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199"/>
  </p:notesMasterIdLst>
  <p:sldIdLst>
    <p:sldId id="352" r:id="rId2"/>
    <p:sldId id="259" r:id="rId3"/>
    <p:sldId id="257" r:id="rId4"/>
    <p:sldId id="260" r:id="rId5"/>
    <p:sldId id="353" r:id="rId6"/>
    <p:sldId id="261" r:id="rId7"/>
    <p:sldId id="354" r:id="rId8"/>
    <p:sldId id="262" r:id="rId9"/>
    <p:sldId id="355" r:id="rId10"/>
    <p:sldId id="263" r:id="rId11"/>
    <p:sldId id="356" r:id="rId12"/>
    <p:sldId id="264" r:id="rId13"/>
    <p:sldId id="357" r:id="rId14"/>
    <p:sldId id="265" r:id="rId15"/>
    <p:sldId id="358" r:id="rId16"/>
    <p:sldId id="266" r:id="rId17"/>
    <p:sldId id="359" r:id="rId18"/>
    <p:sldId id="267" r:id="rId19"/>
    <p:sldId id="268" r:id="rId20"/>
    <p:sldId id="360" r:id="rId21"/>
    <p:sldId id="269" r:id="rId22"/>
    <p:sldId id="361" r:id="rId23"/>
    <p:sldId id="270" r:id="rId24"/>
    <p:sldId id="362" r:id="rId25"/>
    <p:sldId id="271" r:id="rId26"/>
    <p:sldId id="363" r:id="rId27"/>
    <p:sldId id="272" r:id="rId28"/>
    <p:sldId id="364" r:id="rId29"/>
    <p:sldId id="273" r:id="rId30"/>
    <p:sldId id="365" r:id="rId31"/>
    <p:sldId id="274" r:id="rId32"/>
    <p:sldId id="366" r:id="rId33"/>
    <p:sldId id="275" r:id="rId34"/>
    <p:sldId id="367" r:id="rId35"/>
    <p:sldId id="276" r:id="rId36"/>
    <p:sldId id="277" r:id="rId37"/>
    <p:sldId id="401" r:id="rId38"/>
    <p:sldId id="368" r:id="rId39"/>
    <p:sldId id="402" r:id="rId40"/>
    <p:sldId id="278" r:id="rId41"/>
    <p:sldId id="369" r:id="rId42"/>
    <p:sldId id="279" r:id="rId43"/>
    <p:sldId id="370" r:id="rId44"/>
    <p:sldId id="280" r:id="rId45"/>
    <p:sldId id="371" r:id="rId46"/>
    <p:sldId id="281" r:id="rId47"/>
    <p:sldId id="372" r:id="rId48"/>
    <p:sldId id="282" r:id="rId49"/>
    <p:sldId id="373" r:id="rId50"/>
    <p:sldId id="283" r:id="rId51"/>
    <p:sldId id="374" r:id="rId52"/>
    <p:sldId id="284" r:id="rId53"/>
    <p:sldId id="375" r:id="rId54"/>
    <p:sldId id="285" r:id="rId55"/>
    <p:sldId id="376" r:id="rId56"/>
    <p:sldId id="286" r:id="rId57"/>
    <p:sldId id="287" r:id="rId58"/>
    <p:sldId id="288" r:id="rId59"/>
    <p:sldId id="474" r:id="rId60"/>
    <p:sldId id="289" r:id="rId61"/>
    <p:sldId id="377" r:id="rId62"/>
    <p:sldId id="290" r:id="rId63"/>
    <p:sldId id="403" r:id="rId64"/>
    <p:sldId id="378" r:id="rId65"/>
    <p:sldId id="291" r:id="rId66"/>
    <p:sldId id="379" r:id="rId67"/>
    <p:sldId id="292" r:id="rId68"/>
    <p:sldId id="380" r:id="rId69"/>
    <p:sldId id="293" r:id="rId70"/>
    <p:sldId id="475" r:id="rId71"/>
    <p:sldId id="341" r:id="rId72"/>
    <p:sldId id="382" r:id="rId73"/>
    <p:sldId id="304" r:id="rId74"/>
    <p:sldId id="305" r:id="rId75"/>
    <p:sldId id="306" r:id="rId76"/>
    <p:sldId id="480" r:id="rId77"/>
    <p:sldId id="307" r:id="rId78"/>
    <p:sldId id="311" r:id="rId79"/>
    <p:sldId id="312" r:id="rId80"/>
    <p:sldId id="313" r:id="rId81"/>
    <p:sldId id="314" r:id="rId82"/>
    <p:sldId id="476" r:id="rId83"/>
    <p:sldId id="315" r:id="rId84"/>
    <p:sldId id="384" r:id="rId85"/>
    <p:sldId id="317" r:id="rId86"/>
    <p:sldId id="385" r:id="rId87"/>
    <p:sldId id="318" r:id="rId88"/>
    <p:sldId id="477" r:id="rId89"/>
    <p:sldId id="319" r:id="rId90"/>
    <p:sldId id="320" r:id="rId91"/>
    <p:sldId id="321" r:id="rId92"/>
    <p:sldId id="386" r:id="rId93"/>
    <p:sldId id="322" r:id="rId94"/>
    <p:sldId id="387" r:id="rId95"/>
    <p:sldId id="323" r:id="rId96"/>
    <p:sldId id="324" r:id="rId97"/>
    <p:sldId id="325" r:id="rId98"/>
    <p:sldId id="326" r:id="rId99"/>
    <p:sldId id="404" r:id="rId100"/>
    <p:sldId id="327" r:id="rId101"/>
    <p:sldId id="388" r:id="rId102"/>
    <p:sldId id="328" r:id="rId103"/>
    <p:sldId id="389" r:id="rId104"/>
    <p:sldId id="329" r:id="rId105"/>
    <p:sldId id="390" r:id="rId106"/>
    <p:sldId id="330" r:id="rId107"/>
    <p:sldId id="392" r:id="rId108"/>
    <p:sldId id="331" r:id="rId109"/>
    <p:sldId id="393" r:id="rId110"/>
    <p:sldId id="333" r:id="rId111"/>
    <p:sldId id="332" r:id="rId112"/>
    <p:sldId id="334" r:id="rId113"/>
    <p:sldId id="335" r:id="rId114"/>
    <p:sldId id="336" r:id="rId115"/>
    <p:sldId id="394" r:id="rId116"/>
    <p:sldId id="337" r:id="rId117"/>
    <p:sldId id="395" r:id="rId118"/>
    <p:sldId id="338" r:id="rId119"/>
    <p:sldId id="396" r:id="rId120"/>
    <p:sldId id="339" r:id="rId121"/>
    <p:sldId id="397" r:id="rId122"/>
    <p:sldId id="342" r:id="rId123"/>
    <p:sldId id="398" r:id="rId124"/>
    <p:sldId id="344" r:id="rId125"/>
    <p:sldId id="399" r:id="rId126"/>
    <p:sldId id="345" r:id="rId127"/>
    <p:sldId id="400" r:id="rId128"/>
    <p:sldId id="482" r:id="rId129"/>
    <p:sldId id="346" r:id="rId130"/>
    <p:sldId id="406" r:id="rId131"/>
    <p:sldId id="407" r:id="rId132"/>
    <p:sldId id="408" r:id="rId133"/>
    <p:sldId id="409" r:id="rId134"/>
    <p:sldId id="410" r:id="rId135"/>
    <p:sldId id="411" r:id="rId136"/>
    <p:sldId id="412" r:id="rId137"/>
    <p:sldId id="413" r:id="rId138"/>
    <p:sldId id="414" r:id="rId139"/>
    <p:sldId id="415" r:id="rId140"/>
    <p:sldId id="416" r:id="rId141"/>
    <p:sldId id="417" r:id="rId142"/>
    <p:sldId id="418" r:id="rId143"/>
    <p:sldId id="419" r:id="rId144"/>
    <p:sldId id="420" r:id="rId145"/>
    <p:sldId id="421" r:id="rId146"/>
    <p:sldId id="422" r:id="rId147"/>
    <p:sldId id="423" r:id="rId148"/>
    <p:sldId id="424" r:id="rId149"/>
    <p:sldId id="425" r:id="rId150"/>
    <p:sldId id="426" r:id="rId151"/>
    <p:sldId id="427" r:id="rId152"/>
    <p:sldId id="428" r:id="rId153"/>
    <p:sldId id="429" r:id="rId154"/>
    <p:sldId id="430" r:id="rId155"/>
    <p:sldId id="431" r:id="rId156"/>
    <p:sldId id="432" r:id="rId157"/>
    <p:sldId id="433" r:id="rId158"/>
    <p:sldId id="434" r:id="rId159"/>
    <p:sldId id="435" r:id="rId160"/>
    <p:sldId id="436" r:id="rId161"/>
    <p:sldId id="437" r:id="rId162"/>
    <p:sldId id="438" r:id="rId163"/>
    <p:sldId id="439" r:id="rId164"/>
    <p:sldId id="440" r:id="rId165"/>
    <p:sldId id="441" r:id="rId166"/>
    <p:sldId id="442" r:id="rId167"/>
    <p:sldId id="443" r:id="rId168"/>
    <p:sldId id="444" r:id="rId169"/>
    <p:sldId id="445" r:id="rId170"/>
    <p:sldId id="446" r:id="rId171"/>
    <p:sldId id="447" r:id="rId172"/>
    <p:sldId id="448" r:id="rId173"/>
    <p:sldId id="449" r:id="rId174"/>
    <p:sldId id="450" r:id="rId175"/>
    <p:sldId id="451" r:id="rId176"/>
    <p:sldId id="452" r:id="rId177"/>
    <p:sldId id="453" r:id="rId178"/>
    <p:sldId id="454" r:id="rId179"/>
    <p:sldId id="455" r:id="rId180"/>
    <p:sldId id="456" r:id="rId181"/>
    <p:sldId id="457" r:id="rId182"/>
    <p:sldId id="458" r:id="rId183"/>
    <p:sldId id="459" r:id="rId184"/>
    <p:sldId id="460" r:id="rId185"/>
    <p:sldId id="461" r:id="rId186"/>
    <p:sldId id="462" r:id="rId187"/>
    <p:sldId id="463" r:id="rId188"/>
    <p:sldId id="464" r:id="rId189"/>
    <p:sldId id="465" r:id="rId190"/>
    <p:sldId id="466" r:id="rId191"/>
    <p:sldId id="467" r:id="rId192"/>
    <p:sldId id="468" r:id="rId193"/>
    <p:sldId id="469" r:id="rId194"/>
    <p:sldId id="470" r:id="rId195"/>
    <p:sldId id="471" r:id="rId196"/>
    <p:sldId id="472" r:id="rId197"/>
    <p:sldId id="473" r:id="rId1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8" autoAdjust="0"/>
    <p:restoredTop sz="86387" autoAdjust="0"/>
  </p:normalViewPr>
  <p:slideViewPr>
    <p:cSldViewPr>
      <p:cViewPr>
        <p:scale>
          <a:sx n="70" d="100"/>
          <a:sy n="70" d="100"/>
        </p:scale>
        <p:origin x="-277" y="-65"/>
      </p:cViewPr>
      <p:guideLst>
        <p:guide orient="horz" pos="2160"/>
        <p:guide pos="2880"/>
      </p:guideLst>
    </p:cSldViewPr>
  </p:slideViewPr>
  <p:outlineViewPr>
    <p:cViewPr>
      <p:scale>
        <a:sx n="33" d="100"/>
        <a:sy n="33" d="100"/>
      </p:scale>
      <p:origin x="18" y="481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notesMaster" Target="notesMasters/notesMaster1.xml"/><Relationship Id="rId20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theme" Target="theme/theme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8FE27D8-EB2A-44FE-BDD2-D76679DA14B9}" type="datetimeFigureOut">
              <a:rPr lang="fa-IR" smtClean="0"/>
              <a:pPr/>
              <a:t>03/11/1438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A044C7D-3AE8-4C40-8F17-AB2577E507C5}" type="slidenum">
              <a:rPr lang="fa-IR" smtClean="0"/>
              <a:pPr/>
              <a:t>‹#›</a:t>
            </a:fld>
            <a:endParaRPr lang="fa-IR"/>
          </a:p>
        </p:txBody>
      </p:sp>
    </p:spTree>
    <p:extLst>
      <p:ext uri="{BB962C8B-B14F-4D97-AF65-F5344CB8AC3E}">
        <p14:creationId xmlns:p14="http://schemas.microsoft.com/office/powerpoint/2010/main" val="31040634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ECD15E-D6A7-4FE5-93B9-800BE5803B3D}" type="slidenum">
              <a:rPr lang="en-US" smtClean="0"/>
              <a:pPr/>
              <a:t>138</a:t>
            </a:fld>
            <a:endParaRPr lang="en-US"/>
          </a:p>
        </p:txBody>
      </p:sp>
    </p:spTree>
    <p:extLst>
      <p:ext uri="{BB962C8B-B14F-4D97-AF65-F5344CB8AC3E}">
        <p14:creationId xmlns:p14="http://schemas.microsoft.com/office/powerpoint/2010/main" val="901214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ECD15E-D6A7-4FE5-93B9-800BE5803B3D}" type="slidenum">
              <a:rPr lang="en-US" smtClean="0"/>
              <a:pPr/>
              <a:t>144</a:t>
            </a:fld>
            <a:endParaRPr lang="en-US"/>
          </a:p>
        </p:txBody>
      </p:sp>
    </p:spTree>
    <p:extLst>
      <p:ext uri="{BB962C8B-B14F-4D97-AF65-F5344CB8AC3E}">
        <p14:creationId xmlns:p14="http://schemas.microsoft.com/office/powerpoint/2010/main" val="2267688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C9561-1C1F-425E-9EA9-CA74B786692F}"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C9561-1C1F-425E-9EA9-CA74B786692F}"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DC9561-1C1F-425E-9EA9-CA74B786692F}"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C9561-1C1F-425E-9EA9-CA74B786692F}"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F5C25-B82F-4B1B-88D9-7D719FAAF2C8}" type="datetimeFigureOut">
              <a:rPr lang="en-US" smtClean="0"/>
              <a:pPr/>
              <a:t>12/10/2016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C9561-1C1F-425E-9EA9-CA74B78669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79F5C25-B82F-4B1B-88D9-7D719FAAF2C8}" type="datetimeFigureOut">
              <a:rPr lang="en-US" smtClean="0"/>
              <a:pPr/>
              <a:t>12/10/2016</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FDC9561-1C1F-425E-9EA9-CA74B786692F}"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485800"/>
            <a:ext cx="6477000" cy="1143000"/>
          </a:xfrm>
        </p:spPr>
        <p:txBody>
          <a:bodyPr/>
          <a:lstStyle/>
          <a:p>
            <a:pPr algn="ctr"/>
            <a:r>
              <a:rPr lang="fa-IR" dirty="0">
                <a:cs typeface="B Nazanin" pitchFamily="2" charset="-78"/>
              </a:rPr>
              <a:t> </a:t>
            </a:r>
            <a:r>
              <a:rPr lang="fa-IR" dirty="0" smtClean="0">
                <a:cs typeface="B Nazanin" pitchFamily="2" charset="-78"/>
              </a:rPr>
              <a:t>به نام خدا</a:t>
            </a:r>
            <a:endParaRPr lang="fa-IR" dirty="0">
              <a:cs typeface="B Nazanin" pitchFamily="2" charset="-78"/>
            </a:endParaRPr>
          </a:p>
        </p:txBody>
      </p:sp>
      <p:sp>
        <p:nvSpPr>
          <p:cNvPr id="2" name="Content Placeholder 1"/>
          <p:cNvSpPr>
            <a:spLocks noGrp="1"/>
          </p:cNvSpPr>
          <p:nvPr>
            <p:ph idx="1"/>
          </p:nvPr>
        </p:nvSpPr>
        <p:spPr>
          <a:xfrm>
            <a:off x="609600" y="2362200"/>
            <a:ext cx="7543800" cy="3886200"/>
          </a:xfrm>
        </p:spPr>
        <p:txBody>
          <a:bodyPr>
            <a:normAutofit fontScale="85000" lnSpcReduction="20000"/>
          </a:bodyPr>
          <a:lstStyle/>
          <a:p>
            <a:pPr marL="0" indent="0" algn="ctr">
              <a:buNone/>
            </a:pPr>
            <a:r>
              <a:rPr lang="fa-IR" sz="9600" dirty="0" smtClean="0">
                <a:cs typeface="B Nazanin" pitchFamily="2" charset="-78"/>
              </a:rPr>
              <a:t>مغالطات</a:t>
            </a:r>
          </a:p>
          <a:p>
            <a:pPr marL="0" indent="0" algn="ctr">
              <a:buNone/>
            </a:pPr>
            <a:endParaRPr lang="fa-IR" sz="2800" dirty="0" smtClean="0">
              <a:cs typeface="B Nazanin" pitchFamily="2" charset="-78"/>
            </a:endParaRPr>
          </a:p>
          <a:p>
            <a:pPr marL="0" indent="0" algn="ctr">
              <a:buNone/>
            </a:pPr>
            <a:endParaRPr lang="fa-IR" sz="2800" dirty="0">
              <a:cs typeface="B Nazanin" pitchFamily="2" charset="-78"/>
            </a:endParaRPr>
          </a:p>
          <a:p>
            <a:pPr marL="0" indent="0" algn="ctr">
              <a:buNone/>
            </a:pPr>
            <a:r>
              <a:rPr lang="fa-IR" sz="4300" dirty="0" smtClean="0">
                <a:latin typeface="Eras Bold ITC" panose="020B0907030504020204" pitchFamily="34" charset="0"/>
                <a:cs typeface="B Nazanin" pitchFamily="2" charset="-78"/>
              </a:rPr>
              <a:t>مغالطات گزاره ای</a:t>
            </a:r>
          </a:p>
          <a:p>
            <a:pPr marL="0" indent="0" algn="ctr">
              <a:buNone/>
            </a:pPr>
            <a:r>
              <a:rPr lang="fa-IR" sz="4300" dirty="0" smtClean="0">
                <a:latin typeface="Eras Bold ITC" panose="020B0907030504020204" pitchFamily="34" charset="0"/>
                <a:cs typeface="B Nazanin" pitchFamily="2" charset="-78"/>
              </a:rPr>
              <a:t>مغالطات درونی</a:t>
            </a:r>
            <a:r>
              <a:rPr lang="en-US" sz="4300" dirty="0" smtClean="0">
                <a:latin typeface="Eras Bold ITC" panose="020B0907030504020204" pitchFamily="34" charset="0"/>
                <a:cs typeface="B Nazanin" pitchFamily="2" charset="-78"/>
              </a:rPr>
              <a:t> </a:t>
            </a:r>
          </a:p>
          <a:p>
            <a:pPr marL="0" indent="0" algn="ctr">
              <a:buNone/>
            </a:pPr>
            <a:r>
              <a:rPr lang="en-US" sz="4300" dirty="0" smtClean="0">
                <a:latin typeface="Eras Bold ITC" panose="020B0907030504020204" pitchFamily="34" charset="0"/>
                <a:cs typeface="B Nazanin" pitchFamily="2" charset="-78"/>
              </a:rPr>
              <a:t> </a:t>
            </a:r>
            <a:r>
              <a:rPr lang="fa-IR" sz="4300" dirty="0" smtClean="0">
                <a:latin typeface="Eras Bold ITC" panose="020B0907030504020204" pitchFamily="34" charset="0"/>
                <a:cs typeface="B Nazanin" pitchFamily="2" charset="-78"/>
              </a:rPr>
              <a:t>مغالطات بیرونی</a:t>
            </a:r>
          </a:p>
          <a:p>
            <a:pPr marL="0" indent="0" algn="ctr">
              <a:buNone/>
            </a:pPr>
            <a:r>
              <a:rPr lang="fa-IR" sz="2800" dirty="0">
                <a:cs typeface="B Nazanin" pitchFamily="2" charset="-78"/>
              </a:rPr>
              <a:t> </a:t>
            </a:r>
            <a:endParaRPr lang="fa-IR" sz="2800" dirty="0" smtClean="0">
              <a:cs typeface="B Nazanin" pitchFamily="2" charset="-78"/>
            </a:endParaRPr>
          </a:p>
          <a:p>
            <a:pPr marL="0" indent="0" algn="ctr">
              <a:buNone/>
            </a:pPr>
            <a:endParaRPr lang="fa-IR" sz="9600" dirty="0">
              <a:cs typeface="B Nazanin" pitchFamily="2" charset="-78"/>
            </a:endParaRPr>
          </a:p>
        </p:txBody>
      </p:sp>
    </p:spTree>
    <p:extLst>
      <p:ext uri="{BB962C8B-B14F-4D97-AF65-F5344CB8AC3E}">
        <p14:creationId xmlns:p14="http://schemas.microsoft.com/office/powerpoint/2010/main" val="179305966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ctr" rtl="1">
              <a:buNone/>
            </a:pPr>
            <a:r>
              <a:rPr lang="fa-IR" sz="5400" b="1" dirty="0">
                <a:solidFill>
                  <a:srgbClr val="FF0000"/>
                </a:solidFill>
                <a:cs typeface="B Nazanin" pitchFamily="2" charset="-78"/>
              </a:rPr>
              <a:t>من مثل رضا زود باور نیستم.</a:t>
            </a:r>
            <a:endParaRPr lang="en-US" sz="5400" b="1" dirty="0">
              <a:solidFill>
                <a:srgbClr val="FF0000"/>
              </a:solidFill>
              <a:cs typeface="B Nazanin" pitchFamily="2" charset="-78"/>
            </a:endParaRPr>
          </a:p>
          <a:p>
            <a:pPr marL="0" indent="0" algn="r" rtl="1">
              <a:buNone/>
            </a:pPr>
            <a:endParaRPr lang="en-US" sz="4800" dirty="0">
              <a:cs typeface="B Nazanin" pitchFamily="2" charset="-78"/>
            </a:endParaRPr>
          </a:p>
        </p:txBody>
      </p:sp>
    </p:spTree>
    <p:extLst>
      <p:ext uri="{BB962C8B-B14F-4D97-AF65-F5344CB8AC3E}">
        <p14:creationId xmlns:p14="http://schemas.microsoft.com/office/powerpoint/2010/main" val="234849619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7158" y="1142984"/>
            <a:ext cx="8229600" cy="2286000"/>
          </a:xfrm>
        </p:spPr>
        <p:txBody>
          <a:bodyPr>
            <a:noAutofit/>
          </a:bodyPr>
          <a:lstStyle/>
          <a:p>
            <a:pPr algn="r" rtl="1">
              <a:buFont typeface="Arial" pitchFamily="34" charset="0"/>
              <a:buChar char="•"/>
            </a:pPr>
            <a:r>
              <a:rPr lang="fa-IR" sz="4000" b="1" dirty="0" smtClean="0">
                <a:solidFill>
                  <a:srgbClr val="FF0000"/>
                </a:solidFill>
                <a:cs typeface="B Nazanin" pitchFamily="2" charset="-78"/>
              </a:rPr>
              <a:t>مطمئنا </a:t>
            </a:r>
            <a:r>
              <a:rPr lang="fa-IR" sz="4000" b="1" dirty="0">
                <a:solidFill>
                  <a:srgbClr val="FF0000"/>
                </a:solidFill>
                <a:cs typeface="B Nazanin" pitchFamily="2" charset="-78"/>
              </a:rPr>
              <a:t>این کارضرری برای شما ندارد,این شیوه ایست که همیشه اجرا </a:t>
            </a:r>
            <a:r>
              <a:rPr lang="fa-IR" sz="4000" b="1" dirty="0" smtClean="0">
                <a:solidFill>
                  <a:srgbClr val="FF0000"/>
                </a:solidFill>
                <a:cs typeface="B Nazanin" pitchFamily="2" charset="-78"/>
              </a:rPr>
              <a:t>می شده </a:t>
            </a:r>
            <a:r>
              <a:rPr lang="fa-IR" sz="4000" b="1" dirty="0">
                <a:solidFill>
                  <a:srgbClr val="FF0000"/>
                </a:solidFill>
                <a:cs typeface="B Nazanin" pitchFamily="2" charset="-78"/>
              </a:rPr>
              <a:t>وما هم همان را ادامه خواهیم داد</a:t>
            </a:r>
            <a:r>
              <a:rPr lang="fa-IR" sz="4000" b="1" dirty="0" smtClean="0">
                <a:solidFill>
                  <a:srgbClr val="FF0000"/>
                </a:solidFill>
                <a:cs typeface="B Nazanin" pitchFamily="2" charset="-78"/>
              </a:rPr>
              <a:t>.</a:t>
            </a:r>
            <a:br>
              <a:rPr lang="fa-IR" sz="4000" b="1" dirty="0" smtClean="0">
                <a:solidFill>
                  <a:srgbClr val="FF0000"/>
                </a:solidFill>
                <a:cs typeface="B Nazanin" pitchFamily="2" charset="-78"/>
              </a:rPr>
            </a:br>
            <a:r>
              <a:rPr lang="fa-IR" sz="4000" b="1" dirty="0">
                <a:cs typeface="B Nazanin" pitchFamily="2" charset="-78"/>
              </a:rPr>
              <a:t/>
            </a:r>
            <a:br>
              <a:rPr lang="fa-IR" sz="4000" b="1" dirty="0">
                <a:cs typeface="B Nazanin" pitchFamily="2" charset="-78"/>
              </a:rPr>
            </a:br>
            <a:endParaRPr lang="fa-IR" sz="4000" b="1" dirty="0">
              <a:cs typeface="B Nazanin" pitchFamily="2" charset="-78"/>
            </a:endParaRPr>
          </a:p>
        </p:txBody>
      </p:sp>
      <p:sp>
        <p:nvSpPr>
          <p:cNvPr id="4" name="TextBox 3"/>
          <p:cNvSpPr txBox="1"/>
          <p:nvPr/>
        </p:nvSpPr>
        <p:spPr>
          <a:xfrm>
            <a:off x="1071538" y="2143116"/>
            <a:ext cx="7429552" cy="4401205"/>
          </a:xfrm>
          <a:prstGeom prst="rect">
            <a:avLst/>
          </a:prstGeom>
          <a:noFill/>
        </p:spPr>
        <p:txBody>
          <a:bodyPr wrap="square" rtlCol="0">
            <a:spAutoFit/>
          </a:bodyPr>
          <a:lstStyle/>
          <a:p>
            <a:pPr algn="just" rtl="1">
              <a:buFont typeface="Arial" pitchFamily="34" charset="0"/>
              <a:buChar char="•"/>
            </a:pPr>
            <a:r>
              <a:rPr lang="fa-IR" sz="4000" b="1" dirty="0" smtClean="0">
                <a:solidFill>
                  <a:srgbClr val="FF0000"/>
                </a:solidFill>
                <a:cs typeface="B Nazanin" pitchFamily="2" charset="-78"/>
              </a:rPr>
              <a:t>پسرم! پدران ما جد اندر جد نقاش بوده اند و تو باید سعی کنی که این شغل را در خاندان ما زنده نگه داری.</a:t>
            </a:r>
          </a:p>
          <a:p>
            <a:pPr algn="just" rtl="1">
              <a:buFont typeface="Arial" pitchFamily="34" charset="0"/>
              <a:buChar char="•"/>
            </a:pPr>
            <a:r>
              <a:rPr lang="fa-IR" sz="4000" b="1" dirty="0" smtClean="0">
                <a:solidFill>
                  <a:srgbClr val="FF0000"/>
                </a:solidFill>
                <a:cs typeface="B Nazanin" pitchFamily="2" charset="-78"/>
              </a:rPr>
              <a:t>من از بچگی عادت کرده ام به حالت درازکش کتاب بخوانم، باز می گویی از نظر علمی درست نیست؟!</a:t>
            </a:r>
          </a:p>
          <a:p>
            <a:pPr algn="just" rtl="1"/>
            <a:endParaRPr lang="en-US" sz="4000" dirty="0"/>
          </a:p>
        </p:txBody>
      </p:sp>
    </p:spTree>
    <p:extLst>
      <p:ext uri="{BB962C8B-B14F-4D97-AF65-F5344CB8AC3E}">
        <p14:creationId xmlns:p14="http://schemas.microsoft.com/office/powerpoint/2010/main" val="15934907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848600" cy="3886200"/>
          </a:xfrm>
        </p:spPr>
        <p:txBody>
          <a:bodyPr>
            <a:noAutofit/>
          </a:bodyPr>
          <a:lstStyle/>
          <a:p>
            <a:pPr marL="0" indent="0" algn="ctr">
              <a:buNone/>
            </a:pPr>
            <a:r>
              <a:rPr lang="fa-IR" sz="3600" b="1" dirty="0">
                <a:solidFill>
                  <a:schemeClr val="accent1">
                    <a:lumMod val="60000"/>
                    <a:lumOff val="40000"/>
                  </a:schemeClr>
                </a:solidFill>
                <a:cs typeface="B Nazanin" pitchFamily="2" charset="-78"/>
              </a:rPr>
              <a:t>مغالطه سنت گرایی</a:t>
            </a:r>
          </a:p>
          <a:p>
            <a:pPr marL="0" indent="0">
              <a:buNone/>
            </a:pPr>
            <a:endParaRPr lang="fa-IR" sz="3600" dirty="0" smtClean="0">
              <a:cs typeface="B Nazanin" pitchFamily="2" charset="-78"/>
            </a:endParaRPr>
          </a:p>
          <a:p>
            <a:pPr marL="0" indent="0" algn="just">
              <a:buNone/>
            </a:pPr>
            <a:r>
              <a:rPr lang="fa-IR" sz="3600" dirty="0" smtClean="0">
                <a:cs typeface="B Nazanin" pitchFamily="2" charset="-78"/>
              </a:rPr>
              <a:t>بعضی </a:t>
            </a:r>
            <a:r>
              <a:rPr lang="fa-IR" sz="3600" dirty="0">
                <a:cs typeface="B Nazanin" pitchFamily="2" charset="-78"/>
              </a:rPr>
              <a:t>بر درستی یک باور یا بر درستی یک عمل به سنت بودن </a:t>
            </a:r>
            <a:r>
              <a:rPr lang="fa-IR" sz="3600" dirty="0" smtClean="0">
                <a:cs typeface="B Nazanin" pitchFamily="2" charset="-78"/>
              </a:rPr>
              <a:t>آن </a:t>
            </a:r>
            <a:r>
              <a:rPr lang="fa-IR" sz="3600" dirty="0">
                <a:cs typeface="B Nazanin" pitchFamily="2" charset="-78"/>
              </a:rPr>
              <a:t>تمسک می جویند ومی گویند بزرگان ما از قدیم و ندیم بر این باور بوده اند  یا چنین می کرده اند واین خود دلیل ان است که این باور یا این کار درست است.</a:t>
            </a:r>
          </a:p>
          <a:p>
            <a:pPr marL="0" indent="0">
              <a:buNone/>
            </a:pPr>
            <a:endParaRPr lang="fa-IR" sz="3600" dirty="0"/>
          </a:p>
        </p:txBody>
      </p:sp>
    </p:spTree>
    <p:extLst>
      <p:ext uri="{BB962C8B-B14F-4D97-AF65-F5344CB8AC3E}">
        <p14:creationId xmlns:p14="http://schemas.microsoft.com/office/powerpoint/2010/main" val="46549782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2910" y="857232"/>
            <a:ext cx="8229600" cy="3357562"/>
          </a:xfrm>
        </p:spPr>
        <p:txBody>
          <a:bodyPr>
            <a:noAutofit/>
          </a:bodyPr>
          <a:lstStyle/>
          <a:p>
            <a:pPr algn="r" rtl="1">
              <a:buFont typeface="Arial" pitchFamily="34" charset="0"/>
              <a:buChar char="•"/>
            </a:pPr>
            <a:r>
              <a:rPr lang="fa-IR" sz="3600" b="1" dirty="0" smtClean="0">
                <a:solidFill>
                  <a:schemeClr val="accent1">
                    <a:lumMod val="60000"/>
                    <a:lumOff val="40000"/>
                  </a:schemeClr>
                </a:solidFill>
                <a:cs typeface="B Nazanin" pitchFamily="2" charset="-78"/>
              </a:rPr>
              <a:t>قوانین </a:t>
            </a:r>
            <a:r>
              <a:rPr lang="fa-IR" sz="3600" b="1" dirty="0">
                <a:solidFill>
                  <a:schemeClr val="accent1">
                    <a:lumMod val="60000"/>
                    <a:lumOff val="40000"/>
                  </a:schemeClr>
                </a:solidFill>
                <a:cs typeface="B Nazanin" pitchFamily="2" charset="-78"/>
              </a:rPr>
              <a:t>جزایی اسلام 1400 سال پیش برای جوامع </a:t>
            </a:r>
            <a:r>
              <a:rPr lang="fa-IR" sz="3600" b="1" dirty="0" smtClean="0">
                <a:solidFill>
                  <a:schemeClr val="accent1">
                    <a:lumMod val="60000"/>
                    <a:lumOff val="40000"/>
                  </a:schemeClr>
                </a:solidFill>
                <a:cs typeface="B Nazanin" pitchFamily="2" charset="-78"/>
              </a:rPr>
              <a:t>آن </a:t>
            </a:r>
            <a:r>
              <a:rPr lang="fa-IR" sz="3600" b="1" dirty="0">
                <a:solidFill>
                  <a:schemeClr val="accent1">
                    <a:lumMod val="60000"/>
                    <a:lumOff val="40000"/>
                  </a:schemeClr>
                </a:solidFill>
                <a:cs typeface="B Nazanin" pitchFamily="2" charset="-78"/>
              </a:rPr>
              <a:t>روز ارائه شده است و نباید انتظار داشت که این قوانین بتوانند پاسخگوی مشکلات حقوقی جوامع امروز </a:t>
            </a:r>
            <a:r>
              <a:rPr lang="fa-IR" sz="3600" b="1" dirty="0" smtClean="0">
                <a:solidFill>
                  <a:schemeClr val="accent1">
                    <a:lumMod val="60000"/>
                    <a:lumOff val="40000"/>
                  </a:schemeClr>
                </a:solidFill>
                <a:cs typeface="B Nazanin" pitchFamily="2" charset="-78"/>
              </a:rPr>
              <a:t>باشند.</a:t>
            </a:r>
            <a:br>
              <a:rPr lang="fa-IR" sz="3600" b="1" dirty="0" smtClean="0">
                <a:solidFill>
                  <a:schemeClr val="accent1">
                    <a:lumMod val="60000"/>
                    <a:lumOff val="40000"/>
                  </a:schemeClr>
                </a:solidFill>
                <a:cs typeface="B Nazanin" pitchFamily="2" charset="-78"/>
              </a:rPr>
            </a:br>
            <a:r>
              <a:rPr lang="fa-IR" sz="3600" b="1" dirty="0" smtClean="0">
                <a:solidFill>
                  <a:schemeClr val="accent1">
                    <a:lumMod val="60000"/>
                    <a:lumOff val="40000"/>
                  </a:schemeClr>
                </a:solidFill>
                <a:cs typeface="B Nazanin" pitchFamily="2" charset="-78"/>
              </a:rPr>
              <a:t/>
            </a:r>
            <a:br>
              <a:rPr lang="fa-IR" sz="3600" b="1" dirty="0" smtClean="0">
                <a:solidFill>
                  <a:schemeClr val="accent1">
                    <a:lumMod val="60000"/>
                    <a:lumOff val="40000"/>
                  </a:schemeClr>
                </a:solidFill>
                <a:cs typeface="B Nazanin" pitchFamily="2" charset="-78"/>
              </a:rPr>
            </a:br>
            <a:endParaRPr lang="fa-IR" sz="3600" b="1" dirty="0">
              <a:solidFill>
                <a:schemeClr val="accent1">
                  <a:lumMod val="60000"/>
                  <a:lumOff val="40000"/>
                </a:schemeClr>
              </a:solidFill>
              <a:cs typeface="B Nazanin" pitchFamily="2" charset="-78"/>
            </a:endParaRPr>
          </a:p>
        </p:txBody>
      </p:sp>
      <p:sp>
        <p:nvSpPr>
          <p:cNvPr id="5" name="TextBox 4"/>
          <p:cNvSpPr txBox="1"/>
          <p:nvPr/>
        </p:nvSpPr>
        <p:spPr>
          <a:xfrm>
            <a:off x="642910" y="3143248"/>
            <a:ext cx="8143932" cy="2308324"/>
          </a:xfrm>
          <a:prstGeom prst="rect">
            <a:avLst/>
          </a:prstGeom>
          <a:noFill/>
        </p:spPr>
        <p:txBody>
          <a:bodyPr wrap="square" rtlCol="0">
            <a:spAutoFit/>
          </a:bodyPr>
          <a:lstStyle/>
          <a:p>
            <a:pPr algn="r" rtl="1">
              <a:buFont typeface="Arial" pitchFamily="34" charset="0"/>
              <a:buChar char="•"/>
            </a:pPr>
            <a:r>
              <a:rPr lang="fa-IR" sz="3600" b="1" dirty="0" smtClean="0">
                <a:solidFill>
                  <a:schemeClr val="accent1">
                    <a:lumMod val="60000"/>
                    <a:lumOff val="40000"/>
                  </a:schemeClr>
                </a:solidFill>
                <a:cs typeface="B Nazanin" pitchFamily="2" charset="-78"/>
              </a:rPr>
              <a:t>نو که میاد به بازار،کهنه می شه دل آزار!</a:t>
            </a:r>
          </a:p>
          <a:p>
            <a:pPr algn="r" rtl="1">
              <a:buFont typeface="Arial" pitchFamily="34" charset="0"/>
              <a:buChar char="•"/>
            </a:pPr>
            <a:r>
              <a:rPr lang="fa-IR" sz="3600" b="1" dirty="0" smtClean="0">
                <a:solidFill>
                  <a:schemeClr val="accent1">
                    <a:lumMod val="60000"/>
                    <a:lumOff val="40000"/>
                  </a:schemeClr>
                </a:solidFill>
                <a:cs typeface="B Nazanin" pitchFamily="2" charset="-78"/>
              </a:rPr>
              <a:t>اگر به پیشرفت و توسعه جهان جدید باور دارید و می خواهید از این غافله عقب نمانید چاره ای ندارید جز پشت کردن به الگوها و چارچوب های قدیمی.</a:t>
            </a:r>
            <a:endParaRPr lang="en-US" sz="3600" dirty="0"/>
          </a:p>
        </p:txBody>
      </p:sp>
    </p:spTree>
    <p:extLst>
      <p:ext uri="{BB962C8B-B14F-4D97-AF65-F5344CB8AC3E}">
        <p14:creationId xmlns:p14="http://schemas.microsoft.com/office/powerpoint/2010/main" val="16927619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p:txBody>
          <a:bodyPr>
            <a:noAutofit/>
          </a:bodyPr>
          <a:lstStyle/>
          <a:p>
            <a:endParaRPr lang="fa-IR" sz="3600" dirty="0" smtClean="0">
              <a:cs typeface="B Nazanin" pitchFamily="2" charset="-78"/>
            </a:endParaRPr>
          </a:p>
          <a:p>
            <a:endParaRPr lang="fa-IR" sz="3600" dirty="0">
              <a:cs typeface="B Nazanin" pitchFamily="2" charset="-78"/>
            </a:endParaRPr>
          </a:p>
          <a:p>
            <a:pPr marL="0" indent="0" algn="ctr">
              <a:buNone/>
            </a:pPr>
            <a:r>
              <a:rPr lang="fa-IR" sz="4000" b="1" dirty="0">
                <a:solidFill>
                  <a:schemeClr val="accent1">
                    <a:lumMod val="60000"/>
                    <a:lumOff val="40000"/>
                  </a:schemeClr>
                </a:solidFill>
                <a:cs typeface="B Nazanin" pitchFamily="2" charset="-78"/>
              </a:rPr>
              <a:t>مغالطه سنت گریزی</a:t>
            </a:r>
          </a:p>
          <a:p>
            <a:pPr marL="0" indent="0" algn="just">
              <a:buNone/>
            </a:pPr>
            <a:endParaRPr lang="fa-IR" sz="3600" dirty="0" smtClean="0">
              <a:cs typeface="B Nazanin" pitchFamily="2" charset="-78"/>
            </a:endParaRPr>
          </a:p>
          <a:p>
            <a:pPr marL="0" indent="0" algn="just" rtl="1">
              <a:buNone/>
            </a:pPr>
            <a:r>
              <a:rPr lang="fa-IR" sz="3600" dirty="0">
                <a:cs typeface="B Nazanin" pitchFamily="2" charset="-78"/>
              </a:rPr>
              <a:t>برعکس مغالطه قبل </a:t>
            </a:r>
            <a:r>
              <a:rPr lang="fa-IR" sz="3600" dirty="0" smtClean="0">
                <a:cs typeface="B Nazanin" pitchFamily="2" charset="-78"/>
              </a:rPr>
              <a:t>می باشد</a:t>
            </a:r>
            <a:r>
              <a:rPr lang="fa-IR" sz="3600" u="sng" dirty="0" smtClean="0">
                <a:solidFill>
                  <a:srgbClr val="0070C0"/>
                </a:solidFill>
                <a:cs typeface="B Nazanin" pitchFamily="2" charset="-78"/>
              </a:rPr>
              <a:t> </a:t>
            </a:r>
            <a:r>
              <a:rPr lang="fa-IR" sz="3600" u="sng" dirty="0">
                <a:solidFill>
                  <a:srgbClr val="FF0000"/>
                </a:solidFill>
                <a:cs typeface="B Nazanin" pitchFamily="2" charset="-78"/>
              </a:rPr>
              <a:t>در این مغالطه می </a:t>
            </a:r>
            <a:r>
              <a:rPr lang="fa-IR" sz="3600" u="sng" dirty="0" smtClean="0">
                <a:solidFill>
                  <a:srgbClr val="FF0000"/>
                </a:solidFill>
                <a:cs typeface="B Nazanin" pitchFamily="2" charset="-78"/>
              </a:rPr>
              <a:t>گویند هر </a:t>
            </a:r>
            <a:r>
              <a:rPr lang="fa-IR" sz="3600" u="sng" dirty="0">
                <a:solidFill>
                  <a:srgbClr val="FF0000"/>
                </a:solidFill>
                <a:cs typeface="B Nazanin" pitchFamily="2" charset="-78"/>
              </a:rPr>
              <a:t>چیز قدیمی نادرست وبد است.</a:t>
            </a:r>
          </a:p>
          <a:p>
            <a:pPr marL="0" indent="0" algn="just" rtl="1">
              <a:buNone/>
            </a:pPr>
            <a:r>
              <a:rPr lang="fa-IR" sz="3600" dirty="0">
                <a:cs typeface="B Nazanin" pitchFamily="2" charset="-78"/>
              </a:rPr>
              <a:t>این مغالطه از سوی کسانی مطرح می شودکه تحت تاثیر علوم وفنون جدید قرار می گیرند وگمان </a:t>
            </a:r>
            <a:r>
              <a:rPr lang="fa-IR" sz="3600" dirty="0" smtClean="0">
                <a:cs typeface="B Nazanin" pitchFamily="2" charset="-78"/>
              </a:rPr>
              <a:t>می برند </a:t>
            </a:r>
            <a:r>
              <a:rPr lang="fa-IR" sz="3600" dirty="0">
                <a:cs typeface="B Nazanin" pitchFamily="2" charset="-78"/>
              </a:rPr>
              <a:t>در هر عرصه ای باید امر نو وتازه ای داشت</a:t>
            </a:r>
            <a:r>
              <a:rPr lang="fa-IR" sz="3600" dirty="0" smtClean="0">
                <a:cs typeface="B Nazanin" pitchFamily="2" charset="-78"/>
              </a:rPr>
              <a:t>.</a:t>
            </a:r>
          </a:p>
          <a:p>
            <a:pPr marL="0" indent="0" algn="r" rtl="1">
              <a:buNone/>
            </a:pPr>
            <a:endParaRPr lang="fa-IR" sz="3600" dirty="0">
              <a:cs typeface="B Nazanin" pitchFamily="2" charset="-78"/>
            </a:endParaRPr>
          </a:p>
        </p:txBody>
      </p:sp>
    </p:spTree>
    <p:extLst>
      <p:ext uri="{BB962C8B-B14F-4D97-AF65-F5344CB8AC3E}">
        <p14:creationId xmlns:p14="http://schemas.microsoft.com/office/powerpoint/2010/main" val="68343093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857496"/>
            <a:ext cx="8991600" cy="2971800"/>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شما که با حرف من مخالفت </a:t>
            </a:r>
            <a:r>
              <a:rPr lang="fa-IR" sz="4000" b="1" dirty="0" smtClean="0">
                <a:solidFill>
                  <a:srgbClr val="FF0000"/>
                </a:solidFill>
                <a:cs typeface="B Nazanin" pitchFamily="2" charset="-78"/>
              </a:rPr>
              <a:t>می کنید هیچ </a:t>
            </a:r>
            <a:r>
              <a:rPr lang="fa-IR" sz="4000" b="1" dirty="0">
                <a:solidFill>
                  <a:srgbClr val="FF0000"/>
                </a:solidFill>
                <a:cs typeface="B Nazanin" pitchFamily="2" charset="-78"/>
              </a:rPr>
              <a:t>می دانید که این حرف مطابق با جدید ترین نظریه ها و تحلیل های جامعه شناختی است</a:t>
            </a:r>
            <a:r>
              <a:rPr lang="fa-IR" sz="4000" b="1" dirty="0" smtClean="0">
                <a:solidFill>
                  <a:srgbClr val="FF0000"/>
                </a:solidFill>
                <a:cs typeface="B Nazanin" pitchFamily="2" charset="-78"/>
              </a:rPr>
              <a:t>.</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اگر ورزش صبحگاهی این قدر که شما می گویید برای تندرستی مفید بود پس چرا قدیمی ها تا حالا این کار را انجام نداده اند؟</a:t>
            </a:r>
            <a:r>
              <a:rPr lang="fa-IR" sz="4000" b="1" dirty="0">
                <a:solidFill>
                  <a:srgbClr val="FF0000"/>
                </a:solidFill>
                <a:cs typeface="B Nazanin" pitchFamily="2" charset="-78"/>
              </a:rPr>
              <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33863548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762000" y="838200"/>
            <a:ext cx="7543800" cy="4572000"/>
          </a:xfrm>
        </p:spPr>
        <p:txBody>
          <a:bodyPr>
            <a:noAutofit/>
          </a:bodyPr>
          <a:lstStyle/>
          <a:p>
            <a:endParaRPr lang="fa-IR" sz="3600" dirty="0" smtClean="0">
              <a:cs typeface="B Nazanin" pitchFamily="2" charset="-78"/>
            </a:endParaRPr>
          </a:p>
          <a:p>
            <a:pPr marL="0" indent="0" algn="ctr">
              <a:buNone/>
            </a:pPr>
            <a:r>
              <a:rPr lang="fa-IR" sz="4000" b="1" dirty="0">
                <a:solidFill>
                  <a:schemeClr val="accent1">
                    <a:lumMod val="60000"/>
                    <a:lumOff val="40000"/>
                  </a:schemeClr>
                </a:solidFill>
                <a:cs typeface="B Nazanin" pitchFamily="2" charset="-78"/>
              </a:rPr>
              <a:t>مغالطه تجدد</a:t>
            </a:r>
            <a:endParaRPr lang="fa-IR" sz="4000" b="1" i="1" dirty="0">
              <a:solidFill>
                <a:schemeClr val="accent1">
                  <a:lumMod val="60000"/>
                  <a:lumOff val="40000"/>
                </a:schemeClr>
              </a:solidFill>
              <a:cs typeface="B Nazanin" pitchFamily="2" charset="-78"/>
            </a:endParaRPr>
          </a:p>
          <a:p>
            <a:pPr marL="0" indent="0">
              <a:buNone/>
            </a:pPr>
            <a:endParaRPr lang="fa-IR" sz="3600" dirty="0">
              <a:cs typeface="B Nazanin" pitchFamily="2" charset="-78"/>
            </a:endParaRPr>
          </a:p>
          <a:p>
            <a:pPr marL="0" indent="0" algn="r" rtl="1">
              <a:buNone/>
            </a:pPr>
            <a:r>
              <a:rPr lang="fa-IR" sz="3600" dirty="0">
                <a:cs typeface="B Nazanin" pitchFamily="2" charset="-78"/>
              </a:rPr>
              <a:t>درست در نقطه مقابل مغالطه عدم سابقه است. بر این </a:t>
            </a:r>
            <a:r>
              <a:rPr lang="fa-IR" sz="3600" dirty="0" smtClean="0">
                <a:cs typeface="B Nazanin" pitchFamily="2" charset="-78"/>
              </a:rPr>
              <a:t>فرض </a:t>
            </a:r>
            <a:r>
              <a:rPr lang="fa-IR" sz="3600" dirty="0">
                <a:cs typeface="B Nazanin" pitchFamily="2" charset="-78"/>
              </a:rPr>
              <a:t>استوار است که هر چیز نو وجدیدی خوب و درست است.</a:t>
            </a:r>
          </a:p>
          <a:p>
            <a:pPr marL="0" indent="0" algn="r" rtl="1">
              <a:buNone/>
            </a:pPr>
            <a:r>
              <a:rPr lang="fa-IR" sz="3600" i="1" dirty="0">
                <a:solidFill>
                  <a:srgbClr val="FF0000"/>
                </a:solidFill>
                <a:cs typeface="B Nazanin" pitchFamily="2" charset="-78"/>
              </a:rPr>
              <a:t>همان طور که عدم سابقه دلیل بر نادرستی وبدی نیست,تجدد وتازگی بودن نیزدلیل درستی و خوبی نیست</a:t>
            </a:r>
            <a:r>
              <a:rPr lang="fa-IR" sz="3600" i="1" dirty="0" smtClean="0">
                <a:solidFill>
                  <a:srgbClr val="FF0000"/>
                </a:solidFill>
                <a:cs typeface="B Nazanin" pitchFamily="2" charset="-78"/>
              </a:rPr>
              <a:t>.</a:t>
            </a:r>
          </a:p>
          <a:p>
            <a:pPr marL="0" indent="0" algn="r">
              <a:buNone/>
            </a:pPr>
            <a:endParaRPr lang="fa-IR" sz="3600" dirty="0">
              <a:cs typeface="B Nazanin" pitchFamily="2" charset="-78"/>
            </a:endParaRPr>
          </a:p>
        </p:txBody>
      </p:sp>
    </p:spTree>
    <p:extLst>
      <p:ext uri="{BB962C8B-B14F-4D97-AF65-F5344CB8AC3E}">
        <p14:creationId xmlns:p14="http://schemas.microsoft.com/office/powerpoint/2010/main" val="331575503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514600"/>
            <a:ext cx="8229600" cy="2362200"/>
          </a:xfrm>
        </p:spPr>
        <p:txBody>
          <a:bodyPr>
            <a:noAutofit/>
          </a:bodyPr>
          <a:lstStyle/>
          <a:p>
            <a:pPr algn="r" rtl="1"/>
            <a:r>
              <a:rPr lang="fa-IR" sz="4000" b="1" dirty="0">
                <a:solidFill>
                  <a:schemeClr val="accent1">
                    <a:lumMod val="60000"/>
                    <a:lumOff val="40000"/>
                  </a:schemeClr>
                </a:solidFill>
                <a:cs typeface="B Nazanin" pitchFamily="2" charset="-78"/>
              </a:rPr>
              <a:t/>
            </a:r>
            <a:br>
              <a:rPr lang="fa-IR" sz="4000" b="1" dirty="0">
                <a:solidFill>
                  <a:schemeClr val="accent1">
                    <a:lumMod val="60000"/>
                    <a:lumOff val="40000"/>
                  </a:schemeClr>
                </a:solidFill>
                <a:cs typeface="B Nazanin" pitchFamily="2" charset="-78"/>
              </a:rPr>
            </a:br>
            <a:r>
              <a:rPr lang="fa-IR" sz="4000" b="1" dirty="0">
                <a:solidFill>
                  <a:schemeClr val="accent1">
                    <a:lumMod val="60000"/>
                    <a:lumOff val="40000"/>
                  </a:schemeClr>
                </a:solidFill>
                <a:cs typeface="B Nazanin" pitchFamily="2" charset="-78"/>
              </a:rPr>
              <a:t>یکی از سیاست مداران بزرگ پیش بینی کرده است که سوسیالیزم در </a:t>
            </a:r>
            <a:r>
              <a:rPr lang="fa-IR" sz="4000" b="1" dirty="0" smtClean="0">
                <a:solidFill>
                  <a:schemeClr val="accent1">
                    <a:lumMod val="60000"/>
                    <a:lumOff val="40000"/>
                  </a:schemeClr>
                </a:solidFill>
                <a:cs typeface="B Nazanin" pitchFamily="2" charset="-78"/>
              </a:rPr>
              <a:t>آینده </a:t>
            </a:r>
            <a:r>
              <a:rPr lang="fa-IR" sz="4000" b="1" dirty="0">
                <a:solidFill>
                  <a:schemeClr val="accent1">
                    <a:lumMod val="60000"/>
                    <a:lumOff val="40000"/>
                  </a:schemeClr>
                </a:solidFill>
                <a:cs typeface="B Nazanin" pitchFamily="2" charset="-78"/>
              </a:rPr>
              <a:t>دوباره احیاخواهد شد. </a:t>
            </a:r>
            <a:br>
              <a:rPr lang="fa-IR" sz="4000" b="1" dirty="0">
                <a:solidFill>
                  <a:schemeClr val="accent1">
                    <a:lumMod val="60000"/>
                    <a:lumOff val="40000"/>
                  </a:schemeClr>
                </a:solidFill>
                <a:cs typeface="B Nazanin" pitchFamily="2" charset="-78"/>
              </a:rPr>
            </a:br>
            <a:endParaRPr lang="fa-IR" sz="4000" b="1" dirty="0">
              <a:solidFill>
                <a:schemeClr val="accent1">
                  <a:lumMod val="60000"/>
                  <a:lumOff val="40000"/>
                </a:schemeClr>
              </a:solidFill>
              <a:cs typeface="B Nazanin" pitchFamily="2" charset="-78"/>
            </a:endParaRPr>
          </a:p>
        </p:txBody>
      </p:sp>
    </p:spTree>
    <p:extLst>
      <p:ext uri="{BB962C8B-B14F-4D97-AF65-F5344CB8AC3E}">
        <p14:creationId xmlns:p14="http://schemas.microsoft.com/office/powerpoint/2010/main" val="32904347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609600" y="762000"/>
            <a:ext cx="7696200" cy="5029200"/>
          </a:xfrm>
        </p:spPr>
        <p:txBody>
          <a:bodyPr>
            <a:normAutofit fontScale="77500" lnSpcReduction="20000"/>
          </a:bodyPr>
          <a:lstStyle/>
          <a:p>
            <a:endParaRPr lang="fa-IR" sz="3600" dirty="0" smtClean="0">
              <a:cs typeface="B Nazanin" pitchFamily="2" charset="-78"/>
            </a:endParaRPr>
          </a:p>
          <a:p>
            <a:pPr marL="0" indent="0" algn="ctr">
              <a:buNone/>
            </a:pPr>
            <a:r>
              <a:rPr lang="fa-IR" sz="4700" b="1" dirty="0">
                <a:solidFill>
                  <a:schemeClr val="accent1">
                    <a:lumMod val="60000"/>
                    <a:lumOff val="40000"/>
                  </a:schemeClr>
                </a:solidFill>
                <a:cs typeface="B Nazanin" pitchFamily="2" charset="-78"/>
              </a:rPr>
              <a:t>توسل به مرجع کاذب</a:t>
            </a:r>
          </a:p>
          <a:p>
            <a:endParaRPr lang="fa-IR" sz="3600" dirty="0">
              <a:cs typeface="B Nazanin" pitchFamily="2" charset="-78"/>
            </a:endParaRPr>
          </a:p>
          <a:p>
            <a:pPr marL="0" indent="0" algn="r" rtl="1">
              <a:buNone/>
            </a:pPr>
            <a:r>
              <a:rPr lang="fa-IR" sz="4600" dirty="0">
                <a:cs typeface="B Nazanin" pitchFamily="2" charset="-78"/>
              </a:rPr>
              <a:t>یکی از راه های پذیرفتن یک گزاره این است که دلیل ثبوتی </a:t>
            </a:r>
            <a:r>
              <a:rPr lang="fa-IR" sz="4600" dirty="0" smtClean="0">
                <a:cs typeface="B Nazanin" pitchFamily="2" charset="-78"/>
              </a:rPr>
              <a:t>آن </a:t>
            </a:r>
            <a:r>
              <a:rPr lang="fa-IR" sz="4600" dirty="0">
                <a:cs typeface="B Nazanin" pitchFamily="2" charset="-78"/>
              </a:rPr>
              <a:t>را کشف کنیم ,</a:t>
            </a:r>
            <a:r>
              <a:rPr lang="fa-IR" sz="4600" dirty="0" smtClean="0">
                <a:cs typeface="B Nazanin" pitchFamily="2" charset="-78"/>
              </a:rPr>
              <a:t>و راه </a:t>
            </a:r>
            <a:r>
              <a:rPr lang="fa-IR" sz="4600" dirty="0">
                <a:cs typeface="B Nazanin" pitchFamily="2" charset="-78"/>
              </a:rPr>
              <a:t>دیگر ان است که متخصصان درستی </a:t>
            </a:r>
            <a:r>
              <a:rPr lang="fa-IR" sz="4600" dirty="0" smtClean="0">
                <a:cs typeface="B Nazanin" pitchFamily="2" charset="-78"/>
              </a:rPr>
              <a:t>آن </a:t>
            </a:r>
            <a:r>
              <a:rPr lang="fa-IR" sz="4600" dirty="0">
                <a:cs typeface="B Nazanin" pitchFamily="2" charset="-78"/>
              </a:rPr>
              <a:t>را گزارش کنند.</a:t>
            </a:r>
          </a:p>
          <a:p>
            <a:pPr marL="0" indent="0" algn="r" rtl="1">
              <a:buNone/>
            </a:pPr>
            <a:r>
              <a:rPr lang="fa-IR" sz="4600" dirty="0">
                <a:cs typeface="B Nazanin" pitchFamily="2" charset="-78"/>
              </a:rPr>
              <a:t>این مغالطه در جایی رخ </a:t>
            </a:r>
            <a:r>
              <a:rPr lang="fa-IR" sz="4600" dirty="0" smtClean="0">
                <a:cs typeface="B Nazanin" pitchFamily="2" charset="-78"/>
              </a:rPr>
              <a:t>می دهد </a:t>
            </a:r>
            <a:r>
              <a:rPr lang="fa-IR" sz="4600" dirty="0">
                <a:cs typeface="B Nazanin" pitchFamily="2" charset="-78"/>
              </a:rPr>
              <a:t>که درباره صدق یک گزاره راه دوم را برگزینیم یعنی اگر کارشناسی در غیر حوزه تخصصی خود اظهارکند</a:t>
            </a:r>
            <a:r>
              <a:rPr lang="fa-IR" sz="4600" dirty="0" smtClean="0">
                <a:cs typeface="B Nazanin" pitchFamily="2" charset="-78"/>
              </a:rPr>
              <a:t>, قولش </a:t>
            </a:r>
            <a:r>
              <a:rPr lang="fa-IR" sz="4600" dirty="0">
                <a:cs typeface="B Nazanin" pitchFamily="2" charset="-78"/>
              </a:rPr>
              <a:t>معتبر نیست</a:t>
            </a:r>
            <a:r>
              <a:rPr lang="fa-IR" sz="4600" dirty="0" smtClean="0">
                <a:cs typeface="B Nazanin" pitchFamily="2" charset="-78"/>
              </a:rPr>
              <a:t>.</a:t>
            </a:r>
          </a:p>
          <a:p>
            <a:pPr marL="0" indent="0" algn="r" rtl="1">
              <a:buNone/>
            </a:pPr>
            <a:endParaRPr lang="fa-IR" dirty="0">
              <a:cs typeface="B Nazanin" pitchFamily="2" charset="-78"/>
            </a:endParaRPr>
          </a:p>
        </p:txBody>
      </p:sp>
    </p:spTree>
    <p:extLst>
      <p:ext uri="{BB962C8B-B14F-4D97-AF65-F5344CB8AC3E}">
        <p14:creationId xmlns:p14="http://schemas.microsoft.com/office/powerpoint/2010/main" val="164766384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5992"/>
            <a:ext cx="8696356" cy="2438400"/>
          </a:xfrm>
        </p:spPr>
        <p:txBody>
          <a:bodyPr>
            <a:noAutofit/>
          </a:bodyPr>
          <a:lstStyle/>
          <a:p>
            <a:pPr algn="r" rtl="1"/>
            <a:r>
              <a:rPr lang="fa-IR" sz="3600" b="1" dirty="0" smtClean="0">
                <a:solidFill>
                  <a:srgbClr val="FF0000"/>
                </a:solidFill>
                <a:cs typeface="B Nazanin" pitchFamily="2" charset="-78"/>
              </a:rPr>
              <a:t>فلانی </a:t>
            </a:r>
            <a:r>
              <a:rPr lang="fa-IR" sz="3600" b="1" dirty="0">
                <a:solidFill>
                  <a:srgbClr val="FF0000"/>
                </a:solidFill>
                <a:cs typeface="B Nazanin" pitchFamily="2" charset="-78"/>
              </a:rPr>
              <a:t>دزد است؛چون شب ها در کوچه </a:t>
            </a:r>
            <a:r>
              <a:rPr lang="fa-IR" sz="3600" b="1" dirty="0" smtClean="0">
                <a:solidFill>
                  <a:srgbClr val="FF0000"/>
                </a:solidFill>
                <a:cs typeface="B Nazanin" pitchFamily="2" charset="-78"/>
              </a:rPr>
              <a:t>پرسه می </a:t>
            </a:r>
            <a:r>
              <a:rPr lang="fa-IR" sz="3600" b="1" dirty="0">
                <a:solidFill>
                  <a:srgbClr val="FF0000"/>
                </a:solidFill>
                <a:cs typeface="B Nazanin" pitchFamily="2" charset="-78"/>
              </a:rPr>
              <a:t>زند.</a:t>
            </a:r>
            <a:br>
              <a:rPr lang="fa-IR" sz="3600" b="1" dirty="0">
                <a:solidFill>
                  <a:srgbClr val="FF0000"/>
                </a:solidFill>
                <a:cs typeface="B Nazanin" pitchFamily="2" charset="-78"/>
              </a:rPr>
            </a:br>
            <a:r>
              <a:rPr lang="fa-IR" sz="3600" b="1" dirty="0">
                <a:solidFill>
                  <a:srgbClr val="FF0000"/>
                </a:solidFill>
                <a:cs typeface="B Nazanin" pitchFamily="2" charset="-78"/>
              </a:rPr>
              <a:t>هر کس شب ها در کوچه پرسه بزند دزد است</a:t>
            </a:r>
            <a:r>
              <a:rPr lang="fa-IR" sz="3600" b="1" dirty="0" smtClean="0">
                <a:solidFill>
                  <a:srgbClr val="FF0000"/>
                </a:solidFill>
                <a:cs typeface="B Nazanin" pitchFamily="2" charset="-78"/>
              </a:rPr>
              <a:t>.</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اگر با دیگرانش بود میلی     چرا جام مرا بشکست لیلی</a:t>
            </a:r>
            <a:r>
              <a:rPr lang="fa-IR" sz="3600" b="1" dirty="0">
                <a:solidFill>
                  <a:srgbClr val="FF0000"/>
                </a:solidFill>
                <a:cs typeface="B Nazanin" pitchFamily="2" charset="-78"/>
              </a:rPr>
              <a:t/>
            </a:r>
            <a:br>
              <a:rPr lang="fa-IR" sz="3600" b="1" dirty="0">
                <a:solidFill>
                  <a:srgbClr val="FF0000"/>
                </a:solidFill>
                <a:cs typeface="B Nazanin" pitchFamily="2" charset="-78"/>
              </a:rPr>
            </a:br>
            <a:endParaRPr lang="fa-IR" sz="3600" b="1" dirty="0">
              <a:solidFill>
                <a:srgbClr val="FF0000"/>
              </a:solidFill>
              <a:cs typeface="B Nazanin" pitchFamily="2" charset="-78"/>
            </a:endParaRPr>
          </a:p>
        </p:txBody>
      </p:sp>
    </p:spTree>
    <p:extLst>
      <p:ext uri="{BB962C8B-B14F-4D97-AF65-F5344CB8AC3E}">
        <p14:creationId xmlns:p14="http://schemas.microsoft.com/office/powerpoint/2010/main" val="4267047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fa-IR" sz="4000" b="1" dirty="0">
                <a:solidFill>
                  <a:schemeClr val="accent1">
                    <a:lumMod val="60000"/>
                    <a:lumOff val="40000"/>
                  </a:schemeClr>
                </a:solidFill>
                <a:cs typeface="B Nazanin" pitchFamily="2" charset="-78"/>
              </a:rPr>
              <a:t>قیاس مضمر </a:t>
            </a:r>
            <a:r>
              <a:rPr lang="fa-IR" sz="4000" b="1" dirty="0" smtClean="0">
                <a:solidFill>
                  <a:schemeClr val="accent1">
                    <a:lumMod val="60000"/>
                    <a:lumOff val="40000"/>
                  </a:schemeClr>
                </a:solidFill>
                <a:cs typeface="B Nazanin" pitchFamily="2" charset="-78"/>
              </a:rPr>
              <a:t>مردود</a:t>
            </a:r>
          </a:p>
          <a:p>
            <a:pPr marL="0" indent="0" algn="ctr">
              <a:buNone/>
            </a:pPr>
            <a:endParaRPr lang="fa-IR" sz="3600" dirty="0">
              <a:solidFill>
                <a:schemeClr val="accent1">
                  <a:lumMod val="60000"/>
                  <a:lumOff val="40000"/>
                </a:schemeClr>
              </a:solidFill>
              <a:cs typeface="B Nazanin" pitchFamily="2" charset="-78"/>
            </a:endParaRPr>
          </a:p>
          <a:p>
            <a:pPr marL="0" indent="0">
              <a:buNone/>
            </a:pPr>
            <a:r>
              <a:rPr lang="fa-IR" sz="3600" dirty="0" smtClean="0">
                <a:cs typeface="B Nazanin" pitchFamily="2" charset="-78"/>
              </a:rPr>
              <a:t>این </a:t>
            </a:r>
            <a:r>
              <a:rPr lang="fa-IR" sz="3600" dirty="0">
                <a:cs typeface="B Nazanin" pitchFamily="2" charset="-78"/>
              </a:rPr>
              <a:t>قیاس ان است که یکی از دو مقدمه یانتیجه </a:t>
            </a:r>
            <a:r>
              <a:rPr lang="fa-IR" sz="3600" dirty="0" smtClean="0">
                <a:cs typeface="B Nazanin" pitchFamily="2" charset="-78"/>
              </a:rPr>
              <a:t>آن </a:t>
            </a:r>
            <a:r>
              <a:rPr lang="fa-IR" sz="3600" dirty="0">
                <a:cs typeface="B Nazanin" pitchFamily="2" charset="-78"/>
              </a:rPr>
              <a:t>به علت </a:t>
            </a:r>
            <a:r>
              <a:rPr lang="fa-IR" sz="3600" dirty="0" smtClean="0">
                <a:cs typeface="B Nazanin" pitchFamily="2" charset="-78"/>
              </a:rPr>
              <a:t>آشکار </a:t>
            </a:r>
            <a:r>
              <a:rPr lang="fa-IR" sz="3600" dirty="0">
                <a:cs typeface="B Nazanin" pitchFamily="2" charset="-78"/>
              </a:rPr>
              <a:t>بودن حذف شود.</a:t>
            </a:r>
          </a:p>
          <a:p>
            <a:pPr marL="0" indent="0">
              <a:buNone/>
            </a:pPr>
            <a:endParaRPr lang="fa-IR" sz="3600" dirty="0"/>
          </a:p>
        </p:txBody>
      </p:sp>
    </p:spTree>
    <p:extLst>
      <p:ext uri="{BB962C8B-B14F-4D97-AF65-F5344CB8AC3E}">
        <p14:creationId xmlns:p14="http://schemas.microsoft.com/office/powerpoint/2010/main" val="270200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620000" cy="4495800"/>
          </a:xfrm>
        </p:spPr>
        <p:txBody>
          <a:bodyPr>
            <a:normAutofit/>
          </a:bodyPr>
          <a:lstStyle/>
          <a:p>
            <a:pPr marL="0" indent="0">
              <a:buNone/>
            </a:pPr>
            <a:endParaRPr lang="en-US" sz="3600" dirty="0">
              <a:solidFill>
                <a:schemeClr val="bg1"/>
              </a:solidFill>
              <a:cs typeface="B Nazanin" pitchFamily="2" charset="-78"/>
            </a:endParaRPr>
          </a:p>
          <a:p>
            <a:pPr marL="0" indent="0" algn="ctr">
              <a:buNone/>
            </a:pPr>
            <a:r>
              <a:rPr lang="fa-IR" sz="3600" b="1" dirty="0">
                <a:solidFill>
                  <a:schemeClr val="bg1"/>
                </a:solidFill>
                <a:cs typeface="B Nazanin" pitchFamily="2" charset="-78"/>
              </a:rPr>
              <a:t> </a:t>
            </a:r>
            <a:r>
              <a:rPr lang="fa-IR" sz="3600" b="1" dirty="0">
                <a:solidFill>
                  <a:schemeClr val="accent6">
                    <a:lumMod val="60000"/>
                    <a:lumOff val="40000"/>
                  </a:schemeClr>
                </a:solidFill>
                <a:ea typeface="Times New Roman"/>
                <a:cs typeface="B Nazanin" pitchFamily="2" charset="-78"/>
              </a:rPr>
              <a:t>مغالطه </a:t>
            </a:r>
            <a:r>
              <a:rPr lang="fa-IR" sz="3600" b="1" dirty="0">
                <a:solidFill>
                  <a:schemeClr val="accent6">
                    <a:lumMod val="60000"/>
                    <a:lumOff val="40000"/>
                  </a:schemeClr>
                </a:solidFill>
                <a:cs typeface="B Nazanin" pitchFamily="2" charset="-78"/>
              </a:rPr>
              <a:t>مبهم بودن ممثل در جملات منفی</a:t>
            </a:r>
            <a:endParaRPr lang="en-US" sz="3600" b="1" dirty="0">
              <a:solidFill>
                <a:schemeClr val="accent6">
                  <a:lumMod val="60000"/>
                  <a:lumOff val="40000"/>
                </a:schemeClr>
              </a:solidFill>
              <a:cs typeface="B Nazanin" pitchFamily="2" charset="-78"/>
            </a:endParaRPr>
          </a:p>
          <a:p>
            <a:pPr marL="0" indent="0">
              <a:buNone/>
            </a:pPr>
            <a:endParaRPr lang="en-US" sz="3600" dirty="0">
              <a:solidFill>
                <a:srgbClr val="7030A0"/>
              </a:solidFill>
              <a:cs typeface="B Nazanin" pitchFamily="2" charset="-78"/>
            </a:endParaRPr>
          </a:p>
          <a:p>
            <a:pPr marL="0" indent="0">
              <a:buNone/>
            </a:pPr>
            <a:r>
              <a:rPr lang="fa-IR" sz="5400" dirty="0">
                <a:cs typeface="B Nazanin" pitchFamily="2" charset="-78"/>
              </a:rPr>
              <a:t>"رضا زودباور نیست."</a:t>
            </a:r>
            <a:endParaRPr lang="en-US" sz="5400" dirty="0">
              <a:cs typeface="B Nazanin" pitchFamily="2" charset="-78"/>
            </a:endParaRPr>
          </a:p>
          <a:p>
            <a:pPr marL="0" indent="0">
              <a:buNone/>
            </a:pPr>
            <a:r>
              <a:rPr lang="fa-IR" sz="5400" dirty="0">
                <a:cs typeface="B Nazanin" pitchFamily="2" charset="-78"/>
              </a:rPr>
              <a:t>"رضا زود باور است."</a:t>
            </a:r>
            <a:endParaRPr lang="en-US" sz="5400" dirty="0">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295965504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4343400"/>
          </a:xfrm>
        </p:spPr>
        <p:txBody>
          <a:bodyPr>
            <a:normAutofit/>
          </a:bodyPr>
          <a:lstStyle/>
          <a:p>
            <a:pPr algn="r" rtl="1"/>
            <a:r>
              <a:rPr lang="fa-IR" sz="4000" b="1" dirty="0" smtClean="0">
                <a:solidFill>
                  <a:srgbClr val="FF0000"/>
                </a:solidFill>
                <a:cs typeface="B Nazanin" pitchFamily="2" charset="-78"/>
              </a:rPr>
              <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یقینا </a:t>
            </a:r>
            <a:r>
              <a:rPr lang="fa-IR" sz="4000" b="1" dirty="0">
                <a:solidFill>
                  <a:srgbClr val="FF0000"/>
                </a:solidFill>
                <a:cs typeface="B Nazanin" pitchFamily="2" charset="-78"/>
              </a:rPr>
              <a:t>این کارمندنزد رییس محترم است؛زیرا خودش خیلی به رییس احترام </a:t>
            </a:r>
            <a:r>
              <a:rPr lang="fa-IR" sz="4000" b="1" dirty="0" smtClean="0">
                <a:solidFill>
                  <a:srgbClr val="FF0000"/>
                </a:solidFill>
                <a:cs typeface="B Nazanin" pitchFamily="2" charset="-78"/>
              </a:rPr>
              <a:t>می گذارد</a:t>
            </a:r>
            <a:r>
              <a:rPr lang="fa-IR" sz="4000" b="1" dirty="0">
                <a:solidFill>
                  <a:srgbClr val="FF0000"/>
                </a:solidFill>
                <a:cs typeface="B Nazanin" pitchFamily="2" charset="-78"/>
              </a:rPr>
              <a:t>.</a:t>
            </a:r>
            <a:br>
              <a:rPr lang="fa-IR" sz="4000" b="1" dirty="0">
                <a:solidFill>
                  <a:srgbClr val="FF0000"/>
                </a:solidFill>
                <a:cs typeface="B Nazanin" pitchFamily="2" charset="-78"/>
              </a:rPr>
            </a:br>
            <a:r>
              <a:rPr lang="fa-IR" sz="4000" b="1" dirty="0">
                <a:solidFill>
                  <a:srgbClr val="FF0000"/>
                </a:solidFill>
                <a:cs typeface="B Nazanin" pitchFamily="2" charset="-78"/>
              </a:rPr>
              <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29786275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533400"/>
            <a:ext cx="8229600" cy="5486400"/>
          </a:xfrm>
        </p:spPr>
        <p:txBody>
          <a:bodyPr>
            <a:normAutofit fontScale="90000"/>
          </a:bodyPr>
          <a:lstStyle/>
          <a:p>
            <a:pPr algn="ctr"/>
            <a:r>
              <a:rPr lang="fa-IR" sz="4400" b="1" dirty="0">
                <a:solidFill>
                  <a:srgbClr val="FF0000"/>
                </a:solidFill>
                <a:cs typeface="B Nazanin" pitchFamily="2" charset="-78"/>
              </a:rPr>
              <a:t>مغالطه در مفاهیم نسبی</a:t>
            </a:r>
            <a:r>
              <a:rPr lang="fa-IR" sz="3200" dirty="0">
                <a:solidFill>
                  <a:schemeClr val="accent1">
                    <a:lumMod val="60000"/>
                    <a:lumOff val="40000"/>
                  </a:schemeClr>
                </a:solidFill>
                <a:cs typeface="B Nazanin" pitchFamily="2" charset="-78"/>
              </a:rPr>
              <a:t/>
            </a:r>
            <a:br>
              <a:rPr lang="fa-IR" sz="3200" dirty="0">
                <a:solidFill>
                  <a:schemeClr val="accent1">
                    <a:lumMod val="60000"/>
                    <a:lumOff val="40000"/>
                  </a:schemeClr>
                </a:solidFill>
                <a:cs typeface="B Nazanin" pitchFamily="2" charset="-78"/>
              </a:rPr>
            </a:br>
            <a:r>
              <a:rPr lang="fa-IR" sz="3200" dirty="0">
                <a:solidFill>
                  <a:schemeClr val="accent1">
                    <a:lumMod val="60000"/>
                    <a:lumOff val="40000"/>
                  </a:schemeClr>
                </a:solidFill>
                <a:cs typeface="B Nazanin" pitchFamily="2" charset="-78"/>
              </a:rPr>
              <a:t/>
            </a:r>
            <a:br>
              <a:rPr lang="fa-IR" sz="3200" dirty="0">
                <a:solidFill>
                  <a:schemeClr val="accent1">
                    <a:lumMod val="60000"/>
                    <a:lumOff val="40000"/>
                  </a:schemeClr>
                </a:solidFill>
                <a:cs typeface="B Nazanin" pitchFamily="2" charset="-78"/>
              </a:rPr>
            </a:br>
            <a:r>
              <a:rPr lang="fa-IR" sz="3200" dirty="0" smtClean="0">
                <a:cs typeface="B Nazanin" pitchFamily="2" charset="-78"/>
              </a:rPr>
              <a:t>مغالطه </a:t>
            </a:r>
            <a:r>
              <a:rPr lang="fa-IR" sz="3200" dirty="0">
                <a:cs typeface="B Nazanin" pitchFamily="2" charset="-78"/>
              </a:rPr>
              <a:t>مفاهیم نسبی ,خود مصداقی از مغالطه مضمرمردود است که به دلیل اهمیت بطور جداگانه بررسی </a:t>
            </a:r>
            <a:r>
              <a:rPr lang="fa-IR" sz="3200" dirty="0" smtClean="0">
                <a:cs typeface="B Nazanin" pitchFamily="2" charset="-78"/>
              </a:rPr>
              <a:t>می شود</a:t>
            </a:r>
            <a:r>
              <a:rPr lang="fa-IR" sz="3200" dirty="0">
                <a:cs typeface="B Nazanin" pitchFamily="2" charset="-78"/>
              </a:rPr>
              <a:t>. مفهومی را که از رابطه بین یک شئ باشئ دیگرگرفته شود مفهوم نسبی گوییم.برخی از این مفاهیم هر گاه وصف یکی از دو شئ باشند وصف دیگری نیز هستند.این نوع نسبت را نسبت متقارن گوییم</a:t>
            </a:r>
            <a:br>
              <a:rPr lang="fa-IR" sz="3200" dirty="0">
                <a:cs typeface="B Nazanin" pitchFamily="2" charset="-78"/>
              </a:rPr>
            </a:br>
            <a:r>
              <a:rPr lang="fa-IR" sz="3200" dirty="0">
                <a:cs typeface="B Nazanin" pitchFamily="2" charset="-78"/>
              </a:rPr>
              <a:t>برخی از مفاهیم نسبی نیز تعدی پذیرند یعنی اگر یک مفهوم وصف شئ نسبت به شئ دوم قرار گیردوهمان مفهوم وصف شئ دوم نسبت به سومیاین مفهوم وصف شئ اول نسبت به سوم نیز خواهد بود </a:t>
            </a:r>
            <a:r>
              <a:rPr lang="fa-IR" sz="3200" dirty="0" smtClean="0">
                <a:cs typeface="B Nazanin" pitchFamily="2" charset="-78"/>
              </a:rPr>
              <a:t>.</a:t>
            </a:r>
            <a:br>
              <a:rPr lang="fa-IR" sz="3200" dirty="0" smtClean="0">
                <a:cs typeface="B Nazanin" pitchFamily="2" charset="-78"/>
              </a:rPr>
            </a:br>
            <a:endParaRPr lang="fa-IR" sz="3200" dirty="0">
              <a:solidFill>
                <a:schemeClr val="accent1">
                  <a:lumMod val="60000"/>
                  <a:lumOff val="40000"/>
                </a:schemeClr>
              </a:solidFill>
              <a:cs typeface="B Nazanin" pitchFamily="2" charset="-78"/>
            </a:endParaRPr>
          </a:p>
        </p:txBody>
      </p:sp>
    </p:spTree>
    <p:extLst>
      <p:ext uri="{BB962C8B-B14F-4D97-AF65-F5344CB8AC3E}">
        <p14:creationId xmlns:p14="http://schemas.microsoft.com/office/powerpoint/2010/main" val="9911547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305800" cy="4191000"/>
          </a:xfrm>
        </p:spPr>
        <p:txBody>
          <a:bodyPr>
            <a:normAutofit/>
          </a:bodyPr>
          <a:lstStyle/>
          <a:p>
            <a:pPr algn="r" rtl="1"/>
            <a:r>
              <a:rPr lang="fa-IR" sz="3200" dirty="0">
                <a:solidFill>
                  <a:srgbClr val="FF0000"/>
                </a:solidFill>
                <a:cs typeface="B Nazanin" pitchFamily="2" charset="-78"/>
              </a:rPr>
              <a:t/>
            </a:r>
            <a:br>
              <a:rPr lang="fa-IR" sz="3200" dirty="0">
                <a:solidFill>
                  <a:srgbClr val="FF0000"/>
                </a:solidFill>
                <a:cs typeface="B Nazanin" pitchFamily="2" charset="-78"/>
              </a:rPr>
            </a:br>
            <a:r>
              <a:rPr lang="fa-IR" sz="3200" dirty="0">
                <a:solidFill>
                  <a:srgbClr val="FF0000"/>
                </a:solidFill>
                <a:cs typeface="B Nazanin" pitchFamily="2" charset="-78"/>
              </a:rPr>
              <a:t>برهان صدیقین سینوی</a:t>
            </a:r>
            <a:r>
              <a:rPr lang="fa-IR" sz="3200" dirty="0">
                <a:solidFill>
                  <a:srgbClr val="0070C0"/>
                </a:solidFill>
                <a:cs typeface="B Nazanin" pitchFamily="2" charset="-78"/>
              </a:rPr>
              <a:t/>
            </a:r>
            <a:br>
              <a:rPr lang="fa-IR" sz="3200" dirty="0">
                <a:solidFill>
                  <a:srgbClr val="0070C0"/>
                </a:solidFill>
                <a:cs typeface="B Nazanin" pitchFamily="2" charset="-78"/>
              </a:rPr>
            </a:br>
            <a:r>
              <a:rPr lang="fa-IR" sz="3200" dirty="0">
                <a:cs typeface="B Nazanin" pitchFamily="2" charset="-78"/>
              </a:rPr>
              <a:t>وجود یا واجب الوجود است یا ممکن الوجود.</a:t>
            </a:r>
            <a:br>
              <a:rPr lang="fa-IR" sz="3200" dirty="0">
                <a:cs typeface="B Nazanin" pitchFamily="2" charset="-78"/>
              </a:rPr>
            </a:br>
            <a:r>
              <a:rPr lang="fa-IR" sz="3200" dirty="0">
                <a:cs typeface="B Nazanin" pitchFamily="2" charset="-78"/>
              </a:rPr>
              <a:t>اگر وجود واجب الوجود باشد واجب الوجود موجود است.</a:t>
            </a:r>
            <a:br>
              <a:rPr lang="fa-IR" sz="3200" dirty="0">
                <a:cs typeface="B Nazanin" pitchFamily="2" charset="-78"/>
              </a:rPr>
            </a:br>
            <a:r>
              <a:rPr lang="fa-IR" sz="3200" dirty="0">
                <a:cs typeface="B Nazanin" pitchFamily="2" charset="-78"/>
              </a:rPr>
              <a:t>اگر وجود ممکن الوجود باشد واجب الوجود موجود است.</a:t>
            </a:r>
            <a:br>
              <a:rPr lang="fa-IR" sz="3200" dirty="0">
                <a:cs typeface="B Nazanin" pitchFamily="2" charset="-78"/>
              </a:rPr>
            </a:br>
            <a:endParaRPr lang="fa-IR" sz="3200" dirty="0">
              <a:cs typeface="B Nazanin" pitchFamily="2" charset="-78"/>
            </a:endParaRPr>
          </a:p>
        </p:txBody>
      </p:sp>
    </p:spTree>
    <p:extLst>
      <p:ext uri="{BB962C8B-B14F-4D97-AF65-F5344CB8AC3E}">
        <p14:creationId xmlns:p14="http://schemas.microsoft.com/office/powerpoint/2010/main" val="26006170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2895600"/>
          </a:xfrm>
        </p:spPr>
        <p:txBody>
          <a:bodyPr>
            <a:normAutofit/>
          </a:bodyPr>
          <a:lstStyle/>
          <a:p>
            <a:pPr algn="r"/>
            <a:r>
              <a:rPr lang="fa-IR" sz="3600" dirty="0">
                <a:cs typeface="B Nazanin" pitchFamily="2" charset="-78"/>
              </a:rPr>
              <a:t>قیاسی است مرکب از یک منفصله ودومتصله که مقدم دو متصله متفاوت وتالی هایشان یکی است ومنفصله ان ازدو مقدم متصله ترکیب شده است این قیاس را از ان رو که منفصله ان دو مقدمه دارد ذوالحدین نامیده اند.</a:t>
            </a:r>
            <a:br>
              <a:rPr lang="fa-IR" sz="3600" dirty="0">
                <a:cs typeface="B Nazanin" pitchFamily="2" charset="-78"/>
              </a:rPr>
            </a:br>
            <a:endParaRPr lang="fa-IR" sz="3600" dirty="0">
              <a:cs typeface="B Nazanin" pitchFamily="2" charset="-78"/>
            </a:endParaRPr>
          </a:p>
        </p:txBody>
      </p:sp>
      <p:sp>
        <p:nvSpPr>
          <p:cNvPr id="2" name="Content Placeholder 1"/>
          <p:cNvSpPr>
            <a:spLocks noGrp="1"/>
          </p:cNvSpPr>
          <p:nvPr>
            <p:ph idx="1"/>
          </p:nvPr>
        </p:nvSpPr>
        <p:spPr>
          <a:xfrm>
            <a:off x="762000" y="2514600"/>
            <a:ext cx="7543800" cy="3886200"/>
          </a:xfrm>
        </p:spPr>
        <p:txBody>
          <a:bodyPr>
            <a:normAutofit fontScale="92500" lnSpcReduction="10000"/>
          </a:bodyPr>
          <a:lstStyle/>
          <a:p>
            <a:endParaRPr lang="en-US" dirty="0" smtClean="0">
              <a:cs typeface="B Nazanin" pitchFamily="2" charset="-78"/>
            </a:endParaRPr>
          </a:p>
          <a:p>
            <a:endParaRPr lang="en-US" dirty="0">
              <a:cs typeface="B Nazanin" pitchFamily="2" charset="-78"/>
            </a:endParaRPr>
          </a:p>
          <a:p>
            <a:endParaRPr lang="en-US" dirty="0" smtClean="0">
              <a:cs typeface="B Nazanin" pitchFamily="2" charset="-78"/>
            </a:endParaRPr>
          </a:p>
          <a:p>
            <a:pPr marL="0" indent="0" algn="ctr" rtl="1">
              <a:buNone/>
            </a:pPr>
            <a:r>
              <a:rPr lang="fa-IR" sz="3600" dirty="0" smtClean="0">
                <a:solidFill>
                  <a:srgbClr val="000000"/>
                </a:solidFill>
                <a:cs typeface="B Nazanin" pitchFamily="2" charset="-78"/>
              </a:rPr>
              <a:t>قیاس </a:t>
            </a:r>
            <a:r>
              <a:rPr lang="fa-IR" sz="3600" dirty="0">
                <a:solidFill>
                  <a:srgbClr val="000000"/>
                </a:solidFill>
                <a:cs typeface="B Nazanin" pitchFamily="2" charset="-78"/>
              </a:rPr>
              <a:t>دوحدین </a:t>
            </a:r>
            <a:r>
              <a:rPr lang="fa-IR" sz="3600" dirty="0" smtClean="0">
                <a:solidFill>
                  <a:srgbClr val="000000"/>
                </a:solidFill>
                <a:cs typeface="B Nazanin" pitchFamily="2" charset="-78"/>
              </a:rPr>
              <a:t>جعلی</a:t>
            </a:r>
          </a:p>
          <a:p>
            <a:pPr algn="r" rtl="1">
              <a:buFont typeface="Wingdings" panose="05000000000000000000" pitchFamily="2" charset="2"/>
              <a:buChar char="Ø"/>
            </a:pPr>
            <a:r>
              <a:rPr lang="fa-IR" sz="3600" dirty="0">
                <a:cs typeface="B Nazanin" pitchFamily="2" charset="-78"/>
              </a:rPr>
              <a:t>در قیاس های ذوحدین نتیجه در صورتی صادق است که مقدمات ان صادق باشد</a:t>
            </a:r>
            <a:r>
              <a:rPr lang="fa-IR" sz="3600" dirty="0" smtClean="0">
                <a:cs typeface="B Nazanin" pitchFamily="2" charset="-78"/>
              </a:rPr>
              <a:t>.</a:t>
            </a:r>
          </a:p>
          <a:p>
            <a:pPr algn="r" rtl="1">
              <a:buFont typeface="Wingdings" panose="05000000000000000000" pitchFamily="2" charset="2"/>
              <a:buChar char="Ø"/>
            </a:pPr>
            <a:r>
              <a:rPr lang="fa-IR" sz="3600" dirty="0">
                <a:cs typeface="B Nazanin" pitchFamily="2" charset="-78"/>
              </a:rPr>
              <a:t>اگر یکی از مقدمات صادق نباشد,قیاس منتج نیست ودرواقع ذوالحدین کاذب است.</a:t>
            </a:r>
          </a:p>
          <a:p>
            <a:pPr marL="0" indent="0" algn="r" rtl="1">
              <a:buNone/>
            </a:pPr>
            <a:endParaRPr lang="fa-IR" sz="3600" dirty="0">
              <a:solidFill>
                <a:srgbClr val="000000"/>
              </a:solidFill>
              <a:cs typeface="B Nazanin" pitchFamily="2" charset="-78"/>
            </a:endParaRPr>
          </a:p>
        </p:txBody>
      </p:sp>
    </p:spTree>
    <p:extLst>
      <p:ext uri="{BB962C8B-B14F-4D97-AF65-F5344CB8AC3E}">
        <p14:creationId xmlns:p14="http://schemas.microsoft.com/office/powerpoint/2010/main" val="5296488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1219200"/>
            <a:ext cx="8001000" cy="2667000"/>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این تیم فوتبال بهترین تیم جهان است</a:t>
            </a:r>
            <a:r>
              <a:rPr lang="fa-IR" sz="4000" b="1" dirty="0" smtClean="0">
                <a:solidFill>
                  <a:srgbClr val="FF0000"/>
                </a:solidFill>
                <a:cs typeface="B Nazanin" pitchFamily="2" charset="-78"/>
              </a:rPr>
              <a:t>؛ زیرا فیفا اعضای </a:t>
            </a:r>
            <a:r>
              <a:rPr lang="fa-IR" sz="4000" b="1" dirty="0">
                <a:solidFill>
                  <a:srgbClr val="FF0000"/>
                </a:solidFill>
                <a:cs typeface="B Nazanin" pitchFamily="2" charset="-78"/>
              </a:rPr>
              <a:t>این تیم </a:t>
            </a:r>
            <a:r>
              <a:rPr lang="fa-IR" sz="4000" b="1" dirty="0" smtClean="0">
                <a:solidFill>
                  <a:srgbClr val="FF0000"/>
                </a:solidFill>
                <a:cs typeface="B Nazanin" pitchFamily="2" charset="-78"/>
              </a:rPr>
              <a:t>را از بهترین </a:t>
            </a:r>
            <a:r>
              <a:rPr lang="fa-IR" sz="4000" b="1" dirty="0">
                <a:solidFill>
                  <a:srgbClr val="FF0000"/>
                </a:solidFill>
                <a:cs typeface="B Nazanin" pitchFamily="2" charset="-78"/>
              </a:rPr>
              <a:t>بازیکنان جهان انتخاب </a:t>
            </a:r>
            <a:r>
              <a:rPr lang="fa-IR" sz="4000" b="1" dirty="0" smtClean="0">
                <a:solidFill>
                  <a:srgbClr val="FF0000"/>
                </a:solidFill>
                <a:cs typeface="B Nazanin" pitchFamily="2" charset="-78"/>
              </a:rPr>
              <a:t>کرده است</a:t>
            </a:r>
            <a:r>
              <a:rPr lang="fa-IR" sz="4000" b="1" dirty="0">
                <a:solidFill>
                  <a:srgbClr val="FF0000"/>
                </a:solidFill>
                <a:cs typeface="B Nazanin" pitchFamily="2" charset="-78"/>
              </a:rPr>
              <a:t>.</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10616427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p:txBody>
          <a:bodyPr/>
          <a:lstStyle/>
          <a:p>
            <a:endParaRPr lang="fa-IR" dirty="0" smtClean="0">
              <a:cs typeface="B Nazanin" pitchFamily="2" charset="-78"/>
            </a:endParaRPr>
          </a:p>
          <a:p>
            <a:endParaRPr lang="fa-IR" dirty="0">
              <a:cs typeface="B Nazanin" pitchFamily="2" charset="-78"/>
            </a:endParaRPr>
          </a:p>
          <a:p>
            <a:pPr marL="0" indent="0" algn="ctr">
              <a:buNone/>
            </a:pPr>
            <a:r>
              <a:rPr lang="fa-IR" sz="4000" b="1" dirty="0">
                <a:solidFill>
                  <a:schemeClr val="accent1">
                    <a:lumMod val="60000"/>
                    <a:lumOff val="40000"/>
                  </a:schemeClr>
                </a:solidFill>
                <a:cs typeface="B Nazanin" pitchFamily="2" charset="-78"/>
              </a:rPr>
              <a:t>مغالطه </a:t>
            </a:r>
            <a:r>
              <a:rPr lang="fa-IR" sz="4000" b="1" dirty="0" smtClean="0">
                <a:solidFill>
                  <a:schemeClr val="accent1">
                    <a:lumMod val="60000"/>
                    <a:lumOff val="40000"/>
                  </a:schemeClr>
                </a:solidFill>
                <a:cs typeface="B Nazanin" pitchFamily="2" charset="-78"/>
              </a:rPr>
              <a:t>ترکیب</a:t>
            </a:r>
            <a:endParaRPr lang="fa-IR" sz="4000" b="1" dirty="0">
              <a:solidFill>
                <a:schemeClr val="accent1">
                  <a:lumMod val="60000"/>
                  <a:lumOff val="40000"/>
                </a:schemeClr>
              </a:solidFill>
              <a:cs typeface="B Nazanin" pitchFamily="2" charset="-78"/>
            </a:endParaRPr>
          </a:p>
          <a:p>
            <a:pPr marL="0" indent="0" algn="r">
              <a:buNone/>
            </a:pPr>
            <a:r>
              <a:rPr lang="fa-IR" sz="3600" dirty="0" smtClean="0">
                <a:cs typeface="B Nazanin" pitchFamily="2" charset="-78"/>
              </a:rPr>
              <a:t>هرگاه </a:t>
            </a:r>
            <a:r>
              <a:rPr lang="fa-IR" sz="3600" dirty="0">
                <a:cs typeface="B Nazanin" pitchFamily="2" charset="-78"/>
              </a:rPr>
              <a:t>حکم اجزای یک مرکب به کل </a:t>
            </a:r>
            <a:r>
              <a:rPr lang="fa-IR" sz="3600" dirty="0" smtClean="0">
                <a:cs typeface="B Nazanin" pitchFamily="2" charset="-78"/>
              </a:rPr>
              <a:t>آن </a:t>
            </a:r>
            <a:r>
              <a:rPr lang="fa-IR" sz="3600" dirty="0">
                <a:cs typeface="B Nazanin" pitchFamily="2" charset="-78"/>
              </a:rPr>
              <a:t>نسبت داده شود این مغالطه روی داده است</a:t>
            </a:r>
            <a:r>
              <a:rPr lang="fa-IR" sz="3600" dirty="0" smtClean="0">
                <a:cs typeface="B Nazanin" pitchFamily="2" charset="-78"/>
              </a:rPr>
              <a:t>.</a:t>
            </a:r>
            <a:endParaRPr lang="en-US" sz="3600" dirty="0" smtClean="0">
              <a:cs typeface="B Nazanin" pitchFamily="2" charset="-78"/>
            </a:endParaRPr>
          </a:p>
          <a:p>
            <a:pPr marL="0" indent="0" algn="r">
              <a:buNone/>
            </a:pPr>
            <a:endParaRPr lang="fa-IR" sz="3600" dirty="0">
              <a:cs typeface="B Nazanin" pitchFamily="2" charset="-78"/>
            </a:endParaRPr>
          </a:p>
          <a:p>
            <a:pPr algn="r"/>
            <a:endParaRPr lang="fa-IR" dirty="0">
              <a:cs typeface="B Nazanin" pitchFamily="2" charset="-78"/>
            </a:endParaRPr>
          </a:p>
        </p:txBody>
      </p:sp>
    </p:spTree>
    <p:extLst>
      <p:ext uri="{BB962C8B-B14F-4D97-AF65-F5344CB8AC3E}">
        <p14:creationId xmlns:p14="http://schemas.microsoft.com/office/powerpoint/2010/main" val="4767190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720" y="3714752"/>
            <a:ext cx="8858280" cy="2514600"/>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smtClean="0">
                <a:solidFill>
                  <a:srgbClr val="FF0000"/>
                </a:solidFill>
                <a:cs typeface="B Nazanin" pitchFamily="2" charset="-78"/>
              </a:rPr>
              <a:t>الف)او </a:t>
            </a:r>
            <a:r>
              <a:rPr lang="fa-IR" sz="4000" b="1" dirty="0">
                <a:solidFill>
                  <a:srgbClr val="FF0000"/>
                </a:solidFill>
                <a:cs typeface="B Nazanin" pitchFamily="2" charset="-78"/>
              </a:rPr>
              <a:t>در یک موسسه  بسیار مهم کار </a:t>
            </a:r>
            <a:r>
              <a:rPr lang="fa-IR" sz="4000" b="1" dirty="0" smtClean="0">
                <a:solidFill>
                  <a:srgbClr val="FF0000"/>
                </a:solidFill>
                <a:cs typeface="B Nazanin" pitchFamily="2" charset="-78"/>
              </a:rPr>
              <a:t>می کند بنابراین </a:t>
            </a:r>
            <a:r>
              <a:rPr lang="fa-IR" sz="4000" b="1" dirty="0">
                <a:solidFill>
                  <a:srgbClr val="FF0000"/>
                </a:solidFill>
                <a:cs typeface="B Nazanin" pitchFamily="2" charset="-78"/>
              </a:rPr>
              <a:t>باید </a:t>
            </a:r>
            <a:r>
              <a:rPr lang="fa-IR" sz="4000" b="1" dirty="0" smtClean="0">
                <a:solidFill>
                  <a:srgbClr val="FF0000"/>
                </a:solidFill>
                <a:cs typeface="B Nazanin" pitchFamily="2" charset="-78"/>
              </a:rPr>
              <a:t>آدم </a:t>
            </a:r>
            <a:r>
              <a:rPr lang="fa-IR" sz="4000" b="1" dirty="0">
                <a:solidFill>
                  <a:srgbClr val="FF0000"/>
                </a:solidFill>
                <a:cs typeface="B Nazanin" pitchFamily="2" charset="-78"/>
              </a:rPr>
              <a:t>مهمی باشد</a:t>
            </a:r>
            <a:r>
              <a:rPr lang="fa-IR" sz="4000" b="1" dirty="0" smtClean="0">
                <a:solidFill>
                  <a:srgbClr val="FF0000"/>
                </a:solidFill>
                <a:cs typeface="B Nazanin" pitchFamily="2" charset="-78"/>
              </a:rPr>
              <a:t>.</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ب)او در رشته اقتصاد و مدیریت و علوم  سیاسی تحصیل می کند زیرا در دانشگاه آن ها این 3 رشته تدریس می شود.</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ج) 50% مردم این کشور گرایش به اسلام دارند بنابراین نیمی از گرایش های افراد به طرف اسلام است</a:t>
            </a:r>
            <a:r>
              <a:rPr lang="fa-IR" sz="4000" b="1" dirty="0">
                <a:solidFill>
                  <a:srgbClr val="FF0000"/>
                </a:solidFill>
                <a:cs typeface="B Nazanin" pitchFamily="2" charset="-78"/>
              </a:rPr>
              <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6139217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762000" y="1600200"/>
            <a:ext cx="7543800" cy="3886200"/>
          </a:xfrm>
        </p:spPr>
        <p:txBody>
          <a:bodyPr>
            <a:normAutofit fontScale="92500" lnSpcReduction="10000"/>
          </a:bodyPr>
          <a:lstStyle/>
          <a:p>
            <a:pPr marL="0" indent="0">
              <a:buNone/>
            </a:pPr>
            <a:endParaRPr lang="fa-IR" sz="3600" dirty="0" smtClean="0">
              <a:cs typeface="B Nazanin" pitchFamily="2" charset="-78"/>
            </a:endParaRPr>
          </a:p>
          <a:p>
            <a:pPr marL="0" indent="0" algn="ctr">
              <a:buNone/>
            </a:pPr>
            <a:r>
              <a:rPr lang="fa-IR" sz="4300" b="1" dirty="0">
                <a:solidFill>
                  <a:srgbClr val="FF0000"/>
                </a:solidFill>
                <a:cs typeface="B Nazanin" pitchFamily="2" charset="-78"/>
              </a:rPr>
              <a:t>مغالطه </a:t>
            </a:r>
            <a:r>
              <a:rPr lang="fa-IR" sz="4300" b="1" dirty="0" smtClean="0">
                <a:solidFill>
                  <a:srgbClr val="FF0000"/>
                </a:solidFill>
                <a:cs typeface="B Nazanin" pitchFamily="2" charset="-78"/>
              </a:rPr>
              <a:t>تقسیم</a:t>
            </a:r>
          </a:p>
          <a:p>
            <a:pPr marL="0" indent="0" algn="ctr">
              <a:buNone/>
            </a:pPr>
            <a:endParaRPr lang="fa-IR" sz="3600" dirty="0">
              <a:solidFill>
                <a:schemeClr val="accent1">
                  <a:lumMod val="60000"/>
                  <a:lumOff val="40000"/>
                </a:schemeClr>
              </a:solidFill>
              <a:cs typeface="B Nazanin" pitchFamily="2" charset="-78"/>
            </a:endParaRPr>
          </a:p>
          <a:p>
            <a:pPr marL="0" indent="0" algn="r">
              <a:buNone/>
            </a:pPr>
            <a:r>
              <a:rPr lang="fa-IR" sz="3600" dirty="0" smtClean="0">
                <a:cs typeface="B Nazanin" pitchFamily="2" charset="-78"/>
              </a:rPr>
              <a:t>نسبت </a:t>
            </a:r>
            <a:r>
              <a:rPr lang="fa-IR" sz="3600" dirty="0">
                <a:cs typeface="B Nazanin" pitchFamily="2" charset="-78"/>
              </a:rPr>
              <a:t>دادن حکم جزء به کل مرکب در صورتی که معلوم نیست اگر جزء یا اجزای یک مرکب  حکمی یا وصفی داشته باشد,کل مرکب نیز همان حکم </a:t>
            </a:r>
            <a:r>
              <a:rPr lang="fa-IR" sz="3600" dirty="0" smtClean="0">
                <a:cs typeface="B Nazanin" pitchFamily="2" charset="-78"/>
              </a:rPr>
              <a:t>و وصف </a:t>
            </a:r>
            <a:r>
              <a:rPr lang="fa-IR" sz="3600" dirty="0">
                <a:cs typeface="B Nazanin" pitchFamily="2" charset="-78"/>
              </a:rPr>
              <a:t>را داشته باشد</a:t>
            </a:r>
            <a:r>
              <a:rPr lang="fa-IR" sz="3600" dirty="0" smtClean="0">
                <a:cs typeface="B Nazanin" pitchFamily="2" charset="-78"/>
              </a:rPr>
              <a:t>.</a:t>
            </a:r>
          </a:p>
          <a:p>
            <a:pPr marL="0" indent="0" algn="ctr">
              <a:buNone/>
            </a:pPr>
            <a:endParaRPr lang="en-US" sz="3600" dirty="0" smtClean="0">
              <a:solidFill>
                <a:srgbClr val="000000"/>
              </a:solidFill>
              <a:cs typeface="B Nazanin" pitchFamily="2" charset="-78"/>
            </a:endParaRPr>
          </a:p>
          <a:p>
            <a:pPr marL="0" indent="0" algn="ctr">
              <a:buNone/>
            </a:pPr>
            <a:endParaRPr lang="en-US" sz="3600" dirty="0">
              <a:solidFill>
                <a:srgbClr val="000000"/>
              </a:solidFill>
              <a:cs typeface="B Nazanin" pitchFamily="2" charset="-78"/>
            </a:endParaRPr>
          </a:p>
          <a:p>
            <a:pPr marL="0" indent="0" algn="ctr">
              <a:buNone/>
            </a:pPr>
            <a:endParaRPr lang="fa-IR" sz="3600" dirty="0" smtClean="0">
              <a:solidFill>
                <a:srgbClr val="000000"/>
              </a:solidFill>
              <a:cs typeface="B Nazanin" pitchFamily="2" charset="-78"/>
            </a:endParaRPr>
          </a:p>
          <a:p>
            <a:pPr algn="r"/>
            <a:endParaRPr lang="fa-IR" dirty="0">
              <a:cs typeface="B Nazanin" pitchFamily="2" charset="-78"/>
            </a:endParaRPr>
          </a:p>
        </p:txBody>
      </p:sp>
    </p:spTree>
    <p:extLst>
      <p:ext uri="{BB962C8B-B14F-4D97-AF65-F5344CB8AC3E}">
        <p14:creationId xmlns:p14="http://schemas.microsoft.com/office/powerpoint/2010/main" val="108797624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7158" y="3214686"/>
            <a:ext cx="8458200" cy="2514600"/>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smtClean="0">
                <a:solidFill>
                  <a:srgbClr val="FF0000"/>
                </a:solidFill>
                <a:cs typeface="B Nazanin" pitchFamily="2" charset="-78"/>
              </a:rPr>
              <a:t>الف)40میلیون </a:t>
            </a:r>
            <a:r>
              <a:rPr lang="fa-IR" sz="4000" b="1" dirty="0">
                <a:solidFill>
                  <a:srgbClr val="FF0000"/>
                </a:solidFill>
                <a:cs typeface="B Nazanin" pitchFamily="2" charset="-78"/>
              </a:rPr>
              <a:t>نفر به او </a:t>
            </a:r>
            <a:r>
              <a:rPr lang="fa-IR" sz="4000" b="1" dirty="0" smtClean="0">
                <a:solidFill>
                  <a:srgbClr val="FF0000"/>
                </a:solidFill>
                <a:cs typeface="B Nazanin" pitchFamily="2" charset="-78"/>
              </a:rPr>
              <a:t>و برنامه </a:t>
            </a:r>
            <a:r>
              <a:rPr lang="fa-IR" sz="4000" b="1" dirty="0">
                <a:solidFill>
                  <a:srgbClr val="FF0000"/>
                </a:solidFill>
                <a:cs typeface="B Nazanin" pitchFamily="2" charset="-78"/>
              </a:rPr>
              <a:t>اش رای دادند </a:t>
            </a:r>
            <a:r>
              <a:rPr lang="fa-IR" sz="4000" b="1" dirty="0" smtClean="0">
                <a:solidFill>
                  <a:srgbClr val="FF0000"/>
                </a:solidFill>
                <a:cs typeface="B Nazanin" pitchFamily="2" charset="-78"/>
              </a:rPr>
              <a:t>آیا می خواهی </a:t>
            </a:r>
            <a:r>
              <a:rPr lang="fa-IR" sz="4000" b="1" dirty="0">
                <a:solidFill>
                  <a:srgbClr val="FF0000"/>
                </a:solidFill>
                <a:cs typeface="B Nazanin" pitchFamily="2" charset="-78"/>
              </a:rPr>
              <a:t>بگویی همه انها اشتباه کرده اند</a:t>
            </a:r>
            <a:r>
              <a:rPr lang="fa-IR" sz="4000" b="1" dirty="0" smtClean="0">
                <a:solidFill>
                  <a:srgbClr val="FF0000"/>
                </a:solidFill>
                <a:cs typeface="B Nazanin" pitchFamily="2" charset="-78"/>
              </a:rPr>
              <a:t>؟</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ب)این کتاب خوب وخواندنی است. تا کنون بیش از 1میلیون نسخه از آن به فروش رفته است.</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ج)در شهرهای بزرگ هم اکنون همه شهروندان در آپارتمان های کوچک زندگی می کنند. شما هم باید این زندگی را بپذیرید.</a:t>
            </a:r>
            <a:r>
              <a:rPr lang="fa-IR" sz="4000" b="1" dirty="0">
                <a:solidFill>
                  <a:srgbClr val="FF0000"/>
                </a:solidFill>
                <a:cs typeface="B Nazanin" pitchFamily="2" charset="-78"/>
              </a:rPr>
              <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13784613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762000" y="914400"/>
            <a:ext cx="7543800" cy="3886200"/>
          </a:xfrm>
        </p:spPr>
        <p:txBody>
          <a:bodyPr/>
          <a:lstStyle/>
          <a:p>
            <a:endParaRPr lang="fa-IR" dirty="0" smtClean="0">
              <a:cs typeface="B Nazanin" pitchFamily="2" charset="-78"/>
            </a:endParaRPr>
          </a:p>
          <a:p>
            <a:endParaRPr lang="fa-IR" dirty="0">
              <a:cs typeface="B Nazanin" pitchFamily="2" charset="-78"/>
            </a:endParaRPr>
          </a:p>
          <a:p>
            <a:endParaRPr lang="fa-IR" dirty="0" smtClean="0">
              <a:cs typeface="B Nazanin" pitchFamily="2" charset="-78"/>
            </a:endParaRPr>
          </a:p>
          <a:p>
            <a:pPr marL="0" indent="0" algn="ctr">
              <a:buNone/>
            </a:pPr>
            <a:r>
              <a:rPr lang="fa-IR" sz="4000" b="1" dirty="0">
                <a:solidFill>
                  <a:srgbClr val="FF0000"/>
                </a:solidFill>
                <a:cs typeface="B Nazanin" pitchFamily="2" charset="-78"/>
              </a:rPr>
              <a:t>مغالطه توسل به </a:t>
            </a:r>
            <a:r>
              <a:rPr lang="fa-IR" sz="4000" b="1" dirty="0" smtClean="0">
                <a:solidFill>
                  <a:srgbClr val="FF0000"/>
                </a:solidFill>
                <a:cs typeface="B Nazanin" pitchFamily="2" charset="-78"/>
              </a:rPr>
              <a:t>کثرت</a:t>
            </a:r>
          </a:p>
          <a:p>
            <a:pPr marL="0" indent="0" algn="ctr">
              <a:buNone/>
            </a:pPr>
            <a:endParaRPr lang="fa-IR" sz="3600" dirty="0">
              <a:solidFill>
                <a:schemeClr val="accent1">
                  <a:lumMod val="60000"/>
                  <a:lumOff val="40000"/>
                </a:schemeClr>
              </a:solidFill>
              <a:cs typeface="B Nazanin" pitchFamily="2" charset="-78"/>
            </a:endParaRPr>
          </a:p>
          <a:p>
            <a:pPr marL="0" indent="0" algn="r">
              <a:buNone/>
            </a:pPr>
            <a:r>
              <a:rPr lang="fa-IR" sz="3600" dirty="0" smtClean="0">
                <a:cs typeface="B Nazanin" pitchFamily="2" charset="-78"/>
              </a:rPr>
              <a:t>اگر </a:t>
            </a:r>
            <a:r>
              <a:rPr lang="fa-IR" sz="3600" dirty="0">
                <a:cs typeface="B Nazanin" pitchFamily="2" charset="-78"/>
              </a:rPr>
              <a:t>معیار شناسایی صدق یک گزاره رای اکثریت باشد</a:t>
            </a:r>
            <a:r>
              <a:rPr lang="fa-IR" dirty="0" smtClean="0">
                <a:cs typeface="B Nazanin" pitchFamily="2" charset="-78"/>
              </a:rPr>
              <a:t>.</a:t>
            </a:r>
            <a:endParaRPr lang="en-US" dirty="0" smtClean="0">
              <a:cs typeface="B Nazanin" pitchFamily="2" charset="-78"/>
            </a:endParaRPr>
          </a:p>
          <a:p>
            <a:pPr marL="0" indent="0" algn="ctr">
              <a:buNone/>
            </a:pPr>
            <a:endParaRPr lang="fa-IR" sz="3600" dirty="0" smtClean="0">
              <a:solidFill>
                <a:srgbClr val="000000"/>
              </a:solidFill>
              <a:cs typeface="B Nazanin" pitchFamily="2" charset="-78"/>
            </a:endParaRPr>
          </a:p>
          <a:p>
            <a:pPr marL="0" indent="0" algn="ctr">
              <a:buNone/>
            </a:pPr>
            <a:endParaRPr lang="en-US" sz="3600" dirty="0" smtClean="0">
              <a:solidFill>
                <a:srgbClr val="000000"/>
              </a:solidFill>
              <a:cs typeface="B Nazanin" pitchFamily="2" charset="-78"/>
            </a:endParaRPr>
          </a:p>
          <a:p>
            <a:pPr marL="0" indent="0" algn="ctr">
              <a:buNone/>
            </a:pPr>
            <a:endParaRPr lang="fa-IR" sz="3600" dirty="0">
              <a:solidFill>
                <a:srgbClr val="000000"/>
              </a:solidFill>
              <a:cs typeface="B Nazanin" pitchFamily="2" charset="-78"/>
            </a:endParaRPr>
          </a:p>
          <a:p>
            <a:pPr algn="r"/>
            <a:endParaRPr lang="fa-IR" dirty="0">
              <a:cs typeface="B Nazanin" pitchFamily="2" charset="-78"/>
            </a:endParaRPr>
          </a:p>
        </p:txBody>
      </p:sp>
    </p:spTree>
    <p:extLst>
      <p:ext uri="{BB962C8B-B14F-4D97-AF65-F5344CB8AC3E}">
        <p14:creationId xmlns:p14="http://schemas.microsoft.com/office/powerpoint/2010/main" val="227927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marL="0" indent="0" algn="ctr" rtl="1">
              <a:buNone/>
            </a:pPr>
            <a:r>
              <a:rPr lang="fa-IR" sz="5400" dirty="0" smtClean="0">
                <a:solidFill>
                  <a:srgbClr val="FF0000"/>
                </a:solidFill>
                <a:cs typeface="B Nazanin" pitchFamily="2" charset="-78"/>
              </a:rPr>
              <a:t>میل دارید با ما غذا بخورید؟</a:t>
            </a:r>
          </a:p>
          <a:p>
            <a:pPr marL="0" indent="0" algn="ctr" rtl="0">
              <a:buNone/>
            </a:pPr>
            <a:r>
              <a:rPr lang="fa-IR" sz="5400" dirty="0" smtClean="0">
                <a:solidFill>
                  <a:srgbClr val="FF0000"/>
                </a:solidFill>
                <a:cs typeface="B Nazanin" pitchFamily="2" charset="-78"/>
              </a:rPr>
              <a:t>نه، میل ندارم.</a:t>
            </a:r>
            <a:endParaRPr lang="en-US" sz="5400" dirty="0" smtClean="0">
              <a:solidFill>
                <a:srgbClr val="FF0000"/>
              </a:solidFill>
              <a:cs typeface="B Nazanin" pitchFamily="2" charset="-78"/>
            </a:endParaRPr>
          </a:p>
          <a:p>
            <a:pPr marL="0" indent="0" algn="ctr" rtl="1">
              <a:buNone/>
            </a:pPr>
            <a:endParaRPr lang="en-US" sz="5400" dirty="0">
              <a:cs typeface="B Nazanin" pitchFamily="2" charset="-78"/>
            </a:endParaRPr>
          </a:p>
        </p:txBody>
      </p:sp>
    </p:spTree>
    <p:extLst>
      <p:ext uri="{BB962C8B-B14F-4D97-AF65-F5344CB8AC3E}">
        <p14:creationId xmlns:p14="http://schemas.microsoft.com/office/powerpoint/2010/main" val="12950911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2910" y="1357298"/>
            <a:ext cx="8501090" cy="3810000"/>
          </a:xfrm>
        </p:spPr>
        <p:txBody>
          <a:bodyPr>
            <a:normAutofit fontScale="90000"/>
          </a:bodyPr>
          <a:lstStyle/>
          <a:p>
            <a:pPr marL="571500" indent="-571500" algn="justLow" rtl="1"/>
            <a:r>
              <a:rPr lang="fa-IR" sz="3200" dirty="0">
                <a:solidFill>
                  <a:schemeClr val="accent1">
                    <a:lumMod val="60000"/>
                    <a:lumOff val="40000"/>
                  </a:schemeClr>
                </a:solidFill>
                <a:cs typeface="B Nazanin" pitchFamily="2" charset="-78"/>
              </a:rPr>
              <a:t/>
            </a:r>
            <a:br>
              <a:rPr lang="fa-IR" sz="3200" dirty="0">
                <a:solidFill>
                  <a:schemeClr val="accent1">
                    <a:lumMod val="60000"/>
                    <a:lumOff val="40000"/>
                  </a:schemeClr>
                </a:solidFill>
                <a:cs typeface="B Nazanin" pitchFamily="2" charset="-78"/>
              </a:rPr>
            </a:br>
            <a:r>
              <a:rPr lang="fa-IR" sz="4000" b="1" dirty="0">
                <a:solidFill>
                  <a:srgbClr val="FF0000"/>
                </a:solidFill>
                <a:cs typeface="B Nazanin" pitchFamily="2" charset="-78"/>
              </a:rPr>
              <a:t>من خوب از عهده این مسئولیت </a:t>
            </a:r>
            <a:r>
              <a:rPr lang="fa-IR" sz="4000" b="1" dirty="0" smtClean="0">
                <a:solidFill>
                  <a:srgbClr val="FF0000"/>
                </a:solidFill>
                <a:cs typeface="B Nazanin" pitchFamily="2" charset="-78"/>
              </a:rPr>
              <a:t>برآمده </a:t>
            </a:r>
            <a:r>
              <a:rPr lang="fa-IR" sz="4000" b="1" dirty="0">
                <a:solidFill>
                  <a:srgbClr val="FF0000"/>
                </a:solidFill>
                <a:cs typeface="B Nazanin" pitchFamily="2" charset="-78"/>
              </a:rPr>
              <a:t>ام</a:t>
            </a:r>
            <a:r>
              <a:rPr lang="fa-IR" sz="4000" b="1" dirty="0" smtClean="0">
                <a:solidFill>
                  <a:srgbClr val="FF0000"/>
                </a:solidFill>
                <a:cs typeface="B Nazanin" pitchFamily="2" charset="-78"/>
              </a:rPr>
              <a:t>؛ زیرا </a:t>
            </a:r>
            <a:r>
              <a:rPr lang="fa-IR" sz="4000" b="1" dirty="0">
                <a:solidFill>
                  <a:srgbClr val="FF0000"/>
                </a:solidFill>
                <a:cs typeface="B Nazanin" pitchFamily="2" charset="-78"/>
              </a:rPr>
              <a:t>سعی کرده ام در دوره ای که این مقام و مسئولیت را به عهده داشته ام سیاستی میانه اعمال کنم که نه جانب دارانه باشد  </a:t>
            </a:r>
            <a:r>
              <a:rPr lang="fa-IR" sz="4000" b="1" dirty="0" smtClean="0">
                <a:solidFill>
                  <a:srgbClr val="FF0000"/>
                </a:solidFill>
                <a:cs typeface="B Nazanin" pitchFamily="2" charset="-78"/>
              </a:rPr>
              <a:t>و نه </a:t>
            </a:r>
            <a:r>
              <a:rPr lang="fa-IR" sz="4000" b="1" dirty="0">
                <a:solidFill>
                  <a:srgbClr val="FF0000"/>
                </a:solidFill>
                <a:cs typeface="B Nazanin" pitchFamily="2" charset="-78"/>
              </a:rPr>
              <a:t>بی </a:t>
            </a:r>
            <a:r>
              <a:rPr lang="fa-IR" sz="4000" b="1" dirty="0" smtClean="0">
                <a:solidFill>
                  <a:srgbClr val="FF0000"/>
                </a:solidFill>
                <a:cs typeface="B Nazanin" pitchFamily="2" charset="-78"/>
              </a:rPr>
              <a:t>طرفانه؛ سیاستی </a:t>
            </a:r>
            <a:r>
              <a:rPr lang="fa-IR" sz="4000" b="1" dirty="0">
                <a:solidFill>
                  <a:srgbClr val="FF0000"/>
                </a:solidFill>
                <a:cs typeface="B Nazanin" pitchFamily="2" charset="-78"/>
              </a:rPr>
              <a:t>معتدل بین هواداری </a:t>
            </a:r>
            <a:r>
              <a:rPr lang="fa-IR" sz="4000" b="1" dirty="0" smtClean="0">
                <a:solidFill>
                  <a:srgbClr val="FF0000"/>
                </a:solidFill>
                <a:cs typeface="B Nazanin" pitchFamily="2" charset="-78"/>
              </a:rPr>
              <a:t>و بی </a:t>
            </a:r>
            <a:r>
              <a:rPr lang="fa-IR" sz="4000" b="1" dirty="0">
                <a:solidFill>
                  <a:srgbClr val="FF0000"/>
                </a:solidFill>
                <a:cs typeface="B Nazanin" pitchFamily="2" charset="-78"/>
              </a:rPr>
              <a:t>طرفی.</a:t>
            </a:r>
            <a:r>
              <a:rPr lang="fa-IR" sz="3200" dirty="0">
                <a:solidFill>
                  <a:schemeClr val="accent1">
                    <a:lumMod val="60000"/>
                    <a:lumOff val="40000"/>
                  </a:schemeClr>
                </a:solidFill>
                <a:cs typeface="B Nazanin" pitchFamily="2" charset="-78"/>
              </a:rPr>
              <a:t/>
            </a:r>
            <a:br>
              <a:rPr lang="fa-IR" sz="3200" dirty="0">
                <a:solidFill>
                  <a:schemeClr val="accent1">
                    <a:lumMod val="60000"/>
                    <a:lumOff val="40000"/>
                  </a:schemeClr>
                </a:solidFill>
                <a:cs typeface="B Nazanin" pitchFamily="2" charset="-78"/>
              </a:rPr>
            </a:br>
            <a:endParaRPr lang="fa-IR" sz="3200" dirty="0">
              <a:solidFill>
                <a:schemeClr val="accent1">
                  <a:lumMod val="60000"/>
                  <a:lumOff val="40000"/>
                </a:schemeClr>
              </a:solidFill>
              <a:cs typeface="B Nazanin" pitchFamily="2" charset="-78"/>
            </a:endParaRPr>
          </a:p>
        </p:txBody>
      </p:sp>
    </p:spTree>
    <p:extLst>
      <p:ext uri="{BB962C8B-B14F-4D97-AF65-F5344CB8AC3E}">
        <p14:creationId xmlns:p14="http://schemas.microsoft.com/office/powerpoint/2010/main" val="283676031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914400" y="152400"/>
            <a:ext cx="7315200" cy="2971800"/>
          </a:xfrm>
        </p:spPr>
        <p:txBody>
          <a:bodyPr>
            <a:noAutofit/>
          </a:bodyPr>
          <a:lstStyle/>
          <a:p>
            <a:endParaRPr lang="fa-IR" sz="4000" dirty="0" smtClean="0">
              <a:cs typeface="B Nazanin" pitchFamily="2" charset="-78"/>
            </a:endParaRPr>
          </a:p>
          <a:p>
            <a:endParaRPr lang="fa-IR" sz="4000" dirty="0">
              <a:cs typeface="B Nazanin" pitchFamily="2" charset="-78"/>
            </a:endParaRPr>
          </a:p>
          <a:p>
            <a:endParaRPr lang="fa-IR" sz="4000" dirty="0" smtClean="0">
              <a:cs typeface="B Nazanin" pitchFamily="2" charset="-78"/>
            </a:endParaRPr>
          </a:p>
          <a:p>
            <a:endParaRPr lang="fa-IR" sz="4000" dirty="0">
              <a:cs typeface="B Nazanin" pitchFamily="2" charset="-78"/>
            </a:endParaRPr>
          </a:p>
          <a:p>
            <a:endParaRPr lang="fa-IR" sz="4000" dirty="0" smtClean="0">
              <a:cs typeface="B Nazanin" pitchFamily="2" charset="-78"/>
            </a:endParaRPr>
          </a:p>
          <a:p>
            <a:pPr marL="0" indent="0" algn="ctr">
              <a:buNone/>
            </a:pPr>
            <a:r>
              <a:rPr lang="fa-IR" sz="4000" b="1" dirty="0">
                <a:solidFill>
                  <a:srgbClr val="FF0000"/>
                </a:solidFill>
                <a:cs typeface="B Nazanin" pitchFamily="2" charset="-78"/>
              </a:rPr>
              <a:t>مغالطه حد میانه</a:t>
            </a:r>
          </a:p>
          <a:p>
            <a:pPr marL="0" indent="0" algn="r" rtl="1">
              <a:buNone/>
            </a:pPr>
            <a:r>
              <a:rPr lang="fa-IR" sz="4000" dirty="0" smtClean="0">
                <a:cs typeface="B Nazanin" pitchFamily="2" charset="-78"/>
              </a:rPr>
              <a:t>اگر </a:t>
            </a:r>
            <a:r>
              <a:rPr lang="fa-IR" sz="4000" dirty="0">
                <a:cs typeface="B Nazanin" pitchFamily="2" charset="-78"/>
              </a:rPr>
              <a:t>کسی حد میانه را معیار درستی هر امری قرار دهد مرتکب این مغالطه شده است</a:t>
            </a:r>
            <a:r>
              <a:rPr lang="fa-IR" sz="4000" dirty="0" smtClean="0">
                <a:cs typeface="B Nazanin" pitchFamily="2" charset="-78"/>
              </a:rPr>
              <a:t>.</a:t>
            </a:r>
          </a:p>
          <a:p>
            <a:pPr algn="r"/>
            <a:endParaRPr lang="fa-IR" sz="4000" dirty="0">
              <a:cs typeface="B Nazanin" pitchFamily="2" charset="-78"/>
            </a:endParaRPr>
          </a:p>
        </p:txBody>
      </p:sp>
    </p:spTree>
    <p:extLst>
      <p:ext uri="{BB962C8B-B14F-4D97-AF65-F5344CB8AC3E}">
        <p14:creationId xmlns:p14="http://schemas.microsoft.com/office/powerpoint/2010/main" val="41405162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3000372"/>
            <a:ext cx="8784976" cy="2300836"/>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من بهترین دیدگاه را </a:t>
            </a:r>
            <a:r>
              <a:rPr lang="fa-IR" sz="4000" b="1" dirty="0" smtClean="0">
                <a:solidFill>
                  <a:srgbClr val="FF0000"/>
                </a:solidFill>
                <a:cs typeface="B Nazanin" pitchFamily="2" charset="-78"/>
              </a:rPr>
              <a:t>در باره </a:t>
            </a:r>
            <a:r>
              <a:rPr lang="fa-IR" sz="4000" b="1" dirty="0">
                <a:solidFill>
                  <a:srgbClr val="FF0000"/>
                </a:solidFill>
                <a:cs typeface="B Nazanin" pitchFamily="2" charset="-78"/>
              </a:rPr>
              <a:t>این مساله از زبان یک </a:t>
            </a:r>
            <a:r>
              <a:rPr lang="fa-IR" sz="4000" b="1" dirty="0" smtClean="0">
                <a:solidFill>
                  <a:srgbClr val="FF0000"/>
                </a:solidFill>
                <a:cs typeface="B Nazanin" pitchFamily="2" charset="-78"/>
              </a:rPr>
              <a:t>دست فروش </a:t>
            </a:r>
            <a:r>
              <a:rPr lang="fa-IR" sz="4000" b="1" dirty="0">
                <a:solidFill>
                  <a:srgbClr val="FF0000"/>
                </a:solidFill>
                <a:cs typeface="B Nazanin" pitchFamily="2" charset="-78"/>
              </a:rPr>
              <a:t>دوره گرد شنیدم که </a:t>
            </a:r>
            <a:r>
              <a:rPr lang="fa-IR" sz="4000" b="1" dirty="0" smtClean="0">
                <a:solidFill>
                  <a:srgbClr val="FF0000"/>
                </a:solidFill>
                <a:cs typeface="B Nazanin" pitchFamily="2" charset="-78"/>
              </a:rPr>
              <a:t>می گفت...</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او تقریبا تارک دنیاست و آه ندارد که با ناله سودا کند؛ می توانی به او اعتماد  کنی.</a:t>
            </a:r>
            <a:r>
              <a:rPr lang="fa-IR" sz="4000" b="1" dirty="0">
                <a:solidFill>
                  <a:srgbClr val="FF0000"/>
                </a:solidFill>
                <a:cs typeface="B Nazanin" pitchFamily="2" charset="-78"/>
              </a:rPr>
              <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34458731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04800" y="685800"/>
            <a:ext cx="8305800" cy="5105400"/>
          </a:xfrm>
        </p:spPr>
        <p:txBody>
          <a:bodyPr>
            <a:normAutofit lnSpcReduction="10000"/>
          </a:bodyPr>
          <a:lstStyle/>
          <a:p>
            <a:endParaRPr lang="fa-IR" dirty="0" smtClean="0">
              <a:cs typeface="B Nazanin" pitchFamily="2" charset="-78"/>
            </a:endParaRPr>
          </a:p>
          <a:p>
            <a:pPr marL="0" indent="0" algn="ctr">
              <a:buNone/>
            </a:pPr>
            <a:r>
              <a:rPr lang="fa-IR" sz="4300" b="1" dirty="0">
                <a:solidFill>
                  <a:srgbClr val="FF0000"/>
                </a:solidFill>
                <a:cs typeface="B Nazanin" pitchFamily="2" charset="-78"/>
              </a:rPr>
              <a:t>مغالطه برتری فقر</a:t>
            </a:r>
          </a:p>
          <a:p>
            <a:endParaRPr lang="fa-IR" dirty="0">
              <a:cs typeface="B Nazanin" pitchFamily="2" charset="-78"/>
            </a:endParaRPr>
          </a:p>
          <a:p>
            <a:pPr marL="0" indent="0" algn="r" rtl="1">
              <a:buNone/>
            </a:pPr>
            <a:r>
              <a:rPr lang="fa-IR" sz="3900" dirty="0">
                <a:cs typeface="B Nazanin" pitchFamily="2" charset="-78"/>
              </a:rPr>
              <a:t>در جامعه ای که به </a:t>
            </a:r>
            <a:r>
              <a:rPr lang="fa-IR" sz="3900" dirty="0" smtClean="0">
                <a:cs typeface="B Nazanin" pitchFamily="2" charset="-78"/>
              </a:rPr>
              <a:t>تهی دستان </a:t>
            </a:r>
            <a:r>
              <a:rPr lang="fa-IR" sz="3900" dirty="0">
                <a:cs typeface="B Nazanin" pitchFamily="2" charset="-78"/>
              </a:rPr>
              <a:t>ارج </a:t>
            </a:r>
            <a:r>
              <a:rPr lang="fa-IR" sz="3900" dirty="0" smtClean="0">
                <a:cs typeface="B Nazanin" pitchFamily="2" charset="-78"/>
              </a:rPr>
              <a:t>می نهند </a:t>
            </a:r>
            <a:r>
              <a:rPr lang="fa-IR" sz="3900" dirty="0">
                <a:cs typeface="B Nazanin" pitchFamily="2" charset="-78"/>
              </a:rPr>
              <a:t>ممکن است این مغالطه رخ </a:t>
            </a:r>
            <a:r>
              <a:rPr lang="fa-IR" sz="3900" dirty="0" smtClean="0">
                <a:cs typeface="B Nazanin" pitchFamily="2" charset="-78"/>
              </a:rPr>
              <a:t>دهد و رای انان به </a:t>
            </a:r>
            <a:r>
              <a:rPr lang="fa-IR" sz="3900" dirty="0">
                <a:cs typeface="B Nazanin" pitchFamily="2" charset="-78"/>
              </a:rPr>
              <a:t>مثابه رای درست تلقی گردد؛</a:t>
            </a:r>
          </a:p>
          <a:p>
            <a:pPr marL="0" indent="0" algn="r" rtl="1">
              <a:buNone/>
            </a:pPr>
            <a:r>
              <a:rPr lang="fa-IR" sz="3900" dirty="0">
                <a:cs typeface="B Nazanin" pitchFamily="2" charset="-78"/>
              </a:rPr>
              <a:t>برای نمونه در جوامع سوسیالیستی یا کمونیستی ممکن است رخ دهد که رای درست </a:t>
            </a:r>
            <a:r>
              <a:rPr lang="fa-IR" sz="3900" dirty="0" smtClean="0">
                <a:cs typeface="B Nazanin" pitchFamily="2" charset="-78"/>
              </a:rPr>
              <a:t>از آن </a:t>
            </a:r>
            <a:r>
              <a:rPr lang="fa-IR" sz="3900" dirty="0">
                <a:cs typeface="B Nazanin" pitchFamily="2" charset="-78"/>
              </a:rPr>
              <a:t>کارگران وکشاورزان است</a:t>
            </a:r>
            <a:r>
              <a:rPr lang="fa-IR" sz="3900" dirty="0" smtClean="0">
                <a:cs typeface="B Nazanin" pitchFamily="2" charset="-78"/>
              </a:rPr>
              <a:t>.</a:t>
            </a:r>
          </a:p>
          <a:p>
            <a:pPr algn="r"/>
            <a:endParaRPr lang="fa-IR" dirty="0">
              <a:cs typeface="B Nazanin" pitchFamily="2" charset="-78"/>
            </a:endParaRPr>
          </a:p>
        </p:txBody>
      </p:sp>
    </p:spTree>
    <p:extLst>
      <p:ext uri="{BB962C8B-B14F-4D97-AF65-F5344CB8AC3E}">
        <p14:creationId xmlns:p14="http://schemas.microsoft.com/office/powerpoint/2010/main" val="116146001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1676400"/>
            <a:ext cx="8640960" cy="2832720"/>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در این موضوع عقل چندان راه گشا </a:t>
            </a:r>
            <a:r>
              <a:rPr lang="fa-IR" sz="4000" b="1" dirty="0" smtClean="0">
                <a:solidFill>
                  <a:srgbClr val="FF0000"/>
                </a:solidFill>
                <a:cs typeface="B Nazanin" pitchFamily="2" charset="-78"/>
              </a:rPr>
              <a:t>نیست؛ اگر </a:t>
            </a:r>
            <a:r>
              <a:rPr lang="fa-IR" sz="4000" b="1" dirty="0">
                <a:solidFill>
                  <a:srgbClr val="FF0000"/>
                </a:solidFill>
                <a:cs typeface="B Nazanin" pitchFamily="2" charset="-78"/>
              </a:rPr>
              <a:t>شما بتوانید دریچه قلب خود را باز </a:t>
            </a:r>
            <a:r>
              <a:rPr lang="fa-IR" sz="4000" b="1" dirty="0" smtClean="0">
                <a:solidFill>
                  <a:srgbClr val="FF0000"/>
                </a:solidFill>
                <a:cs typeface="B Nazanin" pitchFamily="2" charset="-78"/>
              </a:rPr>
              <a:t>کنید، درستی </a:t>
            </a:r>
            <a:r>
              <a:rPr lang="fa-IR" sz="4000" b="1" dirty="0">
                <a:solidFill>
                  <a:srgbClr val="FF0000"/>
                </a:solidFill>
                <a:cs typeface="B Nazanin" pitchFamily="2" charset="-78"/>
              </a:rPr>
              <a:t>سخنانم را درخواهید یافت.</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32563718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p:txBody>
          <a:bodyPr>
            <a:normAutofit lnSpcReduction="10000"/>
          </a:bodyPr>
          <a:lstStyle/>
          <a:p>
            <a:endParaRPr lang="fa-IR" dirty="0" smtClean="0">
              <a:cs typeface="B Nazanin" pitchFamily="2" charset="-78"/>
            </a:endParaRPr>
          </a:p>
          <a:p>
            <a:endParaRPr lang="fa-IR" dirty="0">
              <a:cs typeface="B Nazanin" pitchFamily="2" charset="-78"/>
            </a:endParaRPr>
          </a:p>
          <a:p>
            <a:pPr marL="0" indent="0" algn="ctr">
              <a:buNone/>
            </a:pPr>
            <a:r>
              <a:rPr lang="fa-IR" sz="4000" b="1" dirty="0">
                <a:solidFill>
                  <a:schemeClr val="accent1">
                    <a:lumMod val="60000"/>
                    <a:lumOff val="40000"/>
                  </a:schemeClr>
                </a:solidFill>
                <a:cs typeface="B Nazanin" pitchFamily="2" charset="-78"/>
              </a:rPr>
              <a:t>مغالطه بستن راه استدلال</a:t>
            </a:r>
          </a:p>
          <a:p>
            <a:pPr marL="0" indent="0" algn="r" rtl="1">
              <a:buNone/>
            </a:pPr>
            <a:r>
              <a:rPr lang="fa-IR" sz="3600" dirty="0" smtClean="0">
                <a:cs typeface="B Nazanin" pitchFamily="2" charset="-78"/>
              </a:rPr>
              <a:t>این مغالطه در جایی رخ می دهد که مغالطه گر مدعا را نفیا و اثباتا استدلال ناپذیر جلوه دهد و با این ترفند رابطه اش را با استدلال قطع کند تا کسی در پی دلیل برنیاید.</a:t>
            </a:r>
          </a:p>
          <a:p>
            <a:pPr marL="0" indent="0" algn="ctr" rtl="1">
              <a:buNone/>
            </a:pPr>
            <a:endParaRPr lang="fa-IR" sz="3600" dirty="0" smtClean="0">
              <a:solidFill>
                <a:schemeClr val="accent1">
                  <a:lumMod val="60000"/>
                  <a:lumOff val="40000"/>
                </a:schemeClr>
              </a:solidFill>
              <a:cs typeface="B Nazanin" pitchFamily="2" charset="-78"/>
            </a:endParaRPr>
          </a:p>
          <a:p>
            <a:pPr algn="r"/>
            <a:endParaRPr lang="fa-IR" dirty="0">
              <a:cs typeface="B Nazanin" pitchFamily="2" charset="-78"/>
            </a:endParaRPr>
          </a:p>
        </p:txBody>
      </p:sp>
    </p:spTree>
    <p:extLst>
      <p:ext uri="{BB962C8B-B14F-4D97-AF65-F5344CB8AC3E}">
        <p14:creationId xmlns:p14="http://schemas.microsoft.com/office/powerpoint/2010/main" val="300474921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838200"/>
            <a:ext cx="8382000" cy="3810000"/>
          </a:xfrm>
        </p:spPr>
        <p:txBody>
          <a:bodyPr>
            <a:norm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این یک حساب دو دو تا چهارتاست و هر کسی </a:t>
            </a:r>
            <a:r>
              <a:rPr lang="fa-IR" sz="4000" b="1" dirty="0" smtClean="0">
                <a:solidFill>
                  <a:srgbClr val="FF0000"/>
                </a:solidFill>
                <a:cs typeface="B Nazanin" pitchFamily="2" charset="-78"/>
              </a:rPr>
              <a:t>آن </a:t>
            </a:r>
            <a:r>
              <a:rPr lang="fa-IR" sz="4000" b="1" dirty="0">
                <a:solidFill>
                  <a:srgbClr val="FF0000"/>
                </a:solidFill>
                <a:cs typeface="B Nazanin" pitchFamily="2" charset="-78"/>
              </a:rPr>
              <a:t>را درک </a:t>
            </a:r>
            <a:r>
              <a:rPr lang="fa-IR" sz="4000" b="1" dirty="0" smtClean="0">
                <a:solidFill>
                  <a:srgbClr val="FF0000"/>
                </a:solidFill>
                <a:cs typeface="B Nazanin" pitchFamily="2" charset="-78"/>
              </a:rPr>
              <a:t>می کند </a:t>
            </a:r>
            <a:r>
              <a:rPr lang="fa-IR" sz="4000" b="1" dirty="0">
                <a:solidFill>
                  <a:srgbClr val="FF0000"/>
                </a:solidFill>
                <a:cs typeface="B Nazanin" pitchFamily="2" charset="-78"/>
              </a:rPr>
              <a:t>که هر گاه جامعه ای با تورم شدید </a:t>
            </a:r>
            <a:r>
              <a:rPr lang="fa-IR" sz="4000" b="1" dirty="0" smtClean="0">
                <a:solidFill>
                  <a:srgbClr val="FF0000"/>
                </a:solidFill>
                <a:cs typeface="B Nazanin" pitchFamily="2" charset="-78"/>
              </a:rPr>
              <a:t>رو به </a:t>
            </a:r>
            <a:r>
              <a:rPr lang="fa-IR" sz="4000" b="1" dirty="0">
                <a:solidFill>
                  <a:srgbClr val="FF0000"/>
                </a:solidFill>
                <a:cs typeface="B Nazanin" pitchFamily="2" charset="-78"/>
              </a:rPr>
              <a:t>رو شود دولت باید </a:t>
            </a:r>
            <a:r>
              <a:rPr lang="fa-IR" sz="4000" b="1" dirty="0" smtClean="0">
                <a:solidFill>
                  <a:srgbClr val="FF0000"/>
                </a:solidFill>
                <a:cs typeface="B Nazanin" pitchFamily="2" charset="-78"/>
              </a:rPr>
              <a:t>آزادی </a:t>
            </a:r>
            <a:r>
              <a:rPr lang="fa-IR" sz="4000" b="1" dirty="0">
                <a:solidFill>
                  <a:srgbClr val="FF0000"/>
                </a:solidFill>
                <a:cs typeface="B Nazanin" pitchFamily="2" charset="-78"/>
              </a:rPr>
              <a:t>بیشتری به مردم</a:t>
            </a:r>
            <a:r>
              <a:rPr lang="fa-IR" sz="4000" b="1" dirty="0" smtClean="0">
                <a:solidFill>
                  <a:srgbClr val="FF0000"/>
                </a:solidFill>
                <a:cs typeface="B Nazanin" pitchFamily="2" charset="-78"/>
              </a:rPr>
              <a:t>, احزاب </a:t>
            </a:r>
            <a:r>
              <a:rPr lang="fa-IR" sz="4000" b="1" dirty="0">
                <a:solidFill>
                  <a:srgbClr val="FF0000"/>
                </a:solidFill>
                <a:cs typeface="B Nazanin" pitchFamily="2" charset="-78"/>
              </a:rPr>
              <a:t>و مطبوعات دهد.</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108649672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533400" y="838200"/>
            <a:ext cx="8001000" cy="3886200"/>
          </a:xfrm>
        </p:spPr>
        <p:txBody>
          <a:bodyPr>
            <a:normAutofit/>
          </a:bodyPr>
          <a:lstStyle/>
          <a:p>
            <a:pPr marL="0" indent="0" algn="ctr">
              <a:buNone/>
            </a:pPr>
            <a:r>
              <a:rPr lang="fa-IR" sz="4000" b="1" dirty="0" smtClean="0">
                <a:solidFill>
                  <a:srgbClr val="FF0000"/>
                </a:solidFill>
                <a:cs typeface="B Nazanin" pitchFamily="2" charset="-78"/>
              </a:rPr>
              <a:t>مغالطه </a:t>
            </a:r>
            <a:r>
              <a:rPr lang="fa-IR" sz="4000" b="1" dirty="0">
                <a:solidFill>
                  <a:srgbClr val="FF0000"/>
                </a:solidFill>
                <a:cs typeface="B Nazanin" pitchFamily="2" charset="-78"/>
              </a:rPr>
              <a:t>هر بچه مدرسه ای </a:t>
            </a:r>
            <a:r>
              <a:rPr lang="fa-IR" sz="4000" b="1" dirty="0" smtClean="0">
                <a:solidFill>
                  <a:srgbClr val="FF0000"/>
                </a:solidFill>
                <a:cs typeface="B Nazanin" pitchFamily="2" charset="-78"/>
              </a:rPr>
              <a:t>می داند</a:t>
            </a:r>
            <a:endParaRPr lang="fa-IR" sz="4000" b="1" dirty="0">
              <a:solidFill>
                <a:srgbClr val="FF0000"/>
              </a:solidFill>
              <a:cs typeface="B Nazanin" pitchFamily="2" charset="-78"/>
            </a:endParaRPr>
          </a:p>
          <a:p>
            <a:pPr marL="0" indent="0" algn="r" rtl="1">
              <a:buNone/>
            </a:pPr>
            <a:r>
              <a:rPr lang="fa-IR" sz="4000" dirty="0" smtClean="0">
                <a:cs typeface="B Nazanin" pitchFamily="2" charset="-78"/>
              </a:rPr>
              <a:t>مدعا </a:t>
            </a:r>
            <a:r>
              <a:rPr lang="fa-IR" sz="4000" dirty="0">
                <a:cs typeface="B Nazanin" pitchFamily="2" charset="-78"/>
              </a:rPr>
              <a:t>را به گونه ای بدیهی جلوه دادن که </a:t>
            </a:r>
            <a:r>
              <a:rPr lang="fa-IR" sz="4000" dirty="0" smtClean="0">
                <a:cs typeface="B Nazanin" pitchFamily="2" charset="-78"/>
              </a:rPr>
              <a:t>دیگر </a:t>
            </a:r>
            <a:r>
              <a:rPr lang="fa-IR" sz="4000" dirty="0">
                <a:cs typeface="B Nazanin" pitchFamily="2" charset="-78"/>
              </a:rPr>
              <a:t>کسی مطالبه دلیل نکند </a:t>
            </a:r>
            <a:r>
              <a:rPr lang="fa-IR" sz="4000" dirty="0" smtClean="0">
                <a:cs typeface="B Nazanin" pitchFamily="2" charset="-78"/>
              </a:rPr>
              <a:t>.</a:t>
            </a:r>
          </a:p>
          <a:p>
            <a:pPr algn="l" rtl="1"/>
            <a:endParaRPr lang="fa-IR" sz="4000" dirty="0">
              <a:cs typeface="B Nazanin" pitchFamily="2" charset="-78"/>
            </a:endParaRPr>
          </a:p>
        </p:txBody>
      </p:sp>
    </p:spTree>
    <p:extLst>
      <p:ext uri="{BB962C8B-B14F-4D97-AF65-F5344CB8AC3E}">
        <p14:creationId xmlns:p14="http://schemas.microsoft.com/office/powerpoint/2010/main" val="384972620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54416" cy="5479504"/>
          </a:xfrm>
        </p:spPr>
        <p:txBody>
          <a:bodyPr>
            <a:normAutofit/>
          </a:bodyPr>
          <a:lstStyle/>
          <a:p>
            <a:r>
              <a:rPr lang="fa-IR" sz="4400" dirty="0" smtClean="0"/>
              <a:t>حب الذات در انسان مفطور است و قاطبۀ انسانها جبلتا میل به جلب المنفعه و دفع المضره دارند.</a:t>
            </a:r>
            <a:endParaRPr lang="en-US" sz="4400" dirty="0"/>
          </a:p>
        </p:txBody>
      </p:sp>
    </p:spTree>
    <p:extLst>
      <p:ext uri="{BB962C8B-B14F-4D97-AF65-F5344CB8AC3E}">
        <p14:creationId xmlns:p14="http://schemas.microsoft.com/office/powerpoint/2010/main" val="106901161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57400"/>
            <a:ext cx="8229600" cy="3733800"/>
          </a:xfrm>
        </p:spPr>
        <p:txBody>
          <a:bodyPr>
            <a:noAutofit/>
          </a:bodyPr>
          <a:lstStyle/>
          <a:p>
            <a:pPr algn="r" rtl="1"/>
            <a:r>
              <a:rPr lang="fa-IR" sz="4000" dirty="0">
                <a:cs typeface="B Nazanin" pitchFamily="2" charset="-78"/>
              </a:rPr>
              <a:t>اگر مدعای سست وبی اساس بصورت ساده و روان بیان شود ضعفش مشخص میشود یک راه این است که ان را با الفاظ سنگین بیان کرد تا مخاطبان مرعوب الفاظ گردند وگمان برند گوینده دانشمند است.</a:t>
            </a:r>
            <a:br>
              <a:rPr lang="fa-IR" sz="4000" dirty="0">
                <a:cs typeface="B Nazanin" pitchFamily="2" charset="-78"/>
              </a:rPr>
            </a:br>
            <a:r>
              <a:rPr lang="fa-IR" sz="4000" dirty="0">
                <a:cs typeface="B Nazanin" pitchFamily="2" charset="-78"/>
              </a:rPr>
              <a:t>این مغالطه را </a:t>
            </a:r>
            <a:r>
              <a:rPr lang="fa-IR" sz="4000" u="sng" dirty="0">
                <a:solidFill>
                  <a:srgbClr val="FF0000"/>
                </a:solidFill>
                <a:cs typeface="B Nazanin" pitchFamily="2" charset="-78"/>
              </a:rPr>
              <a:t>کور کردن از راه علم </a:t>
            </a:r>
            <a:r>
              <a:rPr lang="fa-IR" sz="4000" dirty="0">
                <a:cs typeface="B Nazanin" pitchFamily="2" charset="-78"/>
              </a:rPr>
              <a:t>گویند.</a:t>
            </a:r>
            <a:br>
              <a:rPr lang="fa-IR" sz="4000" dirty="0">
                <a:cs typeface="B Nazanin" pitchFamily="2" charset="-78"/>
              </a:rPr>
            </a:br>
            <a:endParaRPr lang="fa-IR" sz="4000" dirty="0">
              <a:cs typeface="B Nazanin" pitchFamily="2" charset="-78"/>
            </a:endParaRPr>
          </a:p>
        </p:txBody>
      </p:sp>
      <p:sp>
        <p:nvSpPr>
          <p:cNvPr id="2" name="Content Placeholder 1"/>
          <p:cNvSpPr>
            <a:spLocks noGrp="1"/>
          </p:cNvSpPr>
          <p:nvPr>
            <p:ph idx="1"/>
          </p:nvPr>
        </p:nvSpPr>
        <p:spPr>
          <a:xfrm>
            <a:off x="838200" y="2286000"/>
            <a:ext cx="7543800" cy="3886200"/>
          </a:xfrm>
        </p:spPr>
        <p:txBody>
          <a:bodyPr/>
          <a:lstStyle/>
          <a:p>
            <a:endParaRPr lang="fa-IR" dirty="0" smtClean="0">
              <a:cs typeface="B Nazanin" pitchFamily="2" charset="-78"/>
            </a:endParaRPr>
          </a:p>
          <a:p>
            <a:endParaRPr lang="fa-IR" dirty="0">
              <a:cs typeface="B Nazanin" pitchFamily="2" charset="-78"/>
            </a:endParaRPr>
          </a:p>
          <a:p>
            <a:endParaRPr lang="fa-IR" dirty="0" smtClean="0">
              <a:cs typeface="B Nazanin" pitchFamily="2" charset="-78"/>
            </a:endParaRPr>
          </a:p>
          <a:p>
            <a:endParaRPr lang="fa-IR" dirty="0">
              <a:cs typeface="B Nazanin" pitchFamily="2" charset="-78"/>
            </a:endParaRPr>
          </a:p>
          <a:p>
            <a:pPr marL="0" indent="0" algn="ctr">
              <a:buNone/>
            </a:pPr>
            <a:endParaRPr lang="fa-IR" sz="3600" dirty="0" smtClean="0">
              <a:solidFill>
                <a:srgbClr val="000000"/>
              </a:solidFill>
              <a:cs typeface="B Nazanin" pitchFamily="2" charset="-78"/>
            </a:endParaRPr>
          </a:p>
        </p:txBody>
      </p:sp>
      <p:sp>
        <p:nvSpPr>
          <p:cNvPr id="4" name="Rectangle 3"/>
          <p:cNvSpPr/>
          <p:nvPr/>
        </p:nvSpPr>
        <p:spPr>
          <a:xfrm>
            <a:off x="5105400" y="685800"/>
            <a:ext cx="3638550" cy="646331"/>
          </a:xfrm>
          <a:prstGeom prst="rect">
            <a:avLst/>
          </a:prstGeom>
        </p:spPr>
        <p:txBody>
          <a:bodyPr wrap="square">
            <a:spAutoFit/>
          </a:bodyPr>
          <a:lstStyle/>
          <a:p>
            <a:pPr lvl="0" algn="ctr" rtl="1">
              <a:spcBef>
                <a:spcPct val="20000"/>
              </a:spcBef>
              <a:buClr>
                <a:srgbClr val="AD0101"/>
              </a:buClr>
            </a:pPr>
            <a:r>
              <a:rPr lang="fa-IR" sz="3600" dirty="0">
                <a:solidFill>
                  <a:srgbClr val="AD0101">
                    <a:lumMod val="60000"/>
                    <a:lumOff val="40000"/>
                  </a:srgbClr>
                </a:solidFill>
                <a:cs typeface="B Nazanin" pitchFamily="2" charset="-78"/>
              </a:rPr>
              <a:t>مغالطه فضل فروشی</a:t>
            </a:r>
          </a:p>
        </p:txBody>
      </p:sp>
    </p:spTree>
    <p:extLst>
      <p:ext uri="{BB962C8B-B14F-4D97-AF65-F5344CB8AC3E}">
        <p14:creationId xmlns:p14="http://schemas.microsoft.com/office/powerpoint/2010/main" val="6165490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924800" cy="5638800"/>
          </a:xfrm>
        </p:spPr>
        <p:txBody>
          <a:bodyPr>
            <a:normAutofit/>
          </a:bodyPr>
          <a:lstStyle/>
          <a:p>
            <a:pPr marL="0" indent="0">
              <a:buNone/>
            </a:pPr>
            <a:endParaRPr lang="en-US" sz="3600" dirty="0">
              <a:solidFill>
                <a:srgbClr val="7030A0"/>
              </a:solidFill>
              <a:cs typeface="B Nazanin" pitchFamily="2" charset="-78"/>
            </a:endParaRPr>
          </a:p>
          <a:p>
            <a:pPr marL="0" indent="0">
              <a:buNone/>
            </a:pPr>
            <a:endParaRPr lang="en-US" sz="3600" dirty="0">
              <a:solidFill>
                <a:srgbClr val="00B050"/>
              </a:solidFill>
              <a:cs typeface="B Nazanin" pitchFamily="2" charset="-78"/>
            </a:endParaRPr>
          </a:p>
          <a:p>
            <a:pPr marL="0" indent="0" algn="ctr">
              <a:buNone/>
            </a:pPr>
            <a:r>
              <a:rPr lang="fa-IR" sz="4000" b="1" dirty="0">
                <a:solidFill>
                  <a:schemeClr val="accent6">
                    <a:lumMod val="60000"/>
                    <a:lumOff val="40000"/>
                  </a:schemeClr>
                </a:solidFill>
                <a:ea typeface="Times New Roman"/>
                <a:cs typeface="B Nazanin" pitchFamily="2" charset="-78"/>
              </a:rPr>
              <a:t>مغالطه </a:t>
            </a:r>
            <a:r>
              <a:rPr lang="fa-IR" sz="4000" b="1" dirty="0">
                <a:solidFill>
                  <a:schemeClr val="accent6">
                    <a:lumMod val="60000"/>
                    <a:lumOff val="40000"/>
                  </a:schemeClr>
                </a:solidFill>
                <a:cs typeface="B Nazanin" pitchFamily="2" charset="-78"/>
              </a:rPr>
              <a:t>مبهم بودن </a:t>
            </a:r>
            <a:r>
              <a:rPr lang="fa-IR" sz="4000" b="1" dirty="0" smtClean="0">
                <a:solidFill>
                  <a:schemeClr val="accent6">
                    <a:lumMod val="60000"/>
                    <a:lumOff val="40000"/>
                  </a:schemeClr>
                </a:solidFill>
                <a:cs typeface="B Nazanin" pitchFamily="2" charset="-78"/>
              </a:rPr>
              <a:t>محذوف</a:t>
            </a:r>
          </a:p>
          <a:p>
            <a:pPr marL="0" indent="0" algn="ctr">
              <a:buNone/>
            </a:pPr>
            <a:endParaRPr lang="en-US" sz="5800" dirty="0">
              <a:solidFill>
                <a:schemeClr val="accent6">
                  <a:lumMod val="60000"/>
                  <a:lumOff val="40000"/>
                </a:schemeClr>
              </a:solidFill>
              <a:cs typeface="B Nazanin" pitchFamily="2" charset="-78"/>
            </a:endParaRPr>
          </a:p>
          <a:p>
            <a:pPr marL="0" indent="0">
              <a:buNone/>
            </a:pPr>
            <a:r>
              <a:rPr lang="fa-IR" sz="5400" dirty="0">
                <a:cs typeface="B Nazanin" pitchFamily="2" charset="-78"/>
              </a:rPr>
              <a:t>"اصلا میل به غذا ندارد."</a:t>
            </a:r>
            <a:endParaRPr lang="en-US" sz="5400" dirty="0">
              <a:cs typeface="B Nazanin" pitchFamily="2" charset="-78"/>
            </a:endParaRPr>
          </a:p>
          <a:p>
            <a:pPr marL="0" indent="0">
              <a:buNone/>
            </a:pPr>
            <a:r>
              <a:rPr lang="fa-IR" sz="5400" dirty="0">
                <a:cs typeface="B Nazanin" pitchFamily="2" charset="-78"/>
              </a:rPr>
              <a:t>"میل ندارد با ما غذا بخورد."</a:t>
            </a:r>
            <a:endParaRPr lang="en-US" sz="5400" dirty="0">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163841163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838200"/>
            <a:ext cx="8472518" cy="4267200"/>
          </a:xfrm>
        </p:spPr>
        <p:txBody>
          <a:bodyPr>
            <a:noAutofit/>
          </a:bodyPr>
          <a:lstStyle/>
          <a:p>
            <a:pPr marL="0" marR="0" indent="0" algn="just">
              <a:lnSpc>
                <a:spcPct val="115000"/>
              </a:lnSpc>
              <a:spcBef>
                <a:spcPts val="0"/>
              </a:spcBef>
              <a:spcAft>
                <a:spcPts val="1000"/>
              </a:spcAft>
              <a:buNone/>
            </a:pPr>
            <a:r>
              <a:rPr lang="fa-IR" sz="3600" b="1" i="0" dirty="0">
                <a:solidFill>
                  <a:srgbClr val="FF0000"/>
                </a:solidFill>
                <a:latin typeface="Calibri"/>
                <a:ea typeface="Calibri"/>
                <a:cs typeface="B Nazanin" pitchFamily="2" charset="-78"/>
              </a:rPr>
              <a:t>اولی</a:t>
            </a:r>
            <a:r>
              <a:rPr lang="fa-IR" sz="3600" b="1" i="0" dirty="0" smtClean="0">
                <a:solidFill>
                  <a:srgbClr val="FF0000"/>
                </a:solidFill>
                <a:latin typeface="Calibri"/>
                <a:ea typeface="Calibri"/>
                <a:cs typeface="B Nazanin" pitchFamily="2" charset="-78"/>
              </a:rPr>
              <a:t>: </a:t>
            </a:r>
            <a:br>
              <a:rPr lang="fa-IR" sz="3600" b="1" i="0" dirty="0" smtClean="0">
                <a:solidFill>
                  <a:srgbClr val="FF0000"/>
                </a:solidFill>
                <a:latin typeface="Calibri"/>
                <a:ea typeface="Calibri"/>
                <a:cs typeface="B Nazanin" pitchFamily="2" charset="-78"/>
              </a:rPr>
            </a:br>
            <a:r>
              <a:rPr lang="fa-IR" sz="3600" b="1" i="0" dirty="0" smtClean="0">
                <a:solidFill>
                  <a:srgbClr val="FF0000"/>
                </a:solidFill>
                <a:latin typeface="Calibri"/>
                <a:ea typeface="Calibri"/>
                <a:cs typeface="B Nazanin" pitchFamily="2" charset="-78"/>
              </a:rPr>
              <a:t>همگان </a:t>
            </a:r>
            <a:r>
              <a:rPr lang="fa-IR" sz="3600" b="1" i="0" dirty="0">
                <a:solidFill>
                  <a:srgbClr val="FF0000"/>
                </a:solidFill>
                <a:latin typeface="Calibri"/>
                <a:ea typeface="Calibri"/>
                <a:cs typeface="B Nazanin" pitchFamily="2" charset="-78"/>
              </a:rPr>
              <a:t>جز </a:t>
            </a:r>
            <a:r>
              <a:rPr lang="fa-IR" sz="3600" b="1" i="0" dirty="0" smtClean="0">
                <a:solidFill>
                  <a:srgbClr val="FF0000"/>
                </a:solidFill>
                <a:latin typeface="Calibri"/>
                <a:ea typeface="Calibri"/>
                <a:cs typeface="B Nazanin" pitchFamily="2" charset="-78"/>
              </a:rPr>
              <a:t>آنان </a:t>
            </a:r>
            <a:r>
              <a:rPr lang="fa-IR" sz="3600" b="1" i="0" dirty="0">
                <a:solidFill>
                  <a:srgbClr val="FF0000"/>
                </a:solidFill>
                <a:latin typeface="Calibri"/>
                <a:ea typeface="Calibri"/>
                <a:cs typeface="B Nazanin" pitchFamily="2" charset="-78"/>
              </a:rPr>
              <a:t>که در مسایل جنسی دچار عقده حقارتند</a:t>
            </a:r>
            <a:r>
              <a:rPr lang="fa-IR" sz="3600" b="1" i="0" dirty="0" smtClean="0">
                <a:solidFill>
                  <a:srgbClr val="FF0000"/>
                </a:solidFill>
                <a:latin typeface="Calibri"/>
                <a:ea typeface="Calibri"/>
                <a:cs typeface="B Nazanin" pitchFamily="2" charset="-78"/>
              </a:rPr>
              <a:t>، با آموزش </a:t>
            </a:r>
            <a:r>
              <a:rPr lang="fa-IR" sz="3600" b="1" i="0" dirty="0">
                <a:solidFill>
                  <a:srgbClr val="FF0000"/>
                </a:solidFill>
                <a:latin typeface="Calibri"/>
                <a:ea typeface="Calibri"/>
                <a:cs typeface="B Nazanin" pitchFamily="2" charset="-78"/>
              </a:rPr>
              <a:t>مختلط دختران و پسران در مدرسه موافقند.</a:t>
            </a:r>
            <a:endParaRPr lang="en-US" sz="3600" b="1" i="0" dirty="0">
              <a:solidFill>
                <a:srgbClr val="FF0000"/>
              </a:solidFill>
              <a:latin typeface="Calibri"/>
              <a:ea typeface="Calibri"/>
              <a:cs typeface="B Nazanin" pitchFamily="2" charset="-78"/>
            </a:endParaRPr>
          </a:p>
          <a:p>
            <a:pPr marL="0" marR="0" indent="0" algn="just">
              <a:lnSpc>
                <a:spcPct val="115000"/>
              </a:lnSpc>
              <a:spcBef>
                <a:spcPts val="0"/>
              </a:spcBef>
              <a:spcAft>
                <a:spcPts val="1000"/>
              </a:spcAft>
              <a:buNone/>
            </a:pPr>
            <a:r>
              <a:rPr lang="fa-IR" sz="3600" b="1" i="0" dirty="0">
                <a:solidFill>
                  <a:srgbClr val="FF0000"/>
                </a:solidFill>
                <a:latin typeface="Calibri"/>
                <a:ea typeface="Calibri"/>
                <a:cs typeface="B Nazanin" pitchFamily="2" charset="-78"/>
              </a:rPr>
              <a:t>دومی</a:t>
            </a:r>
            <a:r>
              <a:rPr lang="fa-IR" sz="3600" b="1" i="0" dirty="0" smtClean="0">
                <a:solidFill>
                  <a:srgbClr val="FF0000"/>
                </a:solidFill>
                <a:latin typeface="Calibri"/>
                <a:ea typeface="Calibri"/>
                <a:cs typeface="B Nazanin" pitchFamily="2" charset="-78"/>
              </a:rPr>
              <a:t>:</a:t>
            </a:r>
          </a:p>
          <a:p>
            <a:pPr marL="0" marR="0" indent="0" algn="just">
              <a:lnSpc>
                <a:spcPct val="115000"/>
              </a:lnSpc>
              <a:spcBef>
                <a:spcPts val="0"/>
              </a:spcBef>
              <a:spcAft>
                <a:spcPts val="1000"/>
              </a:spcAft>
              <a:buNone/>
            </a:pPr>
            <a:r>
              <a:rPr lang="fa-IR" sz="3600" b="1" i="0" dirty="0" smtClean="0">
                <a:solidFill>
                  <a:srgbClr val="FF0000"/>
                </a:solidFill>
                <a:latin typeface="Calibri"/>
                <a:ea typeface="Calibri"/>
                <a:cs typeface="B Nazanin" pitchFamily="2" charset="-78"/>
              </a:rPr>
              <a:t>اتفاقا </a:t>
            </a:r>
            <a:r>
              <a:rPr lang="fa-IR" sz="3600" b="1" i="0" dirty="0">
                <a:solidFill>
                  <a:srgbClr val="FF0000"/>
                </a:solidFill>
                <a:latin typeface="Calibri"/>
                <a:ea typeface="Calibri"/>
                <a:cs typeface="B Nazanin" pitchFamily="2" charset="-78"/>
              </a:rPr>
              <a:t>کشورهای صنعتی در این امر هیچ مشکلی </a:t>
            </a:r>
            <a:r>
              <a:rPr lang="fa-IR" sz="3600" b="1" i="0" dirty="0" smtClean="0">
                <a:solidFill>
                  <a:srgbClr val="FF0000"/>
                </a:solidFill>
                <a:latin typeface="Calibri"/>
                <a:ea typeface="Calibri"/>
                <a:cs typeface="B Nazanin" pitchFamily="2" charset="-78"/>
              </a:rPr>
              <a:t>ندارند.</a:t>
            </a:r>
            <a:endParaRPr lang="en-US" sz="3600" b="1" i="0" dirty="0">
              <a:solidFill>
                <a:srgbClr val="FF0000"/>
              </a:solidFill>
              <a:latin typeface="Calibri"/>
              <a:ea typeface="Calibri"/>
              <a:cs typeface="B Nazanin" pitchFamily="2" charset="-78"/>
            </a:endParaRPr>
          </a:p>
        </p:txBody>
      </p:sp>
    </p:spTree>
    <p:extLst>
      <p:ext uri="{BB962C8B-B14F-4D97-AF65-F5344CB8AC3E}">
        <p14:creationId xmlns:p14="http://schemas.microsoft.com/office/powerpoint/2010/main" val="24283023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930019" cy="3886200"/>
          </a:xfrm>
        </p:spPr>
        <p:txBody>
          <a:bodyPr>
            <a:normAutofit/>
          </a:bodyPr>
          <a:lstStyle/>
          <a:p>
            <a:pPr marL="0" indent="0">
              <a:buNone/>
            </a:pPr>
            <a:r>
              <a:rPr lang="fa-IR" sz="3600" i="0" dirty="0">
                <a:latin typeface="Calibri"/>
                <a:ea typeface="Calibri"/>
                <a:cs typeface="B Nazanin" pitchFamily="2" charset="-78"/>
              </a:rPr>
              <a:t>دومی بدون </a:t>
            </a:r>
            <a:r>
              <a:rPr lang="fa-IR" sz="3600" i="0" dirty="0" smtClean="0">
                <a:latin typeface="Calibri"/>
                <a:ea typeface="Calibri"/>
                <a:cs typeface="B Nazanin" pitchFamily="2" charset="-78"/>
              </a:rPr>
              <a:t>آنکه </a:t>
            </a:r>
            <a:r>
              <a:rPr lang="fa-IR" sz="3600" i="0" dirty="0">
                <a:latin typeface="Calibri"/>
                <a:ea typeface="Calibri"/>
                <a:cs typeface="B Nazanin" pitchFamily="2" charset="-78"/>
              </a:rPr>
              <a:t>خود توجه کند با گوینده موافق گشته است</a:t>
            </a:r>
            <a:r>
              <a:rPr lang="fa-IR" sz="3600" i="0" dirty="0" smtClean="0">
                <a:latin typeface="Calibri"/>
                <a:ea typeface="Calibri"/>
                <a:cs typeface="B Nazanin" pitchFamily="2" charset="-78"/>
              </a:rPr>
              <a:t>، زیرا </a:t>
            </a:r>
            <a:r>
              <a:rPr lang="fa-IR" sz="3600" i="0" dirty="0">
                <a:latin typeface="Calibri"/>
                <a:ea typeface="Calibri"/>
                <a:cs typeface="B Nazanin" pitchFamily="2" charset="-78"/>
              </a:rPr>
              <a:t>اگر با او همراهی </a:t>
            </a:r>
            <a:r>
              <a:rPr lang="fa-IR" sz="3600" i="0" dirty="0" smtClean="0">
                <a:latin typeface="Calibri"/>
                <a:ea typeface="Calibri"/>
                <a:cs typeface="B Nazanin" pitchFamily="2" charset="-78"/>
              </a:rPr>
              <a:t>نمی کرد </a:t>
            </a:r>
            <a:r>
              <a:rPr lang="fa-IR" sz="3600" i="0" dirty="0">
                <a:latin typeface="Calibri"/>
                <a:ea typeface="Calibri"/>
                <a:cs typeface="B Nazanin" pitchFamily="2" charset="-78"/>
              </a:rPr>
              <a:t>خود مصداقی از مبتلایان به عقده حقارت قلمداد می شد.</a:t>
            </a:r>
            <a:endParaRPr lang="en-US" sz="3600" i="0" dirty="0">
              <a:cs typeface="B Nazanin" pitchFamily="2" charset="-78"/>
            </a:endParaRPr>
          </a:p>
        </p:txBody>
      </p:sp>
    </p:spTree>
    <p:extLst>
      <p:ext uri="{BB962C8B-B14F-4D97-AF65-F5344CB8AC3E}">
        <p14:creationId xmlns:p14="http://schemas.microsoft.com/office/powerpoint/2010/main" val="386879626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0"/>
          </a:xfrm>
        </p:spPr>
        <p:txBody>
          <a:bodyPr>
            <a:normAutofit/>
          </a:bodyPr>
          <a:lstStyle/>
          <a:p>
            <a:pPr marL="0" indent="0" algn="ctr">
              <a:buNone/>
            </a:pPr>
            <a:r>
              <a:rPr lang="fa-IR" sz="4000" b="1" i="0" dirty="0">
                <a:solidFill>
                  <a:srgbClr val="FF0000"/>
                </a:solidFill>
                <a:cs typeface="B Nazanin" pitchFamily="2" charset="-78"/>
              </a:rPr>
              <a:t>مغالطه  تنقیص</a:t>
            </a:r>
            <a:endParaRPr lang="en-US" sz="4000" b="1" i="0" dirty="0">
              <a:solidFill>
                <a:srgbClr val="FF0000"/>
              </a:solidFill>
              <a:cs typeface="B Nazanin" pitchFamily="2" charset="-78"/>
            </a:endParaRPr>
          </a:p>
          <a:p>
            <a:pPr marL="0" indent="0" algn="just" rtl="1">
              <a:buNone/>
            </a:pPr>
            <a:r>
              <a:rPr lang="fa-IR" sz="3600" i="0" dirty="0" smtClean="0">
                <a:latin typeface="Calibri"/>
                <a:ea typeface="Calibri"/>
                <a:cs typeface="B Nazanin" pitchFamily="2" charset="-78"/>
              </a:rPr>
              <a:t>همانطور </a:t>
            </a:r>
            <a:r>
              <a:rPr lang="fa-IR" sz="3600" i="0" dirty="0">
                <a:latin typeface="Calibri"/>
                <a:ea typeface="Calibri"/>
                <a:cs typeface="B Nazanin" pitchFamily="2" charset="-78"/>
              </a:rPr>
              <a:t>که انسان از تعریف و تمجید خوشش می </a:t>
            </a:r>
            <a:r>
              <a:rPr lang="fa-IR" sz="3600" i="0" dirty="0" smtClean="0">
                <a:latin typeface="Calibri"/>
                <a:ea typeface="Calibri"/>
                <a:cs typeface="B Nazanin" pitchFamily="2" charset="-78"/>
              </a:rPr>
              <a:t>آید </a:t>
            </a:r>
            <a:r>
              <a:rPr lang="fa-IR" sz="3600" i="0" dirty="0">
                <a:latin typeface="Calibri"/>
                <a:ea typeface="Calibri"/>
                <a:cs typeface="B Nazanin" pitchFamily="2" charset="-78"/>
              </a:rPr>
              <a:t>از ضعف </a:t>
            </a:r>
            <a:r>
              <a:rPr lang="fa-IR" sz="3600" i="0" dirty="0" smtClean="0">
                <a:latin typeface="Calibri"/>
                <a:ea typeface="Calibri"/>
                <a:cs typeface="B Nazanin" pitchFamily="2" charset="-78"/>
              </a:rPr>
              <a:t>و نقاط </a:t>
            </a:r>
            <a:r>
              <a:rPr lang="fa-IR" sz="3600" i="0" dirty="0">
                <a:latin typeface="Calibri"/>
                <a:ea typeface="Calibri"/>
                <a:cs typeface="B Nazanin" pitchFamily="2" charset="-78"/>
              </a:rPr>
              <a:t>نقص خویش متنفر است.از این رو بر انگیختن این حس زمینه اشتباه را فراهم </a:t>
            </a:r>
            <a:r>
              <a:rPr lang="fa-IR" sz="3600" i="0" dirty="0" smtClean="0">
                <a:latin typeface="Calibri"/>
                <a:ea typeface="Calibri"/>
                <a:cs typeface="B Nazanin" pitchFamily="2" charset="-78"/>
              </a:rPr>
              <a:t>می کند.این </a:t>
            </a:r>
            <a:r>
              <a:rPr lang="fa-IR" sz="3600" i="0" dirty="0">
                <a:latin typeface="Calibri"/>
                <a:ea typeface="Calibri"/>
                <a:cs typeface="B Nazanin" pitchFamily="2" charset="-78"/>
              </a:rPr>
              <a:t>مغالطه عکس مغالطه </a:t>
            </a:r>
            <a:r>
              <a:rPr lang="fa-IR" sz="3600" i="0" dirty="0" smtClean="0">
                <a:latin typeface="Calibri"/>
                <a:ea typeface="Calibri"/>
                <a:cs typeface="B Nazanin" pitchFamily="2" charset="-78"/>
              </a:rPr>
              <a:t>تمجید </a:t>
            </a:r>
            <a:r>
              <a:rPr lang="fa-IR" sz="3600" i="0" dirty="0">
                <a:latin typeface="Calibri"/>
                <a:ea typeface="Calibri"/>
                <a:cs typeface="B Nazanin" pitchFamily="2" charset="-78"/>
              </a:rPr>
              <a:t>است.در این جا مغالطه گر با بیان نقاط ضعف مخاطب یا اشخاصی که با او هم رای نیستند می کوشد </a:t>
            </a:r>
            <a:r>
              <a:rPr lang="fa-IR" sz="3600" i="0" dirty="0" smtClean="0">
                <a:latin typeface="Calibri"/>
                <a:ea typeface="Calibri"/>
                <a:cs typeface="B Nazanin" pitchFamily="2" charset="-78"/>
              </a:rPr>
              <a:t>آنان </a:t>
            </a:r>
            <a:r>
              <a:rPr lang="fa-IR" sz="3600" i="0" dirty="0">
                <a:latin typeface="Calibri"/>
                <a:ea typeface="Calibri"/>
                <a:cs typeface="B Nazanin" pitchFamily="2" charset="-78"/>
              </a:rPr>
              <a:t>را در موضع انفعالی قرار دهد تا به صورت ناخوداگاه رای او را نادرست </a:t>
            </a:r>
            <a:r>
              <a:rPr lang="fa-IR" sz="3600" i="0" dirty="0" smtClean="0">
                <a:latin typeface="Calibri"/>
                <a:ea typeface="Calibri"/>
                <a:cs typeface="B Nazanin" pitchFamily="2" charset="-78"/>
              </a:rPr>
              <a:t>بپندارند.</a:t>
            </a:r>
          </a:p>
          <a:p>
            <a:pPr marL="0" indent="0" algn="just" rtl="1">
              <a:buNone/>
            </a:pPr>
            <a:endParaRPr lang="fa-IR" sz="3600" i="0" dirty="0" smtClean="0">
              <a:latin typeface="Calibri"/>
              <a:ea typeface="Calibri"/>
              <a:cs typeface="B Nazanin" pitchFamily="2" charset="-78"/>
            </a:endParaRPr>
          </a:p>
        </p:txBody>
      </p:sp>
    </p:spTree>
    <p:extLst>
      <p:ext uri="{BB962C8B-B14F-4D97-AF65-F5344CB8AC3E}">
        <p14:creationId xmlns:p14="http://schemas.microsoft.com/office/powerpoint/2010/main" val="284395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0625" y="304800"/>
            <a:ext cx="8386175" cy="5791200"/>
          </a:xfrm>
        </p:spPr>
        <p:txBody>
          <a:bodyPr>
            <a:normAutofit/>
          </a:bodyPr>
          <a:lstStyle/>
          <a:p>
            <a:pPr marL="0" indent="0" algn="r" rtl="1">
              <a:buNone/>
            </a:pPr>
            <a:r>
              <a:rPr lang="fa-IR" sz="4000" b="1" i="0" dirty="0">
                <a:solidFill>
                  <a:srgbClr val="FF0000"/>
                </a:solidFill>
                <a:cs typeface="B Nazanin" pitchFamily="2" charset="-78"/>
              </a:rPr>
              <a:t>در تاریخ می خوانیم گاهی معاویه برای جذب شیعیان امیرالمومنین به خانه های </a:t>
            </a:r>
            <a:r>
              <a:rPr lang="fa-IR" sz="4000" b="1" i="0" dirty="0" smtClean="0">
                <a:solidFill>
                  <a:srgbClr val="FF0000"/>
                </a:solidFill>
                <a:cs typeface="B Nazanin" pitchFamily="2" charset="-78"/>
              </a:rPr>
              <a:t>آنان </a:t>
            </a:r>
            <a:r>
              <a:rPr lang="fa-IR" sz="4000" b="1" i="0" dirty="0">
                <a:solidFill>
                  <a:srgbClr val="FF0000"/>
                </a:solidFill>
                <a:cs typeface="B Nazanin" pitchFamily="2" charset="-78"/>
              </a:rPr>
              <a:t>عسل می </a:t>
            </a:r>
            <a:r>
              <a:rPr lang="fa-IR" sz="4000" b="1" i="0" dirty="0" smtClean="0">
                <a:solidFill>
                  <a:srgbClr val="FF0000"/>
                </a:solidFill>
                <a:cs typeface="B Nazanin" pitchFamily="2" charset="-78"/>
              </a:rPr>
              <a:t>فرستاد</a:t>
            </a:r>
            <a:r>
              <a:rPr lang="fa-IR" sz="4000" b="1" dirty="0">
                <a:solidFill>
                  <a:srgbClr val="FF0000"/>
                </a:solidFill>
                <a:cs typeface="B Nazanin" pitchFamily="2" charset="-78"/>
              </a:rPr>
              <a:t>.</a:t>
            </a: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8300691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8077200" cy="4191000"/>
          </a:xfrm>
        </p:spPr>
        <p:txBody>
          <a:bodyPr>
            <a:normAutofit/>
          </a:bodyPr>
          <a:lstStyle/>
          <a:p>
            <a:pPr marL="0" indent="0" algn="ctr">
              <a:buNone/>
            </a:pPr>
            <a:r>
              <a:rPr lang="fa-IR" sz="4000" b="1" i="0" dirty="0">
                <a:solidFill>
                  <a:srgbClr val="FF0000"/>
                </a:solidFill>
                <a:cs typeface="B Nazanin" pitchFamily="2" charset="-78"/>
              </a:rPr>
              <a:t>مغالطه تطمیع</a:t>
            </a:r>
            <a:endParaRPr lang="en-US" sz="4000" b="1" i="0" dirty="0">
              <a:solidFill>
                <a:srgbClr val="FF0000"/>
              </a:solidFill>
              <a:cs typeface="B Nazanin" pitchFamily="2" charset="-78"/>
            </a:endParaRPr>
          </a:p>
          <a:p>
            <a:pPr marL="0" indent="0">
              <a:buNone/>
            </a:pPr>
            <a:r>
              <a:rPr lang="fa-IR" sz="3600" i="0" dirty="0" smtClean="0">
                <a:cs typeface="B Nazanin" pitchFamily="2" charset="-78"/>
              </a:rPr>
              <a:t>کمال </a:t>
            </a:r>
            <a:r>
              <a:rPr lang="fa-IR" sz="3600" i="0" dirty="0">
                <a:cs typeface="B Nazanin" pitchFamily="2" charset="-78"/>
              </a:rPr>
              <a:t>خواهی امری فطری است،مال و مقام از ابزار های رسیدن به کمال واقعی یا خیالی به شمار می </a:t>
            </a:r>
            <a:r>
              <a:rPr lang="fa-IR" sz="3600" i="0" dirty="0" smtClean="0">
                <a:cs typeface="B Nazanin" pitchFamily="2" charset="-78"/>
              </a:rPr>
              <a:t>آیند.از </a:t>
            </a:r>
            <a:r>
              <a:rPr lang="fa-IR" sz="3600" i="0" dirty="0">
                <a:cs typeface="B Nazanin" pitchFamily="2" charset="-78"/>
              </a:rPr>
              <a:t>این رو ابزار رسیدن به کمال نیز برای انسان مطلوب است.بنابراین،یکی از راه های مغالطه ان است که مخاطب را با مال </a:t>
            </a:r>
            <a:r>
              <a:rPr lang="fa-IR" sz="3600" i="0" dirty="0" smtClean="0">
                <a:cs typeface="B Nazanin" pitchFamily="2" charset="-78"/>
              </a:rPr>
              <a:t>و پست </a:t>
            </a:r>
            <a:r>
              <a:rPr lang="fa-IR" sz="3600" i="0" dirty="0">
                <a:cs typeface="B Nazanin" pitchFamily="2" charset="-78"/>
              </a:rPr>
              <a:t>و مقام و مانند </a:t>
            </a:r>
            <a:r>
              <a:rPr lang="fa-IR" sz="3600" i="0" dirty="0" smtClean="0">
                <a:cs typeface="B Nazanin" pitchFamily="2" charset="-78"/>
              </a:rPr>
              <a:t>آن </a:t>
            </a:r>
            <a:r>
              <a:rPr lang="fa-IR" sz="3600" i="0" dirty="0">
                <a:cs typeface="B Nazanin" pitchFamily="2" charset="-78"/>
              </a:rPr>
              <a:t>تطمیع کنند به گونه ای که او گمان برد </a:t>
            </a:r>
            <a:r>
              <a:rPr lang="fa-IR" sz="3600" i="0" dirty="0" smtClean="0">
                <a:cs typeface="B Nazanin" pitchFamily="2" charset="-78"/>
              </a:rPr>
              <a:t>آن چه </a:t>
            </a:r>
            <a:r>
              <a:rPr lang="fa-IR" sz="3600" i="0" dirty="0">
                <a:cs typeface="B Nazanin" pitchFamily="2" charset="-78"/>
              </a:rPr>
              <a:t>گفته می شود درست است.</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43105704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marL="0" indent="0" algn="just" rtl="1">
              <a:buNone/>
            </a:pPr>
            <a:r>
              <a:rPr lang="fa-IR" sz="3600" i="0" dirty="0">
                <a:cs typeface="B Nazanin" pitchFamily="2" charset="-78"/>
              </a:rPr>
              <a:t>برای مثال مغالطه کننده ابتدا هدیه ای به مخاطب می دهد بدون این  که در ظاهر از او توقعی داشته باشد،و با </a:t>
            </a:r>
            <a:r>
              <a:rPr lang="fa-IR" sz="3600" i="0" dirty="0" smtClean="0">
                <a:cs typeface="B Nazanin" pitchFamily="2" charset="-78"/>
              </a:rPr>
              <a:t>این کار </a:t>
            </a:r>
            <a:r>
              <a:rPr lang="fa-IR" sz="3600" i="0" dirty="0">
                <a:cs typeface="B Nazanin" pitchFamily="2" charset="-78"/>
              </a:rPr>
              <a:t>اعتماد وی را جلب می کند.سپس بعد از مدت زمان طولانی،در این فضای روحی گزاره مغالطه را مطرح </a:t>
            </a:r>
            <a:r>
              <a:rPr lang="fa-IR" sz="3600" i="0" dirty="0" smtClean="0">
                <a:cs typeface="B Nazanin" pitchFamily="2" charset="-78"/>
              </a:rPr>
              <a:t>می کند </a:t>
            </a:r>
            <a:r>
              <a:rPr lang="fa-IR" sz="3600" i="0" dirty="0">
                <a:cs typeface="B Nazanin" pitchFamily="2" charset="-78"/>
              </a:rPr>
              <a:t>و مخاطب به </a:t>
            </a:r>
            <a:r>
              <a:rPr lang="fa-IR" sz="3600" i="0" dirty="0" smtClean="0">
                <a:cs typeface="B Nazanin" pitchFamily="2" charset="-78"/>
              </a:rPr>
              <a:t>طور </a:t>
            </a:r>
            <a:r>
              <a:rPr lang="fa-IR" sz="3600" i="0" dirty="0">
                <a:cs typeface="B Nazanin" pitchFamily="2" charset="-78"/>
              </a:rPr>
              <a:t>قهری ان را درست می </a:t>
            </a:r>
            <a:r>
              <a:rPr lang="fa-IR" sz="3600" i="0" dirty="0" smtClean="0">
                <a:cs typeface="B Nazanin" pitchFamily="2" charset="-78"/>
              </a:rPr>
              <a:t>انگارد.</a:t>
            </a:r>
          </a:p>
          <a:p>
            <a:pPr marL="0" indent="0" algn="r" rtl="1">
              <a:buNone/>
            </a:pPr>
            <a:endParaRPr lang="fa-IR" sz="3600" i="0" dirty="0" smtClean="0">
              <a:cs typeface="B Nazanin" pitchFamily="2" charset="-78"/>
            </a:endParaRPr>
          </a:p>
          <a:p>
            <a:pPr marL="0" indent="0" algn="r" rtl="1">
              <a:buNone/>
            </a:pPr>
            <a:endParaRPr lang="en-US" sz="3600" i="0" dirty="0">
              <a:solidFill>
                <a:srgbClr val="FF0000"/>
              </a:solidFill>
              <a:cs typeface="B Nazanin" pitchFamily="2" charset="-78"/>
            </a:endParaRPr>
          </a:p>
        </p:txBody>
      </p:sp>
    </p:spTree>
    <p:extLst>
      <p:ext uri="{BB962C8B-B14F-4D97-AF65-F5344CB8AC3E}">
        <p14:creationId xmlns:p14="http://schemas.microsoft.com/office/powerpoint/2010/main" val="200478779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43211"/>
            <a:ext cx="8229600" cy="6096000"/>
          </a:xfrm>
        </p:spPr>
        <p:txBody>
          <a:bodyPr>
            <a:normAutofit/>
          </a:bodyPr>
          <a:lstStyle/>
          <a:p>
            <a:pPr marL="0" indent="0" algn="just" rtl="1">
              <a:buNone/>
            </a:pPr>
            <a:r>
              <a:rPr lang="fa-IR" sz="4000" b="1" i="0" dirty="0">
                <a:solidFill>
                  <a:srgbClr val="FF0000"/>
                </a:solidFill>
                <a:cs typeface="B Nazanin" pitchFamily="2" charset="-78"/>
              </a:rPr>
              <a:t>مذاکره با </a:t>
            </a:r>
            <a:r>
              <a:rPr lang="fa-IR" sz="4000" b="1" i="0" dirty="0" smtClean="0">
                <a:solidFill>
                  <a:srgbClr val="FF0000"/>
                </a:solidFill>
                <a:cs typeface="B Nazanin" pitchFamily="2" charset="-78"/>
              </a:rPr>
              <a:t>آمریکا </a:t>
            </a:r>
            <a:r>
              <a:rPr lang="fa-IR" sz="4000" b="1" i="0" dirty="0">
                <a:solidFill>
                  <a:srgbClr val="FF0000"/>
                </a:solidFill>
                <a:cs typeface="B Nazanin" pitchFamily="2" charset="-78"/>
              </a:rPr>
              <a:t>خوب است و منافعی برای کشور به ارمغان می </a:t>
            </a:r>
            <a:r>
              <a:rPr lang="fa-IR" sz="4000" b="1" i="0" dirty="0" smtClean="0">
                <a:solidFill>
                  <a:srgbClr val="FF0000"/>
                </a:solidFill>
                <a:cs typeface="B Nazanin" pitchFamily="2" charset="-78"/>
              </a:rPr>
              <a:t>آورد؛ </a:t>
            </a:r>
            <a:r>
              <a:rPr lang="fa-IR" sz="4000" b="1" i="0" dirty="0">
                <a:solidFill>
                  <a:srgbClr val="FF0000"/>
                </a:solidFill>
                <a:cs typeface="B Nazanin" pitchFamily="2" charset="-78"/>
              </a:rPr>
              <a:t>دست کم ناوگان های نظامی از خلیج فارس بیرون خواهند رفت</a:t>
            </a:r>
            <a:r>
              <a:rPr lang="fa-IR" sz="4000" b="1" i="0" dirty="0" smtClean="0">
                <a:solidFill>
                  <a:srgbClr val="FF0000"/>
                </a:solidFill>
                <a:cs typeface="B Nazanin" pitchFamily="2" charset="-78"/>
              </a:rPr>
              <a:t>.</a:t>
            </a:r>
          </a:p>
          <a:p>
            <a:pPr marL="0" indent="0" algn="just" rtl="1">
              <a:buNone/>
            </a:pPr>
            <a:endParaRPr lang="en-US" sz="4000" b="1" i="0" dirty="0">
              <a:solidFill>
                <a:srgbClr val="FF0000"/>
              </a:solidFill>
              <a:cs typeface="B Nazanin" pitchFamily="2" charset="-78"/>
            </a:endParaRPr>
          </a:p>
          <a:p>
            <a:pPr marL="0" indent="0" algn="just" rtl="1">
              <a:buNone/>
            </a:pPr>
            <a:endParaRPr lang="en-US" sz="4000" b="1" i="0" dirty="0">
              <a:solidFill>
                <a:srgbClr val="FF0000"/>
              </a:solidFill>
              <a:cs typeface="B Nazanin" pitchFamily="2" charset="-78"/>
            </a:endParaRPr>
          </a:p>
          <a:p>
            <a:pPr marL="0" indent="0" algn="just"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33219202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0"/>
            <a:ext cx="7543800" cy="3886200"/>
          </a:xfrm>
        </p:spPr>
        <p:txBody>
          <a:bodyPr>
            <a:noAutofit/>
          </a:bodyPr>
          <a:lstStyle/>
          <a:p>
            <a:pPr marL="0" indent="0" algn="ctr">
              <a:buNone/>
            </a:pPr>
            <a:r>
              <a:rPr lang="fa-IR" sz="4000" b="1" i="0" dirty="0">
                <a:solidFill>
                  <a:srgbClr val="FF0000"/>
                </a:solidFill>
                <a:cs typeface="B Nazanin" pitchFamily="2" charset="-78"/>
              </a:rPr>
              <a:t>مغالطه تهدید</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مغالطه </a:t>
            </a:r>
            <a:r>
              <a:rPr lang="fa-IR" sz="3600" i="0" dirty="0">
                <a:cs typeface="B Nazanin" pitchFamily="2" charset="-78"/>
              </a:rPr>
              <a:t>تهدید </a:t>
            </a:r>
            <a:r>
              <a:rPr lang="fa-IR" sz="3600" i="0" dirty="0" smtClean="0">
                <a:cs typeface="B Nazanin" pitchFamily="2" charset="-78"/>
              </a:rPr>
              <a:t>آن </a:t>
            </a:r>
            <a:r>
              <a:rPr lang="fa-IR" sz="3600" i="0" dirty="0">
                <a:cs typeface="B Nazanin" pitchFamily="2" charset="-78"/>
              </a:rPr>
              <a:t>جا صورت می گیرد که مغالطه گر با توسل به تهدید،سخن یا عمل نادرست را به مثابه امری شایسته تحمیل کنند.معمولا تهدید ابتدا باعث می شود </a:t>
            </a:r>
            <a:r>
              <a:rPr lang="fa-IR" sz="3600" i="0" dirty="0" smtClean="0">
                <a:cs typeface="B Nazanin" pitchFamily="2" charset="-78"/>
              </a:rPr>
              <a:t>تهدید</a:t>
            </a:r>
            <a:r>
              <a:rPr lang="fa-IR" sz="3600" dirty="0">
                <a:cs typeface="B Nazanin" pitchFamily="2" charset="-78"/>
              </a:rPr>
              <a:t> </a:t>
            </a:r>
            <a:r>
              <a:rPr lang="fa-IR" sz="3600" i="0" dirty="0" smtClean="0">
                <a:cs typeface="B Nazanin" pitchFamily="2" charset="-78"/>
              </a:rPr>
              <a:t>شونده </a:t>
            </a:r>
            <a:r>
              <a:rPr lang="fa-IR" sz="3600" i="0" dirty="0">
                <a:cs typeface="B Nazanin" pitchFamily="2" charset="-78"/>
              </a:rPr>
              <a:t>به دلیل </a:t>
            </a:r>
            <a:r>
              <a:rPr lang="fa-IR" sz="3600" i="0" dirty="0" smtClean="0">
                <a:cs typeface="B Nazanin" pitchFamily="2" charset="-78"/>
              </a:rPr>
              <a:t>رعب </a:t>
            </a:r>
            <a:r>
              <a:rPr lang="fa-IR" sz="3600" i="0" dirty="0">
                <a:cs typeface="B Nazanin" pitchFamily="2" charset="-78"/>
              </a:rPr>
              <a:t>و وحشتی که به او دست می دهد سخن تهدید کننده را در ظاهر </a:t>
            </a:r>
            <a:r>
              <a:rPr lang="fa-IR" sz="3600" i="0" dirty="0" smtClean="0">
                <a:cs typeface="B Nazanin" pitchFamily="2" charset="-78"/>
              </a:rPr>
              <a:t>بپذیرد، </a:t>
            </a:r>
            <a:r>
              <a:rPr lang="fa-IR" sz="3600" i="0" dirty="0">
                <a:cs typeface="B Nazanin" pitchFamily="2" charset="-78"/>
              </a:rPr>
              <a:t>اما در دراز مدت با این حالت خو می کند و کم کم می پندارد که واقعیت نیز چنین است.</a:t>
            </a: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57883839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400800"/>
          </a:xfrm>
        </p:spPr>
        <p:txBody>
          <a:bodyPr>
            <a:normAutofit/>
          </a:bodyPr>
          <a:lstStyle/>
          <a:p>
            <a:pPr marL="0" indent="0" algn="just" rtl="1">
              <a:buNone/>
            </a:pPr>
            <a:r>
              <a:rPr lang="fa-IR" sz="4000" b="1" i="0" dirty="0">
                <a:solidFill>
                  <a:srgbClr val="FF0000"/>
                </a:solidFill>
                <a:cs typeface="B Nazanin" pitchFamily="2" charset="-78"/>
              </a:rPr>
              <a:t>قطعا جانیان این حادثه دستگیر خواهند شد و به سزای اعمالشان خواهند رسید</a:t>
            </a:r>
            <a:r>
              <a:rPr lang="fa-IR" sz="4000" b="1" i="0" dirty="0" smtClean="0">
                <a:solidFill>
                  <a:srgbClr val="FF0000"/>
                </a:solidFill>
                <a:cs typeface="B Nazanin" pitchFamily="2" charset="-78"/>
              </a:rPr>
              <a:t>، زیرا </a:t>
            </a:r>
            <a:r>
              <a:rPr lang="fa-IR" sz="4000" b="1" i="0" dirty="0">
                <a:solidFill>
                  <a:srgbClr val="FF0000"/>
                </a:solidFill>
                <a:cs typeface="B Nazanin" pitchFamily="2" charset="-78"/>
              </a:rPr>
              <a:t>پلیس امانشان نخواهد داد</a:t>
            </a:r>
            <a:r>
              <a:rPr lang="fa-IR" sz="4000" b="1" i="0" dirty="0" smtClean="0">
                <a:solidFill>
                  <a:srgbClr val="FF0000"/>
                </a:solidFill>
                <a:cs typeface="B Nazanin" pitchFamily="2" charset="-78"/>
              </a:rPr>
              <a:t>.</a:t>
            </a:r>
          </a:p>
          <a:p>
            <a:pPr marL="0" indent="0" algn="just" rtl="1">
              <a:buNone/>
            </a:pPr>
            <a:endParaRPr lang="en-US" sz="4000" b="1" i="0" dirty="0">
              <a:solidFill>
                <a:srgbClr val="FF0000"/>
              </a:solidFill>
              <a:cs typeface="B Nazanin" pitchFamily="2" charset="-78"/>
            </a:endParaRPr>
          </a:p>
          <a:p>
            <a:pPr marL="0" indent="0" algn="just" rtl="1">
              <a:buNone/>
            </a:pPr>
            <a:r>
              <a:rPr lang="fa-IR" sz="4000" b="1" i="0" dirty="0" smtClean="0">
                <a:solidFill>
                  <a:srgbClr val="FF0000"/>
                </a:solidFill>
                <a:cs typeface="B Nazanin" pitchFamily="2" charset="-78"/>
              </a:rPr>
              <a:t> </a:t>
            </a:r>
          </a:p>
          <a:p>
            <a:pPr marL="0" indent="0" algn="just"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20051900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52600"/>
            <a:ext cx="7543800" cy="3886200"/>
          </a:xfrm>
        </p:spPr>
        <p:txBody>
          <a:bodyPr>
            <a:noAutofit/>
          </a:bodyPr>
          <a:lstStyle/>
          <a:p>
            <a:pPr marL="0" indent="0" algn="ctr">
              <a:buNone/>
            </a:pPr>
            <a:r>
              <a:rPr lang="fa-IR" sz="4000" b="1" i="0" dirty="0">
                <a:solidFill>
                  <a:srgbClr val="FF0000"/>
                </a:solidFill>
                <a:cs typeface="B Nazanin" pitchFamily="2" charset="-78"/>
              </a:rPr>
              <a:t>مغالطه توسل به اقتدار</a:t>
            </a:r>
            <a:endParaRPr lang="en-US" sz="4000" b="1" i="0" dirty="0">
              <a:solidFill>
                <a:srgbClr val="FF0000"/>
              </a:solidFill>
              <a:cs typeface="B Nazanin" pitchFamily="2" charset="-78"/>
            </a:endParaRPr>
          </a:p>
          <a:p>
            <a:pPr marL="0" indent="0">
              <a:buNone/>
            </a:pPr>
            <a:endParaRPr lang="fa-IR" sz="3200" i="0" dirty="0" smtClean="0">
              <a:cs typeface="B Nazanin" pitchFamily="2" charset="-78"/>
            </a:endParaRPr>
          </a:p>
          <a:p>
            <a:pPr marL="0" indent="0" algn="just">
              <a:buNone/>
            </a:pPr>
            <a:r>
              <a:rPr lang="fa-IR" sz="3200" i="0" dirty="0" smtClean="0">
                <a:cs typeface="B Nazanin" pitchFamily="2" charset="-78"/>
              </a:rPr>
              <a:t>مغالطه </a:t>
            </a:r>
            <a:r>
              <a:rPr lang="fa-IR" sz="3200" i="0" dirty="0">
                <a:cs typeface="B Nazanin" pitchFamily="2" charset="-78"/>
              </a:rPr>
              <a:t>توسل به اقتدار شکل ظریف تر مغالطه تهدید است.در این مغالطه کسی مستقیما تهدید نمی شود ولی با فراهم کردن  زمینه پذیرش اقتدار،به طور ناخوداگاه تهدید صورت می گیرد.اگر ابراز قدرت موجب باور به گزاره نادرست شود،یا نگرش فرد را به ناحق تغییر </a:t>
            </a:r>
            <a:r>
              <a:rPr lang="fa-IR" sz="3200" i="0" dirty="0" smtClean="0">
                <a:cs typeface="B Nazanin" pitchFamily="2" charset="-78"/>
              </a:rPr>
              <a:t> توسل </a:t>
            </a:r>
            <a:r>
              <a:rPr lang="fa-IR" sz="3200" i="0" dirty="0">
                <a:cs typeface="B Nazanin" pitchFamily="2" charset="-78"/>
              </a:rPr>
              <a:t>به اقتدار مصداق می یابد</a:t>
            </a:r>
            <a:r>
              <a:rPr lang="fa-IR" sz="3200" i="0" dirty="0" smtClean="0">
                <a:cs typeface="B Nazanin" pitchFamily="2" charset="-78"/>
              </a:rPr>
              <a:t>.</a:t>
            </a:r>
          </a:p>
          <a:p>
            <a:pPr marL="0" indent="0" algn="just">
              <a:buNone/>
            </a:pPr>
            <a:endParaRPr lang="fa-IR" sz="3200" i="0" dirty="0">
              <a:cs typeface="B Nazanin" pitchFamily="2" charset="-78"/>
            </a:endParaRPr>
          </a:p>
          <a:p>
            <a:pPr marL="0" indent="0">
              <a:buNone/>
            </a:pPr>
            <a:endParaRPr lang="en-US" sz="3200" i="0" dirty="0">
              <a:cs typeface="B Nazanin" pitchFamily="2" charset="-78"/>
            </a:endParaRPr>
          </a:p>
          <a:p>
            <a:pPr marL="0" indent="0">
              <a:buNone/>
            </a:pPr>
            <a:endParaRPr lang="fa-IR" sz="3200" i="0" dirty="0">
              <a:cs typeface="B Nazanin" pitchFamily="2" charset="-78"/>
            </a:endParaRPr>
          </a:p>
        </p:txBody>
      </p:sp>
    </p:spTree>
    <p:extLst>
      <p:ext uri="{BB962C8B-B14F-4D97-AF65-F5344CB8AC3E}">
        <p14:creationId xmlns:p14="http://schemas.microsoft.com/office/powerpoint/2010/main" val="2220836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10000"/>
          </a:bodyPr>
          <a:lstStyle/>
          <a:p>
            <a:pPr marL="0" indent="0"/>
            <a:r>
              <a:rPr lang="fa-IR" sz="4800" b="1" dirty="0">
                <a:solidFill>
                  <a:srgbClr val="FF0000"/>
                </a:solidFill>
                <a:cs typeface="B Nazanin" pitchFamily="2" charset="-78"/>
              </a:rPr>
              <a:t>از غذا خوری بین راهی استفاده نکنید</a:t>
            </a:r>
            <a:r>
              <a:rPr lang="fa-IR" sz="4800" b="1" dirty="0" smtClean="0">
                <a:solidFill>
                  <a:srgbClr val="FF0000"/>
                </a:solidFill>
                <a:cs typeface="B Nazanin" pitchFamily="2" charset="-78"/>
              </a:rPr>
              <a:t>، زیرا </a:t>
            </a:r>
            <a:r>
              <a:rPr lang="fa-IR" sz="4800" b="1" dirty="0">
                <a:solidFill>
                  <a:srgbClr val="FF0000"/>
                </a:solidFill>
                <a:cs typeface="B Nazanin" pitchFamily="2" charset="-78"/>
              </a:rPr>
              <a:t>بهداشتی </a:t>
            </a:r>
            <a:r>
              <a:rPr lang="fa-IR" sz="4800" b="1" dirty="0" smtClean="0">
                <a:solidFill>
                  <a:srgbClr val="FF0000"/>
                </a:solidFill>
                <a:cs typeface="B Nazanin" pitchFamily="2" charset="-78"/>
              </a:rPr>
              <a:t>نیست.</a:t>
            </a:r>
          </a:p>
          <a:p>
            <a:pPr marL="0" indent="0"/>
            <a:r>
              <a:rPr lang="fa-IR" sz="4800" b="1" dirty="0" smtClean="0">
                <a:solidFill>
                  <a:srgbClr val="FF0000"/>
                </a:solidFill>
                <a:cs typeface="B Nazanin" pitchFamily="2" charset="-78"/>
              </a:rPr>
              <a:t>داماد جدیدشان فارغ التحصیل رشته اقتصاد است. فارغ التحصیلان این رشته افرادی بی سوادند.</a:t>
            </a:r>
          </a:p>
          <a:p>
            <a:pPr marL="0" indent="0"/>
            <a:r>
              <a:rPr lang="fa-IR" sz="4800" b="1" dirty="0" smtClean="0">
                <a:solidFill>
                  <a:srgbClr val="FF0000"/>
                </a:solidFill>
                <a:cs typeface="B Nazanin" pitchFamily="2" charset="-78"/>
              </a:rPr>
              <a:t>ما او را قبول داریم و نسبت به توانایی هایش تردید نمی کنیم. می دانید که او اصفهانی است و اصفهانی ها آدم های خیلی زرنگی هستند.</a:t>
            </a:r>
            <a:endParaRPr lang="en-US" sz="4800" b="1" dirty="0">
              <a:solidFill>
                <a:srgbClr val="FF0000"/>
              </a:solidFill>
              <a:cs typeface="B Nazanin" pitchFamily="2" charset="-78"/>
            </a:endParaRPr>
          </a:p>
        </p:txBody>
      </p:sp>
    </p:spTree>
    <p:extLst>
      <p:ext uri="{BB962C8B-B14F-4D97-AF65-F5344CB8AC3E}">
        <p14:creationId xmlns:p14="http://schemas.microsoft.com/office/powerpoint/2010/main" val="5169038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a:bodyPr>
          <a:lstStyle/>
          <a:p>
            <a:pPr marL="0" indent="0" algn="just" rtl="1">
              <a:buNone/>
            </a:pPr>
            <a:r>
              <a:rPr lang="fa-IR" sz="4000" b="1" i="0" dirty="0">
                <a:solidFill>
                  <a:srgbClr val="FF0000"/>
                </a:solidFill>
                <a:cs typeface="B Nazanin" pitchFamily="2" charset="-78"/>
              </a:rPr>
              <a:t>اگر ما تصمیم بگیریم که این کارگر را اخراج کنیم</a:t>
            </a:r>
            <a:r>
              <a:rPr lang="fa-IR" sz="4000" b="1" i="0" dirty="0" smtClean="0">
                <a:solidFill>
                  <a:srgbClr val="FF0000"/>
                </a:solidFill>
                <a:cs typeface="B Nazanin" pitchFamily="2" charset="-78"/>
              </a:rPr>
              <a:t>، همسر </a:t>
            </a:r>
            <a:r>
              <a:rPr lang="fa-IR" sz="4000" b="1" i="0" dirty="0">
                <a:solidFill>
                  <a:srgbClr val="FF0000"/>
                </a:solidFill>
                <a:cs typeface="B Nazanin" pitchFamily="2" charset="-78"/>
              </a:rPr>
              <a:t>بیمار او از دنیا خواهد رفت و کودکانش در کوچه </a:t>
            </a:r>
            <a:r>
              <a:rPr lang="fa-IR" sz="4000" b="1" i="0" dirty="0" smtClean="0">
                <a:solidFill>
                  <a:srgbClr val="FF0000"/>
                </a:solidFill>
                <a:cs typeface="B Nazanin" pitchFamily="2" charset="-78"/>
              </a:rPr>
              <a:t>و خیابان آواره </a:t>
            </a:r>
            <a:r>
              <a:rPr lang="fa-IR" sz="4000" b="1" i="0" dirty="0">
                <a:solidFill>
                  <a:srgbClr val="FF0000"/>
                </a:solidFill>
                <a:cs typeface="B Nazanin" pitchFamily="2" charset="-78"/>
              </a:rPr>
              <a:t>خواهند شد</a:t>
            </a:r>
            <a:r>
              <a:rPr lang="fa-IR" sz="4000" b="1" i="0" dirty="0" smtClean="0">
                <a:solidFill>
                  <a:srgbClr val="FF0000"/>
                </a:solidFill>
                <a:cs typeface="B Nazanin" pitchFamily="2" charset="-78"/>
              </a:rPr>
              <a:t>.</a:t>
            </a:r>
          </a:p>
          <a:p>
            <a:pPr marL="0" indent="0" algn="just"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9879415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543800" cy="3886200"/>
          </a:xfrm>
        </p:spPr>
        <p:txBody>
          <a:bodyPr>
            <a:normAutofit/>
          </a:bodyPr>
          <a:lstStyle/>
          <a:p>
            <a:pPr marL="0" indent="0" algn="ctr">
              <a:buNone/>
            </a:pPr>
            <a:r>
              <a:rPr lang="fa-IR" sz="4000" b="1" i="0" dirty="0">
                <a:solidFill>
                  <a:srgbClr val="FF0000"/>
                </a:solidFill>
                <a:cs typeface="B Nazanin" pitchFamily="2" charset="-78"/>
              </a:rPr>
              <a:t>مغالطه </a:t>
            </a:r>
            <a:r>
              <a:rPr lang="fa-IR" sz="4000" b="1" i="0" dirty="0" smtClean="0">
                <a:solidFill>
                  <a:srgbClr val="FF0000"/>
                </a:solidFill>
                <a:cs typeface="B Nazanin" pitchFamily="2" charset="-78"/>
              </a:rPr>
              <a:t>دلسوزی</a:t>
            </a:r>
          </a:p>
          <a:p>
            <a:pPr marL="0" indent="0">
              <a:buNone/>
            </a:pPr>
            <a:endParaRPr lang="en-US" sz="3600" i="0" dirty="0">
              <a:solidFill>
                <a:srgbClr val="C00000"/>
              </a:solidFill>
              <a:cs typeface="B Nazanin" pitchFamily="2" charset="-78"/>
            </a:endParaRPr>
          </a:p>
          <a:p>
            <a:pPr marL="0" indent="0">
              <a:buNone/>
            </a:pPr>
            <a:r>
              <a:rPr lang="fa-IR" sz="3600" i="0" dirty="0" smtClean="0">
                <a:cs typeface="B Nazanin" pitchFamily="2" charset="-78"/>
              </a:rPr>
              <a:t>گاهی </a:t>
            </a:r>
            <a:r>
              <a:rPr lang="fa-IR" sz="3600" i="0" dirty="0">
                <a:cs typeface="B Nazanin" pitchFamily="2" charset="-78"/>
              </a:rPr>
              <a:t>مغالطه گر با ترحم و دلسوزی اعتماد مخاطب را به خود جلب می کند.و از این طریق به صورت قهری در رای انان اثر </a:t>
            </a:r>
            <a:r>
              <a:rPr lang="fa-IR" sz="3600" i="0" dirty="0" smtClean="0">
                <a:cs typeface="B Nazanin" pitchFamily="2" charset="-78"/>
              </a:rPr>
              <a:t>می گذارد </a:t>
            </a:r>
            <a:r>
              <a:rPr lang="fa-IR" sz="3600" i="0" dirty="0">
                <a:cs typeface="B Nazanin" pitchFamily="2" charset="-78"/>
              </a:rPr>
              <a:t>و ایشان را به باور گزاره غلط وا می دارد.</a:t>
            </a:r>
          </a:p>
          <a:p>
            <a:pPr marL="0" indent="0">
              <a:buNone/>
            </a:pPr>
            <a:endParaRPr lang="fa-IR"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299545598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457200"/>
            <a:ext cx="8458200" cy="6019800"/>
          </a:xfrm>
        </p:spPr>
        <p:txBody>
          <a:bodyPr>
            <a:normAutofit/>
          </a:bodyPr>
          <a:lstStyle/>
          <a:p>
            <a:pPr marL="0" indent="0" algn="just" rtl="1">
              <a:buNone/>
            </a:pPr>
            <a:r>
              <a:rPr lang="fa-IR" sz="4000" b="1" i="0" dirty="0">
                <a:solidFill>
                  <a:srgbClr val="FF0000"/>
                </a:solidFill>
                <a:cs typeface="B Nazanin" pitchFamily="2" charset="-78"/>
              </a:rPr>
              <a:t>شما در این شغل موفقیت فراوانی بدست خواهید </a:t>
            </a:r>
            <a:r>
              <a:rPr lang="fa-IR" sz="4000" b="1" i="0" dirty="0" smtClean="0">
                <a:solidFill>
                  <a:srgbClr val="FF0000"/>
                </a:solidFill>
                <a:cs typeface="B Nazanin" pitchFamily="2" charset="-78"/>
              </a:rPr>
              <a:t>آورد </a:t>
            </a:r>
            <a:r>
              <a:rPr lang="fa-IR" sz="4000" b="1" i="0" dirty="0">
                <a:solidFill>
                  <a:srgbClr val="FF0000"/>
                </a:solidFill>
                <a:cs typeface="B Nazanin" pitchFamily="2" charset="-78"/>
              </a:rPr>
              <a:t>و چند برابر </a:t>
            </a:r>
            <a:r>
              <a:rPr lang="fa-IR" sz="4000" b="1" i="0" dirty="0" smtClean="0">
                <a:solidFill>
                  <a:srgbClr val="FF0000"/>
                </a:solidFill>
                <a:cs typeface="B Nazanin" pitchFamily="2" charset="-78"/>
              </a:rPr>
              <a:t>سرمایۀ اولیه، </a:t>
            </a:r>
            <a:r>
              <a:rPr lang="fa-IR" sz="4000" b="1" i="0" dirty="0">
                <a:solidFill>
                  <a:srgbClr val="FF0000"/>
                </a:solidFill>
                <a:cs typeface="B Nazanin" pitchFamily="2" charset="-78"/>
              </a:rPr>
              <a:t>سود عایدتان خواهد شد.</a:t>
            </a:r>
            <a:endParaRPr lang="en-US" sz="4000" b="1" i="0" dirty="0">
              <a:solidFill>
                <a:srgbClr val="FF0000"/>
              </a:solidFill>
              <a:cs typeface="B Nazanin" pitchFamily="2" charset="-78"/>
            </a:endParaRPr>
          </a:p>
          <a:p>
            <a:pPr marL="0" indent="0" algn="just" rtl="1">
              <a:buNone/>
            </a:pPr>
            <a:endParaRPr lang="en-US" sz="3600" i="0" dirty="0">
              <a:solidFill>
                <a:srgbClr val="C00000"/>
              </a:solidFill>
              <a:cs typeface="B Nazanin" pitchFamily="2" charset="-78"/>
            </a:endParaRPr>
          </a:p>
        </p:txBody>
      </p:sp>
    </p:spTree>
    <p:extLst>
      <p:ext uri="{BB962C8B-B14F-4D97-AF65-F5344CB8AC3E}">
        <p14:creationId xmlns:p14="http://schemas.microsoft.com/office/powerpoint/2010/main" val="48372117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543800" cy="4800600"/>
          </a:xfrm>
        </p:spPr>
        <p:txBody>
          <a:bodyPr>
            <a:normAutofit fontScale="92500" lnSpcReduction="20000"/>
          </a:bodyPr>
          <a:lstStyle/>
          <a:p>
            <a:pPr marL="0" indent="0" algn="ctr">
              <a:buNone/>
            </a:pPr>
            <a:r>
              <a:rPr lang="fa-IR" sz="4300" b="1" i="0" dirty="0">
                <a:solidFill>
                  <a:srgbClr val="FF0000"/>
                </a:solidFill>
                <a:cs typeface="B Nazanin" pitchFamily="2" charset="-78"/>
              </a:rPr>
              <a:t>مغالطه </a:t>
            </a:r>
            <a:r>
              <a:rPr lang="fa-IR" sz="4300" b="1" i="0" dirty="0" smtClean="0">
                <a:solidFill>
                  <a:srgbClr val="FF0000"/>
                </a:solidFill>
                <a:cs typeface="B Nazanin" pitchFamily="2" charset="-78"/>
              </a:rPr>
              <a:t>آرزو اندیشی</a:t>
            </a:r>
          </a:p>
          <a:p>
            <a:pPr marL="0" indent="0" algn="ctr">
              <a:buNone/>
            </a:pPr>
            <a:endParaRPr lang="en-US" sz="3900" i="0" dirty="0">
              <a:solidFill>
                <a:srgbClr val="C00000"/>
              </a:solidFill>
              <a:cs typeface="B Nazanin" pitchFamily="2" charset="-78"/>
            </a:endParaRPr>
          </a:p>
          <a:p>
            <a:pPr marL="0" indent="0" algn="just">
              <a:buNone/>
            </a:pPr>
            <a:r>
              <a:rPr lang="fa-IR" sz="3900" i="0" dirty="0" smtClean="0">
                <a:cs typeface="B Nazanin" pitchFamily="2" charset="-78"/>
              </a:rPr>
              <a:t>آرزوهای آدمی </a:t>
            </a:r>
            <a:r>
              <a:rPr lang="fa-IR" sz="3900" i="0" dirty="0">
                <a:cs typeface="B Nazanin" pitchFamily="2" charset="-78"/>
              </a:rPr>
              <a:t>همیشه </a:t>
            </a:r>
            <a:r>
              <a:rPr lang="fa-IR" sz="3900" i="0" dirty="0" smtClean="0">
                <a:cs typeface="B Nazanin" pitchFamily="2" charset="-78"/>
              </a:rPr>
              <a:t>برآورده </a:t>
            </a:r>
            <a:r>
              <a:rPr lang="fa-IR" sz="3900" i="0" dirty="0">
                <a:cs typeface="B Nazanin" pitchFamily="2" charset="-78"/>
              </a:rPr>
              <a:t>نمی شود.کسانی هستند که خواسته های بسیار ارزشمندی دارند و فقدان </a:t>
            </a:r>
            <a:r>
              <a:rPr lang="fa-IR" sz="3900" i="0" dirty="0" smtClean="0">
                <a:cs typeface="B Nazanin" pitchFamily="2" charset="-78"/>
              </a:rPr>
              <a:t>آن </a:t>
            </a:r>
            <a:r>
              <a:rPr lang="fa-IR" sz="3900" i="0" dirty="0">
                <a:cs typeface="B Nazanin" pitchFamily="2" charset="-78"/>
              </a:rPr>
              <a:t>ها برایشان بسی رنج </a:t>
            </a:r>
            <a:r>
              <a:rPr lang="fa-IR" sz="3900" i="0" dirty="0" smtClean="0">
                <a:cs typeface="B Nazanin" pitchFamily="2" charset="-78"/>
              </a:rPr>
              <a:t>آور </a:t>
            </a:r>
            <a:r>
              <a:rPr lang="fa-IR" sz="3900" i="0" dirty="0">
                <a:cs typeface="B Nazanin" pitchFamily="2" charset="-78"/>
              </a:rPr>
              <a:t>است.و چنین است که در درون به خود امید می دهند که </a:t>
            </a:r>
            <a:r>
              <a:rPr lang="fa-IR" sz="3900" i="0" dirty="0" smtClean="0">
                <a:cs typeface="B Nazanin" pitchFamily="2" charset="-78"/>
              </a:rPr>
              <a:t>آرزویشان برآورده </a:t>
            </a:r>
            <a:r>
              <a:rPr lang="fa-IR" sz="3900" i="0" dirty="0">
                <a:cs typeface="B Nazanin" pitchFamily="2" charset="-78"/>
              </a:rPr>
              <a:t>خواهد شد این امید شدت می گیرد تا جایی که باور </a:t>
            </a:r>
            <a:r>
              <a:rPr lang="fa-IR" sz="3900" i="0" dirty="0" smtClean="0">
                <a:cs typeface="B Nazanin" pitchFamily="2" charset="-78"/>
              </a:rPr>
              <a:t>می کنند </a:t>
            </a:r>
            <a:r>
              <a:rPr lang="fa-IR" sz="3900" i="0" dirty="0">
                <a:cs typeface="B Nazanin" pitchFamily="2" charset="-78"/>
              </a:rPr>
              <a:t>خواسته شان قطعا </a:t>
            </a:r>
            <a:r>
              <a:rPr lang="fa-IR" sz="3900" i="0" dirty="0" smtClean="0">
                <a:cs typeface="B Nazanin" pitchFamily="2" charset="-78"/>
              </a:rPr>
              <a:t>برآورده </a:t>
            </a:r>
            <a:r>
              <a:rPr lang="fa-IR" sz="3900" i="0" dirty="0">
                <a:cs typeface="B Nazanin" pitchFamily="2" charset="-78"/>
              </a:rPr>
              <a:t>می شود یا </a:t>
            </a:r>
            <a:r>
              <a:rPr lang="fa-IR" sz="3900" i="0" dirty="0" smtClean="0">
                <a:cs typeface="B Nazanin" pitchFamily="2" charset="-78"/>
              </a:rPr>
              <a:t>برآورده </a:t>
            </a:r>
            <a:r>
              <a:rPr lang="fa-IR" sz="3900" i="0" dirty="0">
                <a:cs typeface="B Nazanin" pitchFamily="2" charset="-78"/>
              </a:rPr>
              <a:t>شده است،به خصوص اگر دیگران نیز ایشان را در این امر امیدوارتر سازند.</a:t>
            </a:r>
            <a:endParaRPr lang="en-US" sz="39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82544898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05800" cy="6019800"/>
          </a:xfrm>
        </p:spPr>
        <p:txBody>
          <a:bodyPr>
            <a:normAutofit/>
          </a:bodyPr>
          <a:lstStyle/>
          <a:p>
            <a:pPr marL="0" indent="0" algn="just" rtl="1">
              <a:buNone/>
            </a:pPr>
            <a:r>
              <a:rPr lang="fa-IR" sz="4000" b="1" i="0" dirty="0" smtClean="0">
                <a:solidFill>
                  <a:srgbClr val="FF0000"/>
                </a:solidFill>
                <a:cs typeface="B Nazanin" pitchFamily="2" charset="-78"/>
              </a:rPr>
              <a:t>به نظر می رسد این پیشنهاد خوبی است و ما برنامۀ خود را طبق آن تنظیم می کنیم، آقایان و خانم ها در صورت مخالفت می توانند انتقاد های خود را به ما انتقال دهند.</a:t>
            </a:r>
            <a:endParaRPr lang="en-US" sz="4000" b="1" i="0" dirty="0" smtClean="0">
              <a:solidFill>
                <a:srgbClr val="FF0000"/>
              </a:solidFill>
              <a:cs typeface="B Nazanin" pitchFamily="2" charset="-78"/>
            </a:endParaRPr>
          </a:p>
          <a:p>
            <a:pPr marL="0" indent="0" algn="just" rtl="1">
              <a:buNone/>
            </a:pPr>
            <a:r>
              <a:rPr lang="en-US" sz="3600" i="0" dirty="0" smtClean="0">
                <a:cs typeface="B Nazanin" pitchFamily="2" charset="-78"/>
              </a:rPr>
              <a:t> </a:t>
            </a:r>
            <a:endParaRPr lang="en-US" sz="3600" i="0" dirty="0">
              <a:cs typeface="B Nazanin" pitchFamily="2" charset="-78"/>
            </a:endParaRPr>
          </a:p>
        </p:txBody>
      </p:sp>
    </p:spTree>
    <p:extLst>
      <p:ext uri="{BB962C8B-B14F-4D97-AF65-F5344CB8AC3E}">
        <p14:creationId xmlns:p14="http://schemas.microsoft.com/office/powerpoint/2010/main" val="34769208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5334000"/>
          </a:xfrm>
        </p:spPr>
        <p:txBody>
          <a:bodyPr>
            <a:normAutofit fontScale="85000" lnSpcReduction="10000"/>
          </a:bodyPr>
          <a:lstStyle/>
          <a:p>
            <a:pPr marL="0" indent="0" algn="ctr">
              <a:buNone/>
            </a:pPr>
            <a:r>
              <a:rPr lang="fa-IR" sz="4700" b="1" i="0" dirty="0" smtClean="0">
                <a:solidFill>
                  <a:srgbClr val="FF0000"/>
                </a:solidFill>
                <a:cs typeface="B Nazanin" pitchFamily="2" charset="-78"/>
              </a:rPr>
              <a:t>مغالطۀ </a:t>
            </a:r>
            <a:r>
              <a:rPr lang="fa-IR" sz="4700" b="1" i="0" dirty="0">
                <a:solidFill>
                  <a:srgbClr val="FF0000"/>
                </a:solidFill>
                <a:cs typeface="B Nazanin" pitchFamily="2" charset="-78"/>
              </a:rPr>
              <a:t>طلب برهان از دیگران</a:t>
            </a:r>
            <a:endParaRPr lang="en-US" sz="4700" b="1" i="0" dirty="0">
              <a:solidFill>
                <a:srgbClr val="FF0000"/>
              </a:solidFill>
              <a:cs typeface="B Nazanin" pitchFamily="2" charset="-78"/>
            </a:endParaRPr>
          </a:p>
          <a:p>
            <a:pPr marL="0" indent="0" algn="just">
              <a:buNone/>
            </a:pPr>
            <a:endParaRPr lang="fa-IR" sz="3600" i="0" dirty="0" smtClean="0">
              <a:cs typeface="B Nazanin" pitchFamily="2" charset="-78"/>
            </a:endParaRPr>
          </a:p>
          <a:p>
            <a:pPr marL="0" indent="0" algn="just">
              <a:buNone/>
            </a:pPr>
            <a:r>
              <a:rPr lang="fa-IR" sz="3900" i="0" dirty="0" smtClean="0">
                <a:cs typeface="B Nazanin" pitchFamily="2" charset="-78"/>
              </a:rPr>
              <a:t>واکنش </a:t>
            </a:r>
            <a:r>
              <a:rPr lang="fa-IR" sz="3900" i="0" dirty="0">
                <a:cs typeface="B Nazanin" pitchFamily="2" charset="-78"/>
              </a:rPr>
              <a:t>ادمیان در برابر یک گزاره غیر بدیهی(نظری)به یکی از سه صورت زیر است:</a:t>
            </a:r>
            <a:endParaRPr lang="en-US" sz="3900" i="0" dirty="0">
              <a:cs typeface="B Nazanin" pitchFamily="2" charset="-78"/>
            </a:endParaRPr>
          </a:p>
          <a:p>
            <a:pPr marL="0" indent="0" algn="just">
              <a:buNone/>
            </a:pPr>
            <a:r>
              <a:rPr lang="fa-IR" sz="3900" i="0" dirty="0">
                <a:cs typeface="B Nazanin" pitchFamily="2" charset="-78"/>
              </a:rPr>
              <a:t>1.قبول </a:t>
            </a:r>
            <a:r>
              <a:rPr lang="fa-IR" sz="3900" i="0" dirty="0" smtClean="0">
                <a:cs typeface="B Nazanin" pitchFamily="2" charset="-78"/>
              </a:rPr>
              <a:t>آن </a:t>
            </a:r>
            <a:r>
              <a:rPr lang="fa-IR" sz="3900" i="0" dirty="0">
                <a:cs typeface="B Nazanin" pitchFamily="2" charset="-78"/>
              </a:rPr>
              <a:t>گزاره  2.رد </a:t>
            </a:r>
            <a:r>
              <a:rPr lang="fa-IR" sz="3900" i="0" dirty="0" smtClean="0">
                <a:cs typeface="B Nazanin" pitchFamily="2" charset="-78"/>
              </a:rPr>
              <a:t>آن </a:t>
            </a:r>
            <a:r>
              <a:rPr lang="fa-IR" sz="3900" i="0" dirty="0">
                <a:cs typeface="B Nazanin" pitchFamily="2" charset="-78"/>
              </a:rPr>
              <a:t>گزاره 3. نه قبول و نه رد </a:t>
            </a:r>
            <a:r>
              <a:rPr lang="fa-IR" sz="3900" i="0" dirty="0" smtClean="0">
                <a:cs typeface="B Nazanin" pitchFamily="2" charset="-78"/>
              </a:rPr>
              <a:t>آن</a:t>
            </a:r>
            <a:endParaRPr lang="en-US" sz="3900" i="0" dirty="0">
              <a:cs typeface="B Nazanin" pitchFamily="2" charset="-78"/>
            </a:endParaRPr>
          </a:p>
          <a:p>
            <a:pPr marL="0" indent="0" algn="just">
              <a:buNone/>
            </a:pPr>
            <a:r>
              <a:rPr lang="fa-IR" sz="3900" i="0" dirty="0">
                <a:cs typeface="B Nazanin" pitchFamily="2" charset="-78"/>
              </a:rPr>
              <a:t>قبول یک گزاره در صورتی معقول است که دلیلی به سود </a:t>
            </a:r>
            <a:r>
              <a:rPr lang="fa-IR" sz="3900" dirty="0">
                <a:cs typeface="B Nazanin" pitchFamily="2" charset="-78"/>
              </a:rPr>
              <a:t>آن </a:t>
            </a:r>
            <a:r>
              <a:rPr lang="fa-IR" sz="3900" i="0" dirty="0">
                <a:cs typeface="B Nazanin" pitchFamily="2" charset="-78"/>
              </a:rPr>
              <a:t>وجود داشته باشد و رد </a:t>
            </a:r>
            <a:r>
              <a:rPr lang="fa-IR" sz="3900" dirty="0">
                <a:cs typeface="B Nazanin" pitchFamily="2" charset="-78"/>
              </a:rPr>
              <a:t>آن </a:t>
            </a:r>
            <a:r>
              <a:rPr lang="fa-IR" sz="3900" i="0" dirty="0">
                <a:cs typeface="B Nazanin" pitchFamily="2" charset="-78"/>
              </a:rPr>
              <a:t>گزاره در صورتی معقول است که برهانی علیه </a:t>
            </a:r>
            <a:r>
              <a:rPr lang="fa-IR" sz="3900" dirty="0">
                <a:cs typeface="B Nazanin" pitchFamily="2" charset="-78"/>
              </a:rPr>
              <a:t>آن </a:t>
            </a:r>
            <a:r>
              <a:rPr lang="fa-IR" sz="3900" i="0" dirty="0">
                <a:cs typeface="B Nazanin" pitchFamily="2" charset="-78"/>
              </a:rPr>
              <a:t>اقامه شده باشد.عدم قبول و عدم رد یک گزاره نیز در صورتی معقول است که نه دلیلی به سود </a:t>
            </a:r>
            <a:r>
              <a:rPr lang="fa-IR" sz="3900" dirty="0">
                <a:cs typeface="B Nazanin" pitchFamily="2" charset="-78"/>
              </a:rPr>
              <a:t>آن </a:t>
            </a:r>
            <a:r>
              <a:rPr lang="fa-IR" sz="3900" i="0" dirty="0">
                <a:cs typeface="B Nazanin" pitchFamily="2" charset="-78"/>
              </a:rPr>
              <a:t>موجود باشد و نه برهانی بر رد </a:t>
            </a:r>
            <a:r>
              <a:rPr lang="fa-IR" sz="3900" dirty="0">
                <a:cs typeface="B Nazanin" pitchFamily="2" charset="-78"/>
              </a:rPr>
              <a:t>آن .</a:t>
            </a:r>
            <a:endParaRPr lang="en-US" sz="39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25394874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91200"/>
          </a:xfrm>
        </p:spPr>
        <p:txBody>
          <a:bodyPr>
            <a:normAutofit/>
          </a:bodyPr>
          <a:lstStyle/>
          <a:p>
            <a:pPr marL="0" indent="0" algn="just">
              <a:buNone/>
            </a:pPr>
            <a:r>
              <a:rPr lang="fa-IR" sz="3300" i="0" dirty="0" smtClean="0">
                <a:cs typeface="B Nazanin" pitchFamily="2" charset="-78"/>
              </a:rPr>
              <a:t>مغالطه </a:t>
            </a:r>
            <a:r>
              <a:rPr lang="fa-IR" sz="3300" i="0" dirty="0">
                <a:cs typeface="B Nazanin" pitchFamily="2" charset="-78"/>
              </a:rPr>
              <a:t>طلب برهان در دو حالت اول و دوم رخ میدهد.در حالت اول مغالطه گر به جای ارایه دلیل برای معقول جلوه دادن گزاره نظری،از دیگران </a:t>
            </a:r>
            <a:r>
              <a:rPr lang="fa-IR" sz="3300" i="0" dirty="0" smtClean="0">
                <a:cs typeface="B Nazanin" pitchFamily="2" charset="-78"/>
              </a:rPr>
              <a:t>می خواهد </a:t>
            </a:r>
            <a:r>
              <a:rPr lang="fa-IR" sz="3300" i="0" dirty="0">
                <a:cs typeface="B Nazanin" pitchFamily="2" charset="-78"/>
              </a:rPr>
              <a:t>بر رد </a:t>
            </a:r>
            <a:r>
              <a:rPr lang="fa-IR" sz="3300" dirty="0">
                <a:cs typeface="B Nazanin" pitchFamily="2" charset="-78"/>
              </a:rPr>
              <a:t>آن </a:t>
            </a:r>
            <a:r>
              <a:rPr lang="fa-IR" sz="3300" i="0" dirty="0">
                <a:cs typeface="B Nazanin" pitchFamily="2" charset="-78"/>
              </a:rPr>
              <a:t>دلیل بیاورند،در حالیکه دیگران صرفا </a:t>
            </a:r>
            <a:r>
              <a:rPr lang="fa-IR" sz="3300" dirty="0" smtClean="0">
                <a:cs typeface="B Nazanin" pitchFamily="2" charset="-78"/>
              </a:rPr>
              <a:t>آن </a:t>
            </a:r>
            <a:r>
              <a:rPr lang="fa-IR" sz="3300" i="0" dirty="0" smtClean="0">
                <a:cs typeface="B Nazanin" pitchFamily="2" charset="-78"/>
              </a:rPr>
              <a:t>گزاره </a:t>
            </a:r>
            <a:r>
              <a:rPr lang="fa-IR" sz="3300" i="0" dirty="0">
                <a:cs typeface="B Nazanin" pitchFamily="2" charset="-78"/>
              </a:rPr>
              <a:t>را نمی پذیرند چون دلیلی به سود ان نیافته اند.در حالت دوم نیز مغالطه گر به جای ارائه دلیل،برای معقول جلوه دادن رد یک گزاره از دیگران می خواهد که بر پذیرش ان دلیل اقامه کنند،در </a:t>
            </a:r>
            <a:r>
              <a:rPr lang="fa-IR" sz="3300" i="0" dirty="0" smtClean="0">
                <a:cs typeface="B Nazanin" pitchFamily="2" charset="-78"/>
              </a:rPr>
              <a:t>حالی که </a:t>
            </a:r>
            <a:r>
              <a:rPr lang="fa-IR" sz="3300" i="0" dirty="0">
                <a:cs typeface="B Nazanin" pitchFamily="2" charset="-78"/>
              </a:rPr>
              <a:t>رد نکردن یک گزاره به معنای پذیرش </a:t>
            </a:r>
            <a:r>
              <a:rPr lang="fa-IR" sz="3300" dirty="0">
                <a:cs typeface="B Nazanin" pitchFamily="2" charset="-78"/>
              </a:rPr>
              <a:t>آن </a:t>
            </a:r>
            <a:r>
              <a:rPr lang="fa-IR" sz="3300" i="0" dirty="0">
                <a:cs typeface="B Nazanin" pitchFamily="2" charset="-78"/>
              </a:rPr>
              <a:t>نیست،زیرا ممکن است گزاره نه پذیرفته شود و نه رد گردد،چه،به سود هیچ طرفی دلیلی پیدا نشده است.</a:t>
            </a:r>
            <a:endParaRPr lang="en-US" sz="3300" i="0" dirty="0">
              <a:cs typeface="B Nazanin" pitchFamily="2" charset="-78"/>
            </a:endParaRPr>
          </a:p>
          <a:p>
            <a:pPr marL="0" indent="0" algn="just" rtl="1">
              <a:buNone/>
            </a:pPr>
            <a:endParaRPr lang="en-US" sz="3300" i="0" dirty="0">
              <a:cs typeface="B Nazanin" pitchFamily="2" charset="-78"/>
            </a:endParaRPr>
          </a:p>
        </p:txBody>
      </p:sp>
    </p:spTree>
    <p:extLst>
      <p:ext uri="{BB962C8B-B14F-4D97-AF65-F5344CB8AC3E}">
        <p14:creationId xmlns:p14="http://schemas.microsoft.com/office/powerpoint/2010/main" val="2455374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382000" cy="6172200"/>
          </a:xfrm>
        </p:spPr>
        <p:txBody>
          <a:bodyPr>
            <a:normAutofit/>
          </a:bodyPr>
          <a:lstStyle/>
          <a:p>
            <a:pPr marL="0" indent="0" algn="just" rtl="1">
              <a:buNone/>
            </a:pPr>
            <a:r>
              <a:rPr lang="fa-IR" sz="4000" b="1" i="0" dirty="0">
                <a:solidFill>
                  <a:srgbClr val="FF0000"/>
                </a:solidFill>
                <a:cs typeface="B Nazanin" pitchFamily="2" charset="-78"/>
              </a:rPr>
              <a:t>طرح </a:t>
            </a:r>
            <a:r>
              <a:rPr lang="fa-IR" sz="4000" b="1" i="0" dirty="0" smtClean="0">
                <a:solidFill>
                  <a:srgbClr val="FF0000"/>
                </a:solidFill>
                <a:cs typeface="B Nazanin" pitchFamily="2" charset="-78"/>
              </a:rPr>
              <a:t>شما چیز </a:t>
            </a:r>
            <a:r>
              <a:rPr lang="fa-IR" sz="4000" b="1" i="0" dirty="0">
                <a:solidFill>
                  <a:srgbClr val="FF0000"/>
                </a:solidFill>
                <a:cs typeface="B Nazanin" pitchFamily="2" charset="-78"/>
              </a:rPr>
              <a:t>تازه ای </a:t>
            </a:r>
            <a:r>
              <a:rPr lang="fa-IR" sz="4000" b="1" i="0" dirty="0" smtClean="0">
                <a:solidFill>
                  <a:srgbClr val="FF0000"/>
                </a:solidFill>
                <a:cs typeface="B Nazanin" pitchFamily="2" charset="-78"/>
              </a:rPr>
              <a:t>نبود و مسئلۀ </a:t>
            </a:r>
            <a:r>
              <a:rPr lang="fa-IR" sz="4000" b="1" i="0" dirty="0">
                <a:solidFill>
                  <a:srgbClr val="FF0000"/>
                </a:solidFill>
                <a:cs typeface="B Nazanin" pitchFamily="2" charset="-78"/>
              </a:rPr>
              <a:t>قابل توجهی را مطرح نکرد و به نظر من ضرورتی نداشت وقت جلسه را بگیرید.</a:t>
            </a:r>
            <a:endParaRPr lang="en-US" sz="4000" b="1" i="0" dirty="0">
              <a:solidFill>
                <a:srgbClr val="FF0000"/>
              </a:solidFill>
              <a:cs typeface="B Nazanin" pitchFamily="2" charset="-78"/>
            </a:endParaRPr>
          </a:p>
          <a:p>
            <a:pPr marL="0" indent="0" algn="just" rtl="1">
              <a:buNone/>
            </a:pPr>
            <a:endParaRPr lang="en-US" sz="3600" i="0" dirty="0">
              <a:cs typeface="B Nazanin" pitchFamily="2" charset="-78"/>
            </a:endParaRPr>
          </a:p>
          <a:p>
            <a:pPr marL="0" indent="0" algn="just" rtl="1">
              <a:buNone/>
            </a:pPr>
            <a:endParaRPr lang="en-US" sz="3600" i="0" dirty="0">
              <a:cs typeface="B Nazanin" pitchFamily="2" charset="-78"/>
            </a:endParaRPr>
          </a:p>
        </p:txBody>
      </p:sp>
    </p:spTree>
    <p:extLst>
      <p:ext uri="{BB962C8B-B14F-4D97-AF65-F5344CB8AC3E}">
        <p14:creationId xmlns:p14="http://schemas.microsoft.com/office/powerpoint/2010/main" val="16564130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924800" cy="4419600"/>
          </a:xfrm>
        </p:spPr>
        <p:txBody>
          <a:bodyPr>
            <a:normAutofit/>
          </a:bodyPr>
          <a:lstStyle/>
          <a:p>
            <a:pPr marL="0" indent="0" algn="ctr">
              <a:buNone/>
            </a:pPr>
            <a:r>
              <a:rPr lang="fa-IR" sz="4000" b="1" i="0" dirty="0" smtClean="0">
                <a:solidFill>
                  <a:srgbClr val="FF0000"/>
                </a:solidFill>
                <a:cs typeface="B Nazanin" pitchFamily="2" charset="-78"/>
              </a:rPr>
              <a:t>مغالطه «این </a:t>
            </a:r>
            <a:r>
              <a:rPr lang="fa-IR" sz="4000" b="1" i="0" dirty="0">
                <a:solidFill>
                  <a:srgbClr val="FF0000"/>
                </a:solidFill>
                <a:cs typeface="B Nazanin" pitchFamily="2" charset="-78"/>
              </a:rPr>
              <a:t>که چیزی </a:t>
            </a:r>
            <a:r>
              <a:rPr lang="fa-IR" sz="4000" b="1" i="0" dirty="0" smtClean="0">
                <a:solidFill>
                  <a:srgbClr val="FF0000"/>
                </a:solidFill>
                <a:cs typeface="B Nazanin" pitchFamily="2" charset="-78"/>
              </a:rPr>
              <a:t>نیست»</a:t>
            </a:r>
          </a:p>
          <a:p>
            <a:pPr marL="0" indent="0">
              <a:buNone/>
            </a:pPr>
            <a:endParaRPr lang="en-US" sz="3600" i="0" dirty="0">
              <a:solidFill>
                <a:srgbClr val="C00000"/>
              </a:solidFill>
              <a:cs typeface="B Nazanin" pitchFamily="2" charset="-78"/>
            </a:endParaRPr>
          </a:p>
          <a:p>
            <a:pPr marL="0" indent="0" algn="just">
              <a:buNone/>
            </a:pPr>
            <a:r>
              <a:rPr lang="fa-IR" sz="3600" i="0" dirty="0">
                <a:cs typeface="B Nazanin" pitchFamily="2" charset="-78"/>
              </a:rPr>
              <a:t>این نوع مغالطه شاید ضعیف ترین نوع مغالطه بیرونی در موضع نقد باشد.در این مغالطه شخص با بی اهمیت جلوه دادن ایده طرف مقابل،او را از صحنه خارج می کند یا مانع تاثیر گذاری او بر دیگران می شود.</a:t>
            </a: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210463657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172200"/>
          </a:xfrm>
        </p:spPr>
        <p:txBody>
          <a:bodyPr>
            <a:normAutofit/>
          </a:bodyPr>
          <a:lstStyle/>
          <a:p>
            <a:pPr marL="0" indent="0" algn="just" rtl="1">
              <a:buNone/>
            </a:pPr>
            <a:r>
              <a:rPr lang="fa-IR" sz="4000" b="1" i="0" dirty="0">
                <a:solidFill>
                  <a:srgbClr val="FF0000"/>
                </a:solidFill>
                <a:cs typeface="B Nazanin" pitchFamily="2" charset="-78"/>
              </a:rPr>
              <a:t>طرح ارائه شده از سوی شما در ظاهر مبهم به نظر می رسد</a:t>
            </a:r>
            <a:r>
              <a:rPr lang="fa-IR" sz="4000" b="1" i="0" dirty="0" smtClean="0">
                <a:solidFill>
                  <a:srgbClr val="FF0000"/>
                </a:solidFill>
                <a:cs typeface="B Nazanin" pitchFamily="2" charset="-78"/>
              </a:rPr>
              <a:t>، بهتر </a:t>
            </a:r>
            <a:r>
              <a:rPr lang="fa-IR" sz="4000" b="1" i="0" dirty="0">
                <a:solidFill>
                  <a:srgbClr val="FF0000"/>
                </a:solidFill>
                <a:cs typeface="B Nazanin" pitchFamily="2" charset="-78"/>
              </a:rPr>
              <a:t>است در این خصوص بیشتر توضیح بدهید.</a:t>
            </a:r>
            <a:endParaRPr lang="en-US" sz="4000" b="1" i="0" dirty="0">
              <a:solidFill>
                <a:srgbClr val="FF0000"/>
              </a:solidFill>
              <a:cs typeface="B Nazanin" pitchFamily="2" charset="-78"/>
            </a:endParaRPr>
          </a:p>
          <a:p>
            <a:pPr marL="0" indent="0" algn="r" rtl="1">
              <a:buNone/>
            </a:pPr>
            <a:endParaRPr lang="en-US" sz="3600" i="0" dirty="0">
              <a:cs typeface="B Nazanin" pitchFamily="2" charset="-78"/>
            </a:endParaRPr>
          </a:p>
        </p:txBody>
      </p:sp>
    </p:spTree>
    <p:extLst>
      <p:ext uri="{BB962C8B-B14F-4D97-AF65-F5344CB8AC3E}">
        <p14:creationId xmlns:p14="http://schemas.microsoft.com/office/powerpoint/2010/main" val="333131713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543800" cy="3886200"/>
          </a:xfrm>
        </p:spPr>
        <p:txBody>
          <a:bodyPr>
            <a:noAutofit/>
          </a:bodyPr>
          <a:lstStyle/>
          <a:p>
            <a:pPr marL="0" indent="0">
              <a:buNone/>
            </a:pPr>
            <a:endParaRPr lang="en-US" sz="3600" i="1" dirty="0">
              <a:solidFill>
                <a:srgbClr val="FF0000"/>
              </a:solidFill>
              <a:cs typeface="B Nazanin" pitchFamily="2" charset="-78"/>
            </a:endParaRPr>
          </a:p>
          <a:p>
            <a:pPr marL="0" indent="0" algn="ctr">
              <a:buNone/>
            </a:pPr>
            <a:r>
              <a:rPr lang="fa-IR" sz="3600" b="1" dirty="0">
                <a:solidFill>
                  <a:schemeClr val="accent6">
                    <a:lumMod val="60000"/>
                    <a:lumOff val="40000"/>
                  </a:schemeClr>
                </a:solidFill>
                <a:ea typeface="Times New Roman"/>
                <a:cs typeface="B Nazanin" pitchFamily="2" charset="-78"/>
              </a:rPr>
              <a:t>مغالطه </a:t>
            </a:r>
            <a:r>
              <a:rPr lang="fa-IR" sz="3600" b="1" dirty="0">
                <a:solidFill>
                  <a:schemeClr val="accent6">
                    <a:lumMod val="60000"/>
                    <a:lumOff val="40000"/>
                  </a:schemeClr>
                </a:solidFill>
                <a:cs typeface="B Nazanin" pitchFamily="2" charset="-78"/>
              </a:rPr>
              <a:t>اهمال </a:t>
            </a:r>
            <a:r>
              <a:rPr lang="fa-IR" sz="3600" b="1" dirty="0" smtClean="0">
                <a:solidFill>
                  <a:schemeClr val="accent6">
                    <a:lumMod val="60000"/>
                    <a:lumOff val="40000"/>
                  </a:schemeClr>
                </a:solidFill>
                <a:cs typeface="B Nazanin" pitchFamily="2" charset="-78"/>
              </a:rPr>
              <a:t>سور</a:t>
            </a:r>
            <a:endParaRPr lang="en-US" sz="3600" dirty="0">
              <a:solidFill>
                <a:schemeClr val="accent6">
                  <a:lumMod val="60000"/>
                  <a:lumOff val="40000"/>
                </a:schemeClr>
              </a:solidFill>
              <a:cs typeface="B Nazanin" pitchFamily="2" charset="-78"/>
            </a:endParaRPr>
          </a:p>
          <a:p>
            <a:pPr marL="0" indent="0" algn="just">
              <a:buNone/>
            </a:pPr>
            <a:r>
              <a:rPr lang="fa-IR" sz="3600" dirty="0" smtClean="0">
                <a:cs typeface="B Nazanin" pitchFamily="2" charset="-78"/>
              </a:rPr>
              <a:t>شکل </a:t>
            </a:r>
            <a:r>
              <a:rPr lang="fa-IR" sz="3600" dirty="0">
                <a:cs typeface="B Nazanin" pitchFamily="2" charset="-78"/>
              </a:rPr>
              <a:t>صحیح:"از هر غذا خوری بین راهی غذا نخورید</a:t>
            </a:r>
            <a:r>
              <a:rPr lang="fa-IR" sz="3600" dirty="0" smtClean="0">
                <a:cs typeface="B Nazanin" pitchFamily="2" charset="-78"/>
              </a:rPr>
              <a:t>، زیرا </a:t>
            </a:r>
            <a:r>
              <a:rPr lang="fa-IR" sz="3600" dirty="0">
                <a:cs typeface="B Nazanin" pitchFamily="2" charset="-78"/>
              </a:rPr>
              <a:t>من دیده ام که غذاخوری بین راهی غیر بهداشتی است</a:t>
            </a:r>
            <a:r>
              <a:rPr lang="fa-IR" sz="3600" dirty="0" smtClean="0">
                <a:cs typeface="B Nazanin" pitchFamily="2" charset="-78"/>
              </a:rPr>
              <a:t>.”</a:t>
            </a:r>
          </a:p>
          <a:p>
            <a:pPr marL="0" indent="0" algn="just">
              <a:buNone/>
            </a:pPr>
            <a:r>
              <a:rPr lang="fa-IR" sz="3600" dirty="0" smtClean="0">
                <a:cs typeface="B Nazanin" pitchFamily="2" charset="-78"/>
              </a:rPr>
              <a:t>“به هر حال هر کسی عضو مجموعه ای است و برای هر گروه می توان اوصاف مذموم در نظر گرفت و آن را به شخص مورد نظر سرایت داد. ”</a:t>
            </a:r>
            <a:endParaRPr lang="en-US" sz="3600" dirty="0">
              <a:cs typeface="B Nazanin" pitchFamily="2" charset="-78"/>
            </a:endParaRPr>
          </a:p>
          <a:p>
            <a:pPr marL="0" indent="0" algn="just">
              <a:buNone/>
            </a:pPr>
            <a:r>
              <a:rPr lang="fa-IR" sz="3600" dirty="0">
                <a:cs typeface="B Nazanin" pitchFamily="2" charset="-78"/>
              </a:rPr>
              <a:t>اگر در گزاره ای که به صورت کلی صادق نیست</a:t>
            </a:r>
            <a:r>
              <a:rPr lang="fa-IR" sz="3600" dirty="0" smtClean="0">
                <a:cs typeface="B Nazanin" pitchFamily="2" charset="-78"/>
              </a:rPr>
              <a:t>، سور </a:t>
            </a:r>
            <a:r>
              <a:rPr lang="fa-IR" sz="3600" dirty="0">
                <a:cs typeface="B Nazanin" pitchFamily="2" charset="-78"/>
              </a:rPr>
              <a:t>را مهمل بگذارند و از این رهگذر کلیت به ذهن القا شود</a:t>
            </a:r>
            <a:r>
              <a:rPr lang="fa-IR" sz="3600" dirty="0" smtClean="0">
                <a:cs typeface="B Nazanin" pitchFamily="2" charset="-78"/>
              </a:rPr>
              <a:t>، مغالطه اهمال سور </a:t>
            </a:r>
            <a:r>
              <a:rPr lang="fa-IR" sz="3600" dirty="0">
                <a:cs typeface="B Nazanin" pitchFamily="2" charset="-78"/>
              </a:rPr>
              <a:t>رخ می </a:t>
            </a:r>
            <a:r>
              <a:rPr lang="fa-IR" sz="3600" dirty="0" smtClean="0">
                <a:cs typeface="B Nazanin" pitchFamily="2" charset="-78"/>
              </a:rPr>
              <a:t>دهد.</a:t>
            </a:r>
            <a:endParaRPr lang="en-US" sz="3600" dirty="0">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4338844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7543800" cy="3886200"/>
          </a:xfrm>
        </p:spPr>
        <p:txBody>
          <a:bodyPr/>
          <a:lstStyle/>
          <a:p>
            <a:pPr marL="0" lvl="8" indent="0" algn="ctr">
              <a:buNone/>
            </a:pPr>
            <a:r>
              <a:rPr lang="fa-IR" sz="4000" b="1" i="0" dirty="0">
                <a:solidFill>
                  <a:srgbClr val="FF0000"/>
                </a:solidFill>
                <a:cs typeface="B Nazanin" pitchFamily="2" charset="-78"/>
              </a:rPr>
              <a:t>مغالطه "حرف شما مبهم </a:t>
            </a:r>
            <a:r>
              <a:rPr lang="fa-IR" sz="4000" b="1" dirty="0" smtClean="0">
                <a:solidFill>
                  <a:srgbClr val="FF0000"/>
                </a:solidFill>
                <a:cs typeface="B Nazanin" pitchFamily="2" charset="-78"/>
              </a:rPr>
              <a:t>است "</a:t>
            </a:r>
            <a:endParaRPr lang="fa-IR" sz="4000" b="1" i="0" dirty="0" smtClean="0">
              <a:solidFill>
                <a:srgbClr val="FF0000"/>
              </a:solidFill>
              <a:cs typeface="B Nazanin" pitchFamily="2" charset="-78"/>
            </a:endParaRPr>
          </a:p>
          <a:p>
            <a:pPr marL="0" lvl="8" indent="0" algn="ctr">
              <a:buNone/>
            </a:pPr>
            <a:endParaRPr lang="en-US" sz="4000" b="1" i="0" dirty="0">
              <a:solidFill>
                <a:srgbClr val="FF0000"/>
              </a:solidFill>
              <a:cs typeface="B Nazanin" pitchFamily="2" charset="-78"/>
            </a:endParaRPr>
          </a:p>
          <a:p>
            <a:pPr marL="0" indent="0">
              <a:buNone/>
            </a:pPr>
            <a:r>
              <a:rPr lang="fa-IR" sz="3600" i="0" dirty="0" smtClean="0">
                <a:cs typeface="B Nazanin" pitchFamily="2" charset="-78"/>
              </a:rPr>
              <a:t>همانطور </a:t>
            </a:r>
            <a:r>
              <a:rPr lang="fa-IR" sz="3600" i="0" dirty="0">
                <a:cs typeface="B Nazanin" pitchFamily="2" charset="-78"/>
              </a:rPr>
              <a:t>که مبهم گویی نوعی مغالطه است،مبهم جلوه دادن سخن و نوشته روشن دیگران نیز نوعی مغالطه است.</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97950359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a:bodyPr>
          <a:lstStyle/>
          <a:p>
            <a:pPr marL="0" indent="0" algn="r" rtl="1">
              <a:buNone/>
            </a:pPr>
            <a:r>
              <a:rPr lang="fa-IR" sz="4000" b="1" i="0" dirty="0">
                <a:solidFill>
                  <a:srgbClr val="FF0000"/>
                </a:solidFill>
                <a:cs typeface="B Nazanin" pitchFamily="2" charset="-78"/>
              </a:rPr>
              <a:t>شما در مقاله خود مرتکب تناقض گویی های عجیبی شده اید</a:t>
            </a:r>
            <a:r>
              <a:rPr lang="fa-IR" sz="4000" b="1" i="0" dirty="0" smtClean="0">
                <a:solidFill>
                  <a:srgbClr val="FF0000"/>
                </a:solidFill>
                <a:cs typeface="B Nazanin" pitchFamily="2" charset="-78"/>
              </a:rPr>
              <a:t>.</a:t>
            </a:r>
            <a:endParaRPr lang="en-US" sz="4000" b="1" i="0" dirty="0">
              <a:solidFill>
                <a:srgbClr val="FF0000"/>
              </a:solidFill>
              <a:cs typeface="B Nazanin" pitchFamily="2" charset="-78"/>
            </a:endParaRPr>
          </a:p>
          <a:p>
            <a:pPr marL="0" indent="0" algn="r">
              <a:buNone/>
            </a:pPr>
            <a:endParaRPr lang="en-US" sz="3600" i="0" dirty="0">
              <a:solidFill>
                <a:srgbClr val="C00000"/>
              </a:solidFill>
              <a:cs typeface="B Nazanin" pitchFamily="2" charset="-78"/>
            </a:endParaRPr>
          </a:p>
        </p:txBody>
      </p:sp>
    </p:spTree>
    <p:extLst>
      <p:ext uri="{BB962C8B-B14F-4D97-AF65-F5344CB8AC3E}">
        <p14:creationId xmlns:p14="http://schemas.microsoft.com/office/powerpoint/2010/main" val="33530509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772400" cy="3886200"/>
          </a:xfrm>
        </p:spPr>
        <p:txBody>
          <a:bodyPr/>
          <a:lstStyle/>
          <a:p>
            <a:pPr marL="0" indent="0" algn="ctr">
              <a:buNone/>
            </a:pPr>
            <a:r>
              <a:rPr lang="fa-IR" sz="4000" b="1" i="0" dirty="0">
                <a:solidFill>
                  <a:srgbClr val="FF0000"/>
                </a:solidFill>
                <a:cs typeface="B Nazanin" pitchFamily="2" charset="-78"/>
              </a:rPr>
              <a:t>مغالطه"این که مغالطه </a:t>
            </a:r>
            <a:r>
              <a:rPr lang="fa-IR" sz="4000" b="1" i="0" dirty="0" smtClean="0">
                <a:solidFill>
                  <a:srgbClr val="FF0000"/>
                </a:solidFill>
                <a:cs typeface="B Nazanin" pitchFamily="2" charset="-78"/>
              </a:rPr>
              <a:t>است"</a:t>
            </a:r>
          </a:p>
          <a:p>
            <a:pPr marL="0" indent="0" algn="ctr">
              <a:buNone/>
            </a:pPr>
            <a:endParaRPr lang="en-US" sz="4000" i="0" dirty="0">
              <a:solidFill>
                <a:srgbClr val="FF0000"/>
              </a:solidFill>
              <a:cs typeface="B Nazanin" pitchFamily="2" charset="-78"/>
            </a:endParaRPr>
          </a:p>
          <a:p>
            <a:pPr marL="0" indent="0" algn="just">
              <a:buNone/>
            </a:pPr>
            <a:r>
              <a:rPr lang="fa-IR" sz="3600" i="0" dirty="0" smtClean="0">
                <a:cs typeface="B Nazanin" pitchFamily="2" charset="-78"/>
              </a:rPr>
              <a:t>از </a:t>
            </a:r>
            <a:r>
              <a:rPr lang="fa-IR" sz="3600" i="0" dirty="0">
                <a:cs typeface="B Nazanin" pitchFamily="2" charset="-78"/>
              </a:rPr>
              <a:t>ترفند هایی که موجب مغالطه در موضع نقد می شود این است که سخن طرف مقابل را بی دلیل مغالطی بخوانیم.</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9110552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791200"/>
          </a:xfrm>
        </p:spPr>
        <p:txBody>
          <a:bodyPr>
            <a:normAutofit/>
          </a:bodyPr>
          <a:lstStyle/>
          <a:p>
            <a:pPr marL="0" indent="0" algn="just" rtl="1">
              <a:buNone/>
            </a:pPr>
            <a:r>
              <a:rPr lang="fa-IR" sz="4000" b="1" i="0" dirty="0">
                <a:solidFill>
                  <a:srgbClr val="FF0000"/>
                </a:solidFill>
                <a:cs typeface="B Nazanin" pitchFamily="2" charset="-78"/>
              </a:rPr>
              <a:t>خبرنگار این روزنامه مدعی است که </a:t>
            </a:r>
            <a:r>
              <a:rPr lang="fa-IR" sz="4000" b="1" i="0" dirty="0" smtClean="0">
                <a:solidFill>
                  <a:srgbClr val="FF0000"/>
                </a:solidFill>
                <a:cs typeface="B Nazanin" pitchFamily="2" charset="-78"/>
              </a:rPr>
              <a:t>خود، آن </a:t>
            </a:r>
            <a:r>
              <a:rPr lang="fa-IR" sz="4000" b="1" i="0" dirty="0">
                <a:solidFill>
                  <a:srgbClr val="FF0000"/>
                </a:solidFill>
                <a:cs typeface="B Nazanin" pitchFamily="2" charset="-78"/>
              </a:rPr>
              <a:t>صحنه را کاملا رؤیت کرده</a:t>
            </a:r>
            <a:r>
              <a:rPr lang="fa-IR" sz="4000" b="1" i="0" dirty="0" smtClean="0">
                <a:solidFill>
                  <a:srgbClr val="FF0000"/>
                </a:solidFill>
                <a:cs typeface="B Nazanin" pitchFamily="2" charset="-78"/>
              </a:rPr>
              <a:t>، در حالی که </a:t>
            </a:r>
            <a:r>
              <a:rPr lang="fa-IR" sz="4000" b="1" i="0" dirty="0">
                <a:solidFill>
                  <a:srgbClr val="FF0000"/>
                </a:solidFill>
                <a:cs typeface="B Nazanin" pitchFamily="2" charset="-78"/>
              </a:rPr>
              <a:t>این ادعا یک دروغ محض است.</a:t>
            </a:r>
            <a:endParaRPr lang="en-US" sz="4000" b="1" i="0" dirty="0">
              <a:solidFill>
                <a:srgbClr val="FF0000"/>
              </a:solidFill>
              <a:cs typeface="B Nazanin" pitchFamily="2" charset="-78"/>
            </a:endParaRPr>
          </a:p>
          <a:p>
            <a:pPr marL="0" indent="0" algn="r" rtl="1">
              <a:buNone/>
            </a:pPr>
            <a:endParaRPr lang="en-US" sz="3600" i="0" dirty="0">
              <a:cs typeface="B Nazanin" pitchFamily="2" charset="-78"/>
            </a:endParaRPr>
          </a:p>
        </p:txBody>
      </p:sp>
    </p:spTree>
    <p:extLst>
      <p:ext uri="{BB962C8B-B14F-4D97-AF65-F5344CB8AC3E}">
        <p14:creationId xmlns:p14="http://schemas.microsoft.com/office/powerpoint/2010/main" val="27081894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924800" cy="3886200"/>
          </a:xfrm>
        </p:spPr>
        <p:txBody>
          <a:bodyPr/>
          <a:lstStyle/>
          <a:p>
            <a:pPr marL="0" indent="0" algn="ctr">
              <a:buNone/>
            </a:pPr>
            <a:r>
              <a:rPr lang="fa-IR" sz="4000" b="1" i="0" dirty="0">
                <a:solidFill>
                  <a:srgbClr val="FF0000"/>
                </a:solidFill>
                <a:cs typeface="B Nazanin" pitchFamily="2" charset="-78"/>
              </a:rPr>
              <a:t>مغالطه </a:t>
            </a:r>
            <a:r>
              <a:rPr lang="fa-IR" sz="4000" b="1" i="0" dirty="0" smtClean="0">
                <a:solidFill>
                  <a:srgbClr val="FF0000"/>
                </a:solidFill>
                <a:cs typeface="B Nazanin" pitchFamily="2" charset="-78"/>
              </a:rPr>
              <a:t>تکذیب</a:t>
            </a:r>
          </a:p>
          <a:p>
            <a:pPr marL="0" indent="0">
              <a:buNone/>
            </a:pPr>
            <a:endParaRPr lang="en-US" sz="3600" i="0" dirty="0">
              <a:solidFill>
                <a:srgbClr val="C00000"/>
              </a:solidFill>
              <a:cs typeface="B Nazanin" pitchFamily="2" charset="-78"/>
            </a:endParaRPr>
          </a:p>
          <a:p>
            <a:pPr marL="0" indent="0" algn="just">
              <a:buNone/>
            </a:pPr>
            <a:r>
              <a:rPr lang="fa-IR" sz="3600" i="0" dirty="0" smtClean="0">
                <a:cs typeface="B Nazanin" pitchFamily="2" charset="-78"/>
              </a:rPr>
              <a:t>این </a:t>
            </a:r>
            <a:r>
              <a:rPr lang="fa-IR" sz="3600" i="0" dirty="0">
                <a:cs typeface="B Nazanin" pitchFamily="2" charset="-78"/>
              </a:rPr>
              <a:t>مغالطه از نوع قبل بدتر است چرا که مغالطه کننده طرف مقابل را دروغ گو معرفی می کند و روشن است که دروغ گویی ارتکاب تعمدی مغالطه است.</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276619903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382000" cy="6172200"/>
          </a:xfrm>
        </p:spPr>
        <p:txBody>
          <a:bodyPr>
            <a:normAutofit/>
          </a:bodyPr>
          <a:lstStyle/>
          <a:p>
            <a:pPr marL="0" indent="0" algn="just" rtl="1">
              <a:buNone/>
            </a:pPr>
            <a:r>
              <a:rPr lang="fa-IR" sz="4000" b="1" i="0" dirty="0" smtClean="0">
                <a:solidFill>
                  <a:srgbClr val="FF0000"/>
                </a:solidFill>
                <a:cs typeface="B Nazanin" pitchFamily="2" charset="-78"/>
              </a:rPr>
              <a:t> پیامبر </a:t>
            </a:r>
            <a:r>
              <a:rPr lang="fa-IR" sz="4000" b="1" i="0" dirty="0">
                <a:solidFill>
                  <a:srgbClr val="FF0000"/>
                </a:solidFill>
                <a:cs typeface="B Nazanin" pitchFamily="2" charset="-78"/>
              </a:rPr>
              <a:t>در حجه الوداع در صحرای منا خطبه ای ایراد فرمودند و خواستند حضرت علی (ع) را جانشین خود معرفی کنند که منافقان در </a:t>
            </a:r>
            <a:r>
              <a:rPr lang="fa-IR" sz="4000" b="1" i="0" dirty="0" smtClean="0">
                <a:solidFill>
                  <a:srgbClr val="FF0000"/>
                </a:solidFill>
                <a:cs typeface="B Nazanin" pitchFamily="2" charset="-78"/>
              </a:rPr>
              <a:t>مقام </a:t>
            </a:r>
            <a:r>
              <a:rPr lang="fa-IR" sz="4000" b="1" i="0" dirty="0">
                <a:solidFill>
                  <a:srgbClr val="FF0000"/>
                </a:solidFill>
                <a:cs typeface="B Nazanin" pitchFamily="2" charset="-78"/>
              </a:rPr>
              <a:t>اعتراض هیاهو </a:t>
            </a:r>
            <a:r>
              <a:rPr lang="fa-IR" sz="4000" b="1" i="0" dirty="0" smtClean="0">
                <a:solidFill>
                  <a:srgbClr val="FF0000"/>
                </a:solidFill>
                <a:cs typeface="B Nazanin" pitchFamily="2" charset="-78"/>
              </a:rPr>
              <a:t>کردند و </a:t>
            </a:r>
            <a:r>
              <a:rPr lang="fa-IR" sz="4000" b="1" i="0" dirty="0">
                <a:solidFill>
                  <a:srgbClr val="FF0000"/>
                </a:solidFill>
                <a:cs typeface="B Nazanin" pitchFamily="2" charset="-78"/>
              </a:rPr>
              <a:t>مانع رسیدن پیام ایشان به گوش دیگران شدند</a:t>
            </a:r>
            <a:r>
              <a:rPr lang="fa-IR" sz="4000" b="1" i="0" dirty="0" smtClean="0">
                <a:solidFill>
                  <a:srgbClr val="FF0000"/>
                </a:solidFill>
                <a:cs typeface="B Nazanin" pitchFamily="2" charset="-78"/>
              </a:rPr>
              <a:t>.</a:t>
            </a:r>
            <a:endParaRPr lang="en-US" sz="4000" b="1" i="0" dirty="0">
              <a:solidFill>
                <a:srgbClr val="FF0000"/>
              </a:solidFill>
              <a:cs typeface="B Nazanin" pitchFamily="2" charset="-78"/>
            </a:endParaRPr>
          </a:p>
          <a:p>
            <a:pPr marL="0" indent="0" algn="just" rtl="1">
              <a:buNone/>
            </a:pPr>
            <a:endParaRPr lang="en-US" sz="3600" i="0" dirty="0">
              <a:solidFill>
                <a:srgbClr val="C00000"/>
              </a:solidFill>
              <a:cs typeface="B Nazanin" pitchFamily="2" charset="-78"/>
            </a:endParaRPr>
          </a:p>
        </p:txBody>
      </p:sp>
    </p:spTree>
    <p:extLst>
      <p:ext uri="{BB962C8B-B14F-4D97-AF65-F5344CB8AC3E}">
        <p14:creationId xmlns:p14="http://schemas.microsoft.com/office/powerpoint/2010/main" val="20630897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305800" cy="6096000"/>
          </a:xfrm>
        </p:spPr>
        <p:txBody>
          <a:bodyPr/>
          <a:lstStyle/>
          <a:p>
            <a:pPr marL="0" indent="0" algn="ctr">
              <a:buNone/>
            </a:pPr>
            <a:r>
              <a:rPr lang="fa-IR" sz="4000" b="1" i="0" dirty="0">
                <a:solidFill>
                  <a:srgbClr val="FF0000"/>
                </a:solidFill>
                <a:cs typeface="B Nazanin" pitchFamily="2" charset="-78"/>
              </a:rPr>
              <a:t>مغالطه </a:t>
            </a:r>
            <a:r>
              <a:rPr lang="fa-IR" sz="4000" b="1" i="0" dirty="0" smtClean="0">
                <a:solidFill>
                  <a:srgbClr val="FF0000"/>
                </a:solidFill>
                <a:cs typeface="B Nazanin" pitchFamily="2" charset="-78"/>
              </a:rPr>
              <a:t>پارازیت</a:t>
            </a:r>
          </a:p>
          <a:p>
            <a:pPr marL="0" indent="0">
              <a:buNone/>
            </a:pPr>
            <a:endParaRPr lang="en-US" sz="3600" i="0" dirty="0">
              <a:solidFill>
                <a:srgbClr val="C00000"/>
              </a:solidFill>
              <a:cs typeface="B Nazanin" pitchFamily="2" charset="-78"/>
            </a:endParaRPr>
          </a:p>
          <a:p>
            <a:pPr marL="0" indent="0" algn="just">
              <a:buNone/>
            </a:pPr>
            <a:r>
              <a:rPr lang="fa-IR" sz="3600" i="0" dirty="0" smtClean="0">
                <a:cs typeface="B Nazanin" pitchFamily="2" charset="-78"/>
              </a:rPr>
              <a:t>این </a:t>
            </a:r>
            <a:r>
              <a:rPr lang="fa-IR" sz="3600" i="0" dirty="0">
                <a:cs typeface="B Nazanin" pitchFamily="2" charset="-78"/>
              </a:rPr>
              <a:t>مغالطه بیشتر به صورت شفاهی و گفتاری صورت می پذیرد</a:t>
            </a:r>
            <a:r>
              <a:rPr lang="fa-IR" sz="3600" i="0" dirty="0" smtClean="0">
                <a:cs typeface="B Nazanin" pitchFamily="2" charset="-78"/>
              </a:rPr>
              <a:t>. هر نوع </a:t>
            </a:r>
            <a:r>
              <a:rPr lang="fa-IR" sz="3600" i="0" dirty="0">
                <a:cs typeface="B Nazanin" pitchFamily="2" charset="-78"/>
              </a:rPr>
              <a:t>سخن،حرکت یا اشاره ای که مانع انتقال درست پیام به مخاطب شود نوعی مغالطه پارازیت محسوب می شود.</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7588433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91200"/>
          </a:xfrm>
        </p:spPr>
        <p:txBody>
          <a:bodyPr>
            <a:normAutofit/>
          </a:bodyPr>
          <a:lstStyle/>
          <a:p>
            <a:pPr marL="0" indent="0" algn="justLow" rtl="1">
              <a:buNone/>
            </a:pPr>
            <a:r>
              <a:rPr lang="fa-IR" sz="4000" b="1" i="0" dirty="0">
                <a:solidFill>
                  <a:srgbClr val="FF0000"/>
                </a:solidFill>
                <a:cs typeface="B Nazanin" pitchFamily="2" charset="-78"/>
              </a:rPr>
              <a:t>این مقاله ارزش خواندن </a:t>
            </a:r>
            <a:r>
              <a:rPr lang="fa-IR" sz="4000" b="1" i="0" dirty="0" smtClean="0">
                <a:solidFill>
                  <a:srgbClr val="FF0000"/>
                </a:solidFill>
                <a:cs typeface="B Nazanin" pitchFamily="2" charset="-78"/>
              </a:rPr>
              <a:t>ندارد</a:t>
            </a:r>
            <a:r>
              <a:rPr lang="fa-IR" sz="4000" b="1" dirty="0">
                <a:solidFill>
                  <a:srgbClr val="FF0000"/>
                </a:solidFill>
                <a:cs typeface="B Nazanin" pitchFamily="2" charset="-78"/>
              </a:rPr>
              <a:t>؛</a:t>
            </a:r>
            <a:r>
              <a:rPr lang="fa-IR" sz="4000" b="1" i="0" dirty="0" smtClean="0">
                <a:solidFill>
                  <a:srgbClr val="FF0000"/>
                </a:solidFill>
                <a:cs typeface="B Nazanin" pitchFamily="2" charset="-78"/>
              </a:rPr>
              <a:t> نویسنده آن </a:t>
            </a:r>
            <a:r>
              <a:rPr lang="fa-IR" sz="4000" b="1" i="0" dirty="0">
                <a:solidFill>
                  <a:srgbClr val="FF0000"/>
                </a:solidFill>
                <a:cs typeface="B Nazanin" pitchFamily="2" charset="-78"/>
              </a:rPr>
              <a:t>شخص هرزه ای است که چندین بار به جرم دزدی و </a:t>
            </a:r>
            <a:r>
              <a:rPr lang="fa-IR" sz="4000" b="1" i="0" dirty="0" smtClean="0">
                <a:solidFill>
                  <a:srgbClr val="FF0000"/>
                </a:solidFill>
                <a:cs typeface="B Nazanin" pitchFamily="2" charset="-78"/>
              </a:rPr>
              <a:t>دیگر </a:t>
            </a:r>
            <a:r>
              <a:rPr lang="fa-IR" sz="4000" b="1" i="0" dirty="0">
                <a:solidFill>
                  <a:srgbClr val="FF0000"/>
                </a:solidFill>
                <a:cs typeface="B Nazanin" pitchFamily="2" charset="-78"/>
              </a:rPr>
              <a:t>جرایم دستگیر شده است.</a:t>
            </a:r>
            <a:endParaRPr lang="en-US" sz="4000" b="1" i="0" dirty="0">
              <a:solidFill>
                <a:srgbClr val="FF0000"/>
              </a:solidFill>
              <a:cs typeface="B Nazanin" pitchFamily="2" charset="-78"/>
            </a:endParaRPr>
          </a:p>
          <a:p>
            <a:pPr marL="0" indent="0" algn="r" rtl="1">
              <a:buNone/>
            </a:pPr>
            <a:endParaRPr lang="en-US" sz="3600" i="0" dirty="0">
              <a:solidFill>
                <a:srgbClr val="C00000"/>
              </a:solidFill>
              <a:cs typeface="B Nazanin" pitchFamily="2" charset="-78"/>
            </a:endParaRPr>
          </a:p>
        </p:txBody>
      </p:sp>
    </p:spTree>
    <p:extLst>
      <p:ext uri="{BB962C8B-B14F-4D97-AF65-F5344CB8AC3E}">
        <p14:creationId xmlns:p14="http://schemas.microsoft.com/office/powerpoint/2010/main" val="26968885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953000"/>
          </a:xfrm>
        </p:spPr>
        <p:txBody>
          <a:bodyPr/>
          <a:lstStyle/>
          <a:p>
            <a:pPr marL="0" indent="0" algn="ctr">
              <a:buNone/>
            </a:pPr>
            <a:r>
              <a:rPr lang="fa-IR" sz="4000" b="1" i="0" dirty="0">
                <a:solidFill>
                  <a:srgbClr val="FF0000"/>
                </a:solidFill>
                <a:cs typeface="B Nazanin" pitchFamily="2" charset="-78"/>
              </a:rPr>
              <a:t>مغالطه توهین و </a:t>
            </a:r>
            <a:r>
              <a:rPr lang="fa-IR" sz="4000" b="1" i="0" dirty="0" smtClean="0">
                <a:solidFill>
                  <a:srgbClr val="FF0000"/>
                </a:solidFill>
                <a:cs typeface="B Nazanin" pitchFamily="2" charset="-78"/>
              </a:rPr>
              <a:t>استهزا</a:t>
            </a:r>
          </a:p>
          <a:p>
            <a:pPr marL="0" indent="0" algn="ctr">
              <a:buNone/>
            </a:pP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اگر </a:t>
            </a:r>
            <a:r>
              <a:rPr lang="fa-IR" sz="3600" i="0" dirty="0">
                <a:cs typeface="B Nazanin" pitchFamily="2" charset="-78"/>
              </a:rPr>
              <a:t>مغالطه گر از نقد علمی مدعای طرف مقابل عاجز </a:t>
            </a:r>
            <a:r>
              <a:rPr lang="fa-IR" sz="3600" i="0" dirty="0" smtClean="0">
                <a:cs typeface="B Nazanin" pitchFamily="2" charset="-78"/>
              </a:rPr>
              <a:t>باشد و </a:t>
            </a:r>
            <a:r>
              <a:rPr lang="fa-IR" sz="3600" i="0" dirty="0">
                <a:cs typeface="B Nazanin" pitchFamily="2" charset="-78"/>
              </a:rPr>
              <a:t>با توهین </a:t>
            </a:r>
            <a:r>
              <a:rPr lang="fa-IR" sz="3600" i="0" dirty="0" smtClean="0">
                <a:cs typeface="B Nazanin" pitchFamily="2" charset="-78"/>
              </a:rPr>
              <a:t>چهره </a:t>
            </a:r>
            <a:r>
              <a:rPr lang="fa-IR" sz="3600" i="0" dirty="0">
                <a:cs typeface="B Nazanin" pitchFamily="2" charset="-78"/>
              </a:rPr>
              <a:t>او را مخدوش کند و بدین ترتیب مدعای او را  ناپذیرفتنی جلوه دهد.</a:t>
            </a:r>
          </a:p>
          <a:p>
            <a:pPr marL="0" indent="0">
              <a:buNone/>
            </a:pPr>
            <a:endParaRPr lang="en-US" sz="3600" i="0" dirty="0">
              <a:cs typeface="B Nazanin" pitchFamily="2" charset="-78"/>
            </a:endParaRPr>
          </a:p>
        </p:txBody>
      </p:sp>
    </p:spTree>
    <p:extLst>
      <p:ext uri="{BB962C8B-B14F-4D97-AF65-F5344CB8AC3E}">
        <p14:creationId xmlns:p14="http://schemas.microsoft.com/office/powerpoint/2010/main" val="275766001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248400"/>
          </a:xfrm>
        </p:spPr>
        <p:txBody>
          <a:bodyPr>
            <a:normAutofit/>
          </a:bodyPr>
          <a:lstStyle/>
          <a:p>
            <a:pPr marL="0" indent="0" algn="r" rtl="1">
              <a:buNone/>
            </a:pPr>
            <a:r>
              <a:rPr lang="fa-IR" sz="4000" b="1" i="0" dirty="0">
                <a:solidFill>
                  <a:srgbClr val="FF0000"/>
                </a:solidFill>
                <a:cs typeface="B Nazanin" pitchFamily="2" charset="-78"/>
              </a:rPr>
              <a:t>این سخنی است که اولین بار از سوی چنگیز خان مغول مطرح </a:t>
            </a:r>
            <a:r>
              <a:rPr lang="fa-IR" sz="4000" b="1" i="0" dirty="0" smtClean="0">
                <a:solidFill>
                  <a:srgbClr val="FF0000"/>
                </a:solidFill>
                <a:cs typeface="B Nazanin" pitchFamily="2" charset="-78"/>
              </a:rPr>
              <a:t>شد، </a:t>
            </a:r>
            <a:r>
              <a:rPr lang="fa-IR" sz="4000" b="1" i="0" dirty="0">
                <a:solidFill>
                  <a:srgbClr val="FF0000"/>
                </a:solidFill>
                <a:cs typeface="B Nazanin" pitchFamily="2" charset="-78"/>
              </a:rPr>
              <a:t>پس قابل قبول نیست.</a:t>
            </a:r>
            <a:endParaRPr lang="en-US" sz="4000" b="1" i="0" dirty="0">
              <a:solidFill>
                <a:srgbClr val="FF0000"/>
              </a:solidFill>
              <a:cs typeface="B Nazanin" pitchFamily="2" charset="-78"/>
            </a:endParaRPr>
          </a:p>
          <a:p>
            <a:pPr marL="0" indent="0" algn="r"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36965751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534400" cy="5943600"/>
          </a:xfrm>
        </p:spPr>
        <p:txBody>
          <a:bodyPr>
            <a:normAutofit/>
          </a:bodyPr>
          <a:lstStyle/>
          <a:p>
            <a:pPr marL="0" indent="0" algn="ctr" rtl="1">
              <a:buNone/>
            </a:pPr>
            <a:r>
              <a:rPr lang="fa-IR" sz="5400" b="1" dirty="0">
                <a:solidFill>
                  <a:srgbClr val="FF0000"/>
                </a:solidFill>
                <a:cs typeface="B Nazanin" pitchFamily="2" charset="-78"/>
              </a:rPr>
              <a:t>در این جنگل به ندرت درخت سرو رشد می کند.</a:t>
            </a:r>
            <a:endParaRPr lang="en-US" sz="5400" b="1" dirty="0">
              <a:solidFill>
                <a:srgbClr val="FF0000"/>
              </a:solidFill>
              <a:cs typeface="B Nazanin" pitchFamily="2" charset="-78"/>
            </a:endParaRPr>
          </a:p>
          <a:p>
            <a:pPr marL="0" indent="0" algn="r" rtl="1">
              <a:buNone/>
            </a:pPr>
            <a:endParaRPr lang="fa-IR" sz="4400" b="1" dirty="0" smtClean="0">
              <a:cs typeface="B Nazanin" pitchFamily="2" charset="-78"/>
            </a:endParaRPr>
          </a:p>
          <a:p>
            <a:pPr marL="0" indent="0" algn="r" rtl="1">
              <a:buNone/>
            </a:pPr>
            <a:endParaRPr lang="en-US" sz="4400" b="1" dirty="0" smtClean="0">
              <a:cs typeface="B Nazanin" pitchFamily="2" charset="-78"/>
            </a:endParaRPr>
          </a:p>
        </p:txBody>
      </p:sp>
    </p:spTree>
    <p:extLst>
      <p:ext uri="{BB962C8B-B14F-4D97-AF65-F5344CB8AC3E}">
        <p14:creationId xmlns:p14="http://schemas.microsoft.com/office/powerpoint/2010/main" val="100206662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543800" cy="4876800"/>
          </a:xfrm>
        </p:spPr>
        <p:txBody>
          <a:bodyPr/>
          <a:lstStyle/>
          <a:p>
            <a:pPr marL="0" indent="0" algn="ctr">
              <a:buNone/>
            </a:pPr>
            <a:r>
              <a:rPr lang="fa-IR" sz="4000" b="1" i="0" dirty="0">
                <a:solidFill>
                  <a:srgbClr val="FF0000"/>
                </a:solidFill>
                <a:cs typeface="B Nazanin" pitchFamily="2" charset="-78"/>
              </a:rPr>
              <a:t>مغالطه </a:t>
            </a:r>
            <a:r>
              <a:rPr lang="fa-IR" sz="4000" b="1" i="0" dirty="0" smtClean="0">
                <a:solidFill>
                  <a:srgbClr val="FF0000"/>
                </a:solidFill>
                <a:cs typeface="B Nazanin" pitchFamily="2" charset="-78"/>
              </a:rPr>
              <a:t>منشا </a:t>
            </a:r>
            <a:endParaRPr lang="fa-IR" sz="4000" b="1" dirty="0" smtClean="0">
              <a:solidFill>
                <a:srgbClr val="FF0000"/>
              </a:solidFill>
              <a:cs typeface="B Nazanin" pitchFamily="2" charset="-78"/>
            </a:endParaRPr>
          </a:p>
          <a:p>
            <a:pPr marL="0" indent="0" algn="ctr">
              <a:buNone/>
            </a:pP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برای </a:t>
            </a:r>
            <a:r>
              <a:rPr lang="fa-IR" sz="3600" i="0" dirty="0">
                <a:cs typeface="B Nazanin" pitchFamily="2" charset="-78"/>
              </a:rPr>
              <a:t>رد هر مدعایی باید باید خود </a:t>
            </a:r>
            <a:r>
              <a:rPr lang="fa-IR" sz="3600" i="0" dirty="0" smtClean="0">
                <a:cs typeface="B Nazanin" pitchFamily="2" charset="-78"/>
              </a:rPr>
              <a:t>آن </a:t>
            </a:r>
            <a:r>
              <a:rPr lang="fa-IR" sz="3600" i="0" dirty="0">
                <a:cs typeface="B Nazanin" pitchFamily="2" charset="-78"/>
              </a:rPr>
              <a:t>را از نظر علمی نقد </a:t>
            </a:r>
            <a:r>
              <a:rPr lang="fa-IR" sz="3600" i="0" dirty="0" smtClean="0">
                <a:cs typeface="B Nazanin" pitchFamily="2" charset="-78"/>
              </a:rPr>
              <a:t>کرد؛ </a:t>
            </a:r>
            <a:r>
              <a:rPr lang="fa-IR" sz="3600" i="0" dirty="0">
                <a:cs typeface="B Nazanin" pitchFamily="2" charset="-78"/>
              </a:rPr>
              <a:t>اما اگر به جای </a:t>
            </a:r>
            <a:r>
              <a:rPr lang="fa-IR" sz="3600" i="0" dirty="0" smtClean="0">
                <a:cs typeface="B Nazanin" pitchFamily="2" charset="-78"/>
              </a:rPr>
              <a:t>ارائه </a:t>
            </a:r>
            <a:r>
              <a:rPr lang="fa-IR" sz="3600" i="0" dirty="0">
                <a:cs typeface="B Nazanin" pitchFamily="2" charset="-78"/>
              </a:rPr>
              <a:t>دلیل در رد </a:t>
            </a:r>
            <a:r>
              <a:rPr lang="fa-IR" sz="3600" i="0" dirty="0" smtClean="0">
                <a:cs typeface="B Nazanin" pitchFamily="2" charset="-78"/>
              </a:rPr>
              <a:t>آن، به </a:t>
            </a:r>
            <a:r>
              <a:rPr lang="fa-IR" sz="3600" i="0" dirty="0">
                <a:cs typeface="B Nazanin" pitchFamily="2" charset="-78"/>
              </a:rPr>
              <a:t>منشا پیدایش مدعا اشاره شود</a:t>
            </a:r>
            <a:r>
              <a:rPr lang="fa-IR" sz="3600" i="0" dirty="0" smtClean="0">
                <a:cs typeface="B Nazanin" pitchFamily="2" charset="-78"/>
              </a:rPr>
              <a:t>، مغالطه </a:t>
            </a:r>
            <a:r>
              <a:rPr lang="fa-IR" sz="3600" i="0" dirty="0">
                <a:cs typeface="B Nazanin" pitchFamily="2" charset="-78"/>
              </a:rPr>
              <a:t>منشا یا ژنتیک رخ خواهد داد.</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9922337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indent="0" algn="r" rtl="1">
              <a:buNone/>
            </a:pPr>
            <a:r>
              <a:rPr lang="fa-IR" sz="4000" b="1" i="0" dirty="0" smtClean="0">
                <a:solidFill>
                  <a:srgbClr val="FF0000"/>
                </a:solidFill>
                <a:cs typeface="B Nazanin" pitchFamily="2" charset="-78"/>
              </a:rPr>
              <a:t>-به </a:t>
            </a:r>
            <a:r>
              <a:rPr lang="fa-IR" sz="4000" b="1" i="0" dirty="0">
                <a:solidFill>
                  <a:srgbClr val="FF0000"/>
                </a:solidFill>
                <a:cs typeface="B Nazanin" pitchFamily="2" charset="-78"/>
              </a:rPr>
              <a:t>هیچ وجه نظر </a:t>
            </a:r>
            <a:r>
              <a:rPr lang="fa-IR" sz="4000" b="1" i="0" dirty="0" smtClean="0">
                <a:solidFill>
                  <a:srgbClr val="FF0000"/>
                </a:solidFill>
                <a:cs typeface="B Nazanin" pitchFamily="2" charset="-78"/>
              </a:rPr>
              <a:t>آنان </a:t>
            </a:r>
            <a:r>
              <a:rPr lang="fa-IR" sz="4000" b="1" i="0" dirty="0">
                <a:solidFill>
                  <a:srgbClr val="FF0000"/>
                </a:solidFill>
                <a:cs typeface="B Nazanin" pitchFamily="2" charset="-78"/>
              </a:rPr>
              <a:t>را نخواهم پذیرفت</a:t>
            </a:r>
            <a:r>
              <a:rPr lang="fa-IR" sz="4000" b="1" i="0" dirty="0" smtClean="0">
                <a:solidFill>
                  <a:srgbClr val="FF0000"/>
                </a:solidFill>
                <a:cs typeface="B Nazanin" pitchFamily="2" charset="-78"/>
              </a:rPr>
              <a:t>، زیرا </a:t>
            </a:r>
            <a:r>
              <a:rPr lang="fa-IR" sz="4000" b="1" i="0" dirty="0">
                <a:solidFill>
                  <a:srgbClr val="FF0000"/>
                </a:solidFill>
                <a:cs typeface="B Nazanin" pitchFamily="2" charset="-78"/>
              </a:rPr>
              <a:t>ایشان متاثر از جناح </a:t>
            </a:r>
            <a:r>
              <a:rPr lang="fa-IR" sz="4000" b="1" i="0" dirty="0" smtClean="0">
                <a:solidFill>
                  <a:srgbClr val="FF0000"/>
                </a:solidFill>
                <a:cs typeface="B Nazanin" pitchFamily="2" charset="-78"/>
              </a:rPr>
              <a:t>تندرو هستند.</a:t>
            </a:r>
          </a:p>
          <a:p>
            <a:pPr marL="0" indent="0" algn="r" rtl="1">
              <a:buNone/>
            </a:pPr>
            <a:r>
              <a:rPr lang="fa-IR" sz="4000" b="1" dirty="0" smtClean="0">
                <a:solidFill>
                  <a:srgbClr val="FF0000"/>
                </a:solidFill>
                <a:cs typeface="B Nazanin" pitchFamily="2" charset="-78"/>
              </a:rPr>
              <a:t>-من سخن حسن را اصلا قبول ندارم چون همواره دنبال ریاست است.</a:t>
            </a:r>
            <a:endParaRPr lang="en-US" sz="4000" b="1" i="0" dirty="0">
              <a:solidFill>
                <a:srgbClr val="FF0000"/>
              </a:solidFill>
              <a:cs typeface="B Nazanin" pitchFamily="2" charset="-78"/>
            </a:endParaRPr>
          </a:p>
          <a:p>
            <a:pPr marL="0" indent="0" algn="r" rtl="1">
              <a:buNone/>
            </a:pPr>
            <a:endParaRPr lang="en-US" sz="3600" i="0" dirty="0">
              <a:cs typeface="B Nazanin" pitchFamily="2" charset="-78"/>
            </a:endParaRPr>
          </a:p>
        </p:txBody>
      </p:sp>
    </p:spTree>
    <p:extLst>
      <p:ext uri="{BB962C8B-B14F-4D97-AF65-F5344CB8AC3E}">
        <p14:creationId xmlns:p14="http://schemas.microsoft.com/office/powerpoint/2010/main" val="23179781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7696200" cy="3886200"/>
          </a:xfrm>
        </p:spPr>
        <p:txBody>
          <a:bodyPr>
            <a:normAutofit fontScale="85000" lnSpcReduction="20000"/>
          </a:bodyPr>
          <a:lstStyle/>
          <a:p>
            <a:pPr marL="0" indent="0" algn="ctr">
              <a:buNone/>
            </a:pPr>
            <a:r>
              <a:rPr lang="fa-IR" sz="4300" b="1" i="0" dirty="0">
                <a:solidFill>
                  <a:srgbClr val="FF0000"/>
                </a:solidFill>
                <a:cs typeface="B Nazanin" pitchFamily="2" charset="-78"/>
              </a:rPr>
              <a:t>مغالطه درونی در مقام </a:t>
            </a:r>
            <a:r>
              <a:rPr lang="fa-IR" sz="4300" b="1" i="0" dirty="0" smtClean="0">
                <a:solidFill>
                  <a:srgbClr val="FF0000"/>
                </a:solidFill>
                <a:cs typeface="B Nazanin" pitchFamily="2" charset="-78"/>
              </a:rPr>
              <a:t>نقد</a:t>
            </a:r>
          </a:p>
          <a:p>
            <a:pPr marL="0" indent="0" algn="ctr">
              <a:buNone/>
            </a:pPr>
            <a:r>
              <a:rPr lang="fa-IR" sz="4300" b="1" dirty="0" smtClean="0">
                <a:solidFill>
                  <a:srgbClr val="FF0000"/>
                </a:solidFill>
                <a:cs typeface="B Nazanin" pitchFamily="2" charset="-78"/>
              </a:rPr>
              <a:t>مغالطه انگیزه و انگیخته</a:t>
            </a:r>
            <a:endParaRPr lang="fa-IR" sz="4300" b="1" i="0" dirty="0" smtClean="0">
              <a:solidFill>
                <a:srgbClr val="FF0000"/>
              </a:solidFill>
              <a:cs typeface="B Nazanin" pitchFamily="2" charset="-78"/>
            </a:endParaRPr>
          </a:p>
          <a:p>
            <a:pPr marL="0" indent="0">
              <a:buNone/>
            </a:pPr>
            <a:endParaRPr lang="en-US" sz="3600" i="0" dirty="0">
              <a:solidFill>
                <a:srgbClr val="C00000"/>
              </a:solidFill>
              <a:cs typeface="B Nazanin" pitchFamily="2" charset="-78"/>
            </a:endParaRPr>
          </a:p>
          <a:p>
            <a:pPr marL="0" indent="0" algn="just">
              <a:buNone/>
            </a:pPr>
            <a:r>
              <a:rPr lang="fa-IR" sz="3600" i="0" dirty="0" smtClean="0">
                <a:cs typeface="B Nazanin" pitchFamily="2" charset="-78"/>
              </a:rPr>
              <a:t>برای </a:t>
            </a:r>
            <a:r>
              <a:rPr lang="fa-IR" sz="3600" i="0" dirty="0">
                <a:cs typeface="B Nazanin" pitchFamily="2" charset="-78"/>
              </a:rPr>
              <a:t>نقد یک فکر یا یک عمل باید خود </a:t>
            </a:r>
            <a:r>
              <a:rPr lang="fa-IR" sz="3600" i="0" dirty="0" smtClean="0">
                <a:cs typeface="B Nazanin" pitchFamily="2" charset="-78"/>
              </a:rPr>
              <a:t>آن </a:t>
            </a:r>
            <a:r>
              <a:rPr lang="fa-IR" sz="3600" i="0" dirty="0">
                <a:cs typeface="B Nazanin" pitchFamily="2" charset="-78"/>
              </a:rPr>
              <a:t>را از نظر درستی یا نادرستی،یا از نظر پیامد های مثبت و منفی ارزیابی کرد</a:t>
            </a:r>
            <a:r>
              <a:rPr lang="fa-IR" sz="3600" i="0" dirty="0" smtClean="0">
                <a:cs typeface="B Nazanin" pitchFamily="2" charset="-78"/>
              </a:rPr>
              <a:t>. حال </a:t>
            </a:r>
            <a:r>
              <a:rPr lang="fa-IR" sz="3600" i="0" dirty="0">
                <a:cs typeface="B Nazanin" pitchFamily="2" charset="-78"/>
              </a:rPr>
              <a:t>اگر کسی در </a:t>
            </a:r>
            <a:r>
              <a:rPr lang="fa-IR" sz="3600" i="0" dirty="0" smtClean="0">
                <a:cs typeface="B Nazanin" pitchFamily="2" charset="-78"/>
              </a:rPr>
              <a:t>نقد آن به </a:t>
            </a:r>
            <a:r>
              <a:rPr lang="fa-IR" sz="3600" i="0" dirty="0">
                <a:cs typeface="B Nazanin" pitchFamily="2" charset="-78"/>
              </a:rPr>
              <a:t>انگیزه صاحب یا صاحبان </a:t>
            </a:r>
            <a:r>
              <a:rPr lang="fa-IR" sz="3600" i="0" dirty="0" smtClean="0">
                <a:cs typeface="B Nazanin" pitchFamily="2" charset="-78"/>
              </a:rPr>
              <a:t>آن </a:t>
            </a:r>
            <a:r>
              <a:rPr lang="fa-IR" sz="3600" i="0" dirty="0">
                <a:cs typeface="B Nazanin" pitchFamily="2" charset="-78"/>
              </a:rPr>
              <a:t>بپردازد و از انگیزه خوب درستی فکر وعمل را نتیجه بگیرد و یا </a:t>
            </a:r>
            <a:r>
              <a:rPr lang="fa-IR" sz="3600" i="0" dirty="0" smtClean="0">
                <a:cs typeface="B Nazanin" pitchFamily="2" charset="-78"/>
              </a:rPr>
              <a:t>برعکس، </a:t>
            </a:r>
            <a:r>
              <a:rPr lang="fa-IR" sz="3600" i="0" dirty="0">
                <a:cs typeface="B Nazanin" pitchFamily="2" charset="-78"/>
              </a:rPr>
              <a:t>مرتکب مغالطه انگیزه و انگیخته شده است.</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83193091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Autofit/>
          </a:bodyPr>
          <a:lstStyle/>
          <a:p>
            <a:pPr marL="0" indent="0" algn="just" rtl="1">
              <a:buNone/>
            </a:pPr>
            <a:r>
              <a:rPr lang="fa-IR" sz="2800" b="1" i="0" dirty="0">
                <a:solidFill>
                  <a:srgbClr val="FF0000"/>
                </a:solidFill>
                <a:cs typeface="B Nazanin" pitchFamily="2" charset="-78"/>
              </a:rPr>
              <a:t>به من اجازه بدهید تا اختلاف اهداف و برنامه ها را در این جا برای شما ترسیم کنم به دلیل اقتصاد </a:t>
            </a:r>
            <a:r>
              <a:rPr lang="fa-IR" sz="2800" b="1" i="0" dirty="0" smtClean="0">
                <a:solidFill>
                  <a:srgbClr val="FF0000"/>
                </a:solidFill>
                <a:cs typeface="B Nazanin" pitchFamily="2" charset="-78"/>
              </a:rPr>
              <a:t>آزاد </a:t>
            </a:r>
            <a:r>
              <a:rPr lang="fa-IR" sz="2800" b="1" i="0" dirty="0">
                <a:solidFill>
                  <a:srgbClr val="FF0000"/>
                </a:solidFill>
                <a:cs typeface="B Nazanin" pitchFamily="2" charset="-78"/>
              </a:rPr>
              <a:t>سرمایه داری</a:t>
            </a:r>
            <a:r>
              <a:rPr lang="fa-IR" sz="2800" b="1" i="0" dirty="0" smtClean="0">
                <a:solidFill>
                  <a:srgbClr val="FF0000"/>
                </a:solidFill>
                <a:cs typeface="B Nazanin" pitchFamily="2" charset="-78"/>
              </a:rPr>
              <a:t>، کار </a:t>
            </a:r>
            <a:r>
              <a:rPr lang="fa-IR" sz="2800" b="1" i="0" dirty="0">
                <a:solidFill>
                  <a:srgbClr val="FF0000"/>
                </a:solidFill>
                <a:cs typeface="B Nazanin" pitchFamily="2" charset="-78"/>
              </a:rPr>
              <a:t>ما ساختن یک بنای عظیم و مستحکم اقتصادی در </a:t>
            </a:r>
            <a:r>
              <a:rPr lang="fa-IR" sz="2800" b="1" i="0" dirty="0" smtClean="0">
                <a:solidFill>
                  <a:srgbClr val="FF0000"/>
                </a:solidFill>
                <a:cs typeface="B Nazanin" pitchFamily="2" charset="-78"/>
              </a:rPr>
              <a:t>آمریکاست. این </a:t>
            </a:r>
            <a:r>
              <a:rPr lang="fa-IR" sz="2800" b="1" i="0" dirty="0">
                <a:solidFill>
                  <a:srgbClr val="FF0000"/>
                </a:solidFill>
                <a:cs typeface="B Nazanin" pitchFamily="2" charset="-78"/>
              </a:rPr>
              <a:t>بنای اقتصادی بلندترین بنای اقتصادی جهان نیز هست و البته هنوز در حال افزودن این بنا هستیم</a:t>
            </a:r>
            <a:r>
              <a:rPr lang="fa-IR" sz="2800" b="1" i="0" dirty="0" smtClean="0">
                <a:solidFill>
                  <a:srgbClr val="FF0000"/>
                </a:solidFill>
                <a:cs typeface="B Nazanin" pitchFamily="2" charset="-78"/>
              </a:rPr>
              <a:t>. اما </a:t>
            </a:r>
            <a:r>
              <a:rPr lang="fa-IR" sz="2800" b="1" i="0" dirty="0">
                <a:solidFill>
                  <a:srgbClr val="FF0000"/>
                </a:solidFill>
                <a:cs typeface="B Nazanin" pitchFamily="2" charset="-78"/>
              </a:rPr>
              <a:t>از </a:t>
            </a:r>
            <a:r>
              <a:rPr lang="fa-IR" sz="2800" b="1" i="0" dirty="0" smtClean="0">
                <a:solidFill>
                  <a:srgbClr val="FF0000"/>
                </a:solidFill>
                <a:cs typeface="B Nazanin" pitchFamily="2" charset="-78"/>
              </a:rPr>
              <a:t>آن </a:t>
            </a:r>
            <a:r>
              <a:rPr lang="fa-IR" sz="2800" b="1" i="0" dirty="0">
                <a:solidFill>
                  <a:srgbClr val="FF0000"/>
                </a:solidFill>
                <a:cs typeface="B Nazanin" pitchFamily="2" charset="-78"/>
              </a:rPr>
              <a:t>جا که برخی پنجره های این بنا شکسته است مخالفان ما معتقدند که باید این بنا را کاملا خراب  کرده،از نو بسازیم</a:t>
            </a:r>
            <a:r>
              <a:rPr lang="fa-IR" sz="2800" b="1" i="0" dirty="0" smtClean="0">
                <a:solidFill>
                  <a:srgbClr val="FF0000"/>
                </a:solidFill>
                <a:cs typeface="B Nazanin" pitchFamily="2" charset="-78"/>
              </a:rPr>
              <a:t>، اما </a:t>
            </a:r>
            <a:r>
              <a:rPr lang="fa-IR" sz="2800" b="1" i="0" dirty="0">
                <a:solidFill>
                  <a:srgbClr val="FF0000"/>
                </a:solidFill>
                <a:cs typeface="B Nazanin" pitchFamily="2" charset="-78"/>
              </a:rPr>
              <a:t>ما می گوییم بهتر است بنا و ساختمان را نگه داریم و پنجره ها را عوض کنیم</a:t>
            </a:r>
            <a:r>
              <a:rPr lang="fa-IR" sz="2800" b="1" i="0" dirty="0" smtClean="0">
                <a:solidFill>
                  <a:srgbClr val="FF0000"/>
                </a:solidFill>
                <a:cs typeface="B Nazanin" pitchFamily="2" charset="-78"/>
              </a:rPr>
              <a:t>. تفاوت </a:t>
            </a:r>
            <a:r>
              <a:rPr lang="fa-IR" sz="2800" b="1" i="0" dirty="0">
                <a:solidFill>
                  <a:srgbClr val="FF0000"/>
                </a:solidFill>
                <a:cs typeface="B Nazanin" pitchFamily="2" charset="-78"/>
              </a:rPr>
              <a:t>و اختلاف ما با </a:t>
            </a:r>
            <a:r>
              <a:rPr lang="fa-IR" sz="2800" b="1" i="0" dirty="0" smtClean="0">
                <a:solidFill>
                  <a:srgbClr val="FF0000"/>
                </a:solidFill>
                <a:cs typeface="B Nazanin" pitchFamily="2" charset="-78"/>
              </a:rPr>
              <a:t>آنها </a:t>
            </a:r>
            <a:r>
              <a:rPr lang="fa-IR" sz="2800" b="1" i="0" dirty="0">
                <a:solidFill>
                  <a:srgbClr val="FF0000"/>
                </a:solidFill>
                <a:cs typeface="B Nazanin" pitchFamily="2" charset="-78"/>
              </a:rPr>
              <a:t>در همین است</a:t>
            </a:r>
            <a:r>
              <a:rPr lang="fa-IR" sz="2800" b="1" i="0" dirty="0" smtClean="0">
                <a:solidFill>
                  <a:srgbClr val="FF0000"/>
                </a:solidFill>
                <a:cs typeface="B Nazanin" pitchFamily="2" charset="-78"/>
              </a:rPr>
              <a:t>.</a:t>
            </a:r>
          </a:p>
          <a:p>
            <a:pPr marL="0" indent="0" algn="r" rtl="1">
              <a:buNone/>
            </a:pPr>
            <a:r>
              <a:rPr lang="fa-IR" sz="3600" i="0" dirty="0">
                <a:cs typeface="B Nazanin" pitchFamily="2" charset="-78"/>
              </a:rPr>
              <a:t>روشن است که اختلاف </a:t>
            </a:r>
            <a:r>
              <a:rPr lang="fa-IR" sz="3600" i="0" dirty="0" smtClean="0">
                <a:cs typeface="B Nazanin" pitchFamily="2" charset="-78"/>
              </a:rPr>
              <a:t>بین آن ها </a:t>
            </a:r>
            <a:r>
              <a:rPr lang="fa-IR" sz="3600" i="0" dirty="0">
                <a:cs typeface="B Nazanin" pitchFamily="2" charset="-78"/>
              </a:rPr>
              <a:t>عمیق تر از </a:t>
            </a:r>
            <a:r>
              <a:rPr lang="fa-IR" sz="3600" i="0" dirty="0" smtClean="0">
                <a:cs typeface="B Nazanin" pitchFamily="2" charset="-78"/>
              </a:rPr>
              <a:t>آن </a:t>
            </a:r>
            <a:r>
              <a:rPr lang="fa-IR" sz="3600" i="0" dirty="0">
                <a:cs typeface="B Nazanin" pitchFamily="2" charset="-78"/>
              </a:rPr>
              <a:t>چیزی است که نیکسون بیان کرده است.</a:t>
            </a:r>
            <a:endParaRPr lang="en-US" sz="3600" i="0" dirty="0">
              <a:cs typeface="B Nazanin" pitchFamily="2" charset="-78"/>
            </a:endParaRPr>
          </a:p>
          <a:p>
            <a:pPr marL="0" indent="0" algn="r" rtl="1">
              <a:buNone/>
            </a:pPr>
            <a:endParaRPr lang="en-US" sz="3600" i="0" dirty="0">
              <a:solidFill>
                <a:srgbClr val="FF0000"/>
              </a:solidFill>
              <a:cs typeface="B Nazanin" pitchFamily="2" charset="-78"/>
            </a:endParaRPr>
          </a:p>
        </p:txBody>
      </p:sp>
    </p:spTree>
    <p:extLst>
      <p:ext uri="{BB962C8B-B14F-4D97-AF65-F5344CB8AC3E}">
        <p14:creationId xmlns:p14="http://schemas.microsoft.com/office/powerpoint/2010/main" val="8564603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791200"/>
          </a:xfrm>
        </p:spPr>
        <p:txBody>
          <a:bodyPr>
            <a:normAutofit/>
          </a:bodyPr>
          <a:lstStyle/>
          <a:p>
            <a:pPr marL="0" indent="0" algn="ctr">
              <a:buNone/>
            </a:pPr>
            <a:r>
              <a:rPr lang="fa-IR" sz="4000" b="1" i="0" dirty="0">
                <a:solidFill>
                  <a:srgbClr val="FF0000"/>
                </a:solidFill>
                <a:cs typeface="B Nazanin" pitchFamily="2" charset="-78"/>
              </a:rPr>
              <a:t>مغالطه </a:t>
            </a:r>
            <a:r>
              <a:rPr lang="fa-IR" sz="4000" b="1" i="0" dirty="0" smtClean="0">
                <a:solidFill>
                  <a:srgbClr val="FF0000"/>
                </a:solidFill>
                <a:cs typeface="B Nazanin" pitchFamily="2" charset="-78"/>
              </a:rPr>
              <a:t>پهلوان پنبه </a:t>
            </a:r>
            <a:endParaRPr lang="en-US" sz="4000" b="1" i="0" dirty="0">
              <a:solidFill>
                <a:srgbClr val="FF0000"/>
              </a:solidFill>
              <a:cs typeface="B Nazanin" pitchFamily="2" charset="-78"/>
            </a:endParaRPr>
          </a:p>
          <a:p>
            <a:pPr marL="0" indent="0" algn="just" rtl="1">
              <a:buNone/>
            </a:pPr>
            <a:r>
              <a:rPr lang="fa-IR" sz="3600" i="0" dirty="0" smtClean="0">
                <a:cs typeface="B Nazanin" pitchFamily="2" charset="-78"/>
              </a:rPr>
              <a:t>برای </a:t>
            </a:r>
            <a:r>
              <a:rPr lang="fa-IR" sz="3600" i="0" dirty="0">
                <a:cs typeface="B Nazanin" pitchFamily="2" charset="-78"/>
              </a:rPr>
              <a:t>نقد یک مدعا ابتدا باید </a:t>
            </a:r>
            <a:r>
              <a:rPr lang="fa-IR" sz="3600" i="0" dirty="0" smtClean="0">
                <a:cs typeface="B Nazanin" pitchFamily="2" charset="-78"/>
              </a:rPr>
              <a:t>آن </a:t>
            </a:r>
            <a:r>
              <a:rPr lang="fa-IR" sz="3600" i="0" dirty="0">
                <a:cs typeface="B Nazanin" pitchFamily="2" charset="-78"/>
              </a:rPr>
              <a:t>را بی طرفانه و بدون کم وکاست تقریر کرد</a:t>
            </a:r>
            <a:r>
              <a:rPr lang="fa-IR" sz="3600" i="0" dirty="0" smtClean="0">
                <a:cs typeface="B Nazanin" pitchFamily="2" charset="-78"/>
              </a:rPr>
              <a:t>، سپس </a:t>
            </a:r>
            <a:r>
              <a:rPr lang="fa-IR" sz="3600" i="0" dirty="0">
                <a:cs typeface="B Nazanin" pitchFamily="2" charset="-78"/>
              </a:rPr>
              <a:t>به نقد </a:t>
            </a:r>
            <a:r>
              <a:rPr lang="fa-IR" sz="3600" i="0" dirty="0" smtClean="0">
                <a:cs typeface="B Nazanin" pitchFamily="2" charset="-78"/>
              </a:rPr>
              <a:t>آن </a:t>
            </a:r>
            <a:r>
              <a:rPr lang="fa-IR" sz="3600" i="0" dirty="0">
                <a:cs typeface="B Nazanin" pitchFamily="2" charset="-78"/>
              </a:rPr>
              <a:t>پرداخت</a:t>
            </a:r>
            <a:r>
              <a:rPr lang="fa-IR" sz="3600" i="0" dirty="0" smtClean="0">
                <a:cs typeface="B Nazanin" pitchFamily="2" charset="-78"/>
              </a:rPr>
              <a:t>. حال </a:t>
            </a:r>
            <a:r>
              <a:rPr lang="fa-IR" sz="3600" i="0" dirty="0">
                <a:cs typeface="B Nazanin" pitchFamily="2" charset="-78"/>
              </a:rPr>
              <a:t>اگر دلیل یک مدعا با هدف رد </a:t>
            </a:r>
            <a:r>
              <a:rPr lang="fa-IR" sz="3600" i="0" dirty="0" smtClean="0">
                <a:cs typeface="B Nazanin" pitchFamily="2" charset="-78"/>
              </a:rPr>
              <a:t>آن، به صورتی </a:t>
            </a:r>
            <a:r>
              <a:rPr lang="fa-IR" sz="3600" i="0" dirty="0">
                <a:cs typeface="B Nazanin" pitchFamily="2" charset="-78"/>
              </a:rPr>
              <a:t>ضعیف تقریر شود</a:t>
            </a:r>
            <a:r>
              <a:rPr lang="fa-IR" sz="3600" i="0" dirty="0" smtClean="0">
                <a:cs typeface="B Nazanin" pitchFamily="2" charset="-78"/>
              </a:rPr>
              <a:t>، مغالطه </a:t>
            </a:r>
            <a:r>
              <a:rPr lang="fa-IR" sz="3600" i="0" dirty="0">
                <a:cs typeface="B Nazanin" pitchFamily="2" charset="-78"/>
              </a:rPr>
              <a:t>پهلوان پنبه تحقق می یابد</a:t>
            </a:r>
            <a:r>
              <a:rPr lang="fa-IR" sz="3600" i="0" dirty="0" smtClean="0">
                <a:cs typeface="B Nazanin" pitchFamily="2" charset="-78"/>
              </a:rPr>
              <a:t>.</a:t>
            </a:r>
          </a:p>
          <a:p>
            <a:pPr marL="0" indent="0" algn="r" rtl="1">
              <a:buNone/>
            </a:pPr>
            <a:endParaRPr lang="en-US" sz="3600" i="0" dirty="0">
              <a:cs typeface="B Nazanin" pitchFamily="2" charset="-78"/>
            </a:endParaRPr>
          </a:p>
        </p:txBody>
      </p:sp>
    </p:spTree>
    <p:extLst>
      <p:ext uri="{BB962C8B-B14F-4D97-AF65-F5344CB8AC3E}">
        <p14:creationId xmlns:p14="http://schemas.microsoft.com/office/powerpoint/2010/main" val="39183072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57200"/>
            <a:ext cx="8153400" cy="6019800"/>
          </a:xfrm>
        </p:spPr>
        <p:txBody>
          <a:bodyPr>
            <a:normAutofit/>
          </a:bodyPr>
          <a:lstStyle/>
          <a:p>
            <a:pPr marL="0" indent="0" algn="just" rtl="1">
              <a:buNone/>
            </a:pPr>
            <a:r>
              <a:rPr lang="fa-IR" sz="4000" b="1" i="0" dirty="0">
                <a:solidFill>
                  <a:srgbClr val="FF0000"/>
                </a:solidFill>
                <a:cs typeface="B Nazanin" pitchFamily="2" charset="-78"/>
              </a:rPr>
              <a:t>من انگیزه ای برای شرکت در انتخابات ندارم</a:t>
            </a:r>
            <a:r>
              <a:rPr lang="fa-IR" sz="4000" b="1" i="0" dirty="0" smtClean="0">
                <a:solidFill>
                  <a:srgbClr val="FF0000"/>
                </a:solidFill>
                <a:cs typeface="B Nazanin" pitchFamily="2" charset="-78"/>
              </a:rPr>
              <a:t>، زیرا </a:t>
            </a:r>
            <a:r>
              <a:rPr lang="fa-IR" sz="4000" b="1" i="0" dirty="0">
                <a:solidFill>
                  <a:srgbClr val="FF0000"/>
                </a:solidFill>
                <a:cs typeface="B Nazanin" pitchFamily="2" charset="-78"/>
              </a:rPr>
              <a:t>هیچ یک از </a:t>
            </a:r>
            <a:r>
              <a:rPr lang="fa-IR" sz="4000" b="1" i="0" dirty="0" smtClean="0">
                <a:solidFill>
                  <a:srgbClr val="FF0000"/>
                </a:solidFill>
                <a:cs typeface="B Nazanin" pitchFamily="2" charset="-78"/>
              </a:rPr>
              <a:t>نامزدها دارای تمام شرایط مطلوب نیست.</a:t>
            </a:r>
          </a:p>
          <a:p>
            <a:pPr marL="0" indent="0" algn="just" rtl="1">
              <a:buNone/>
            </a:pPr>
            <a:r>
              <a:rPr lang="fa-IR" sz="4000" b="1" dirty="0" smtClean="0">
                <a:solidFill>
                  <a:srgbClr val="FF0000"/>
                </a:solidFill>
                <a:cs typeface="B Nazanin" pitchFamily="2" charset="-78"/>
              </a:rPr>
              <a:t>من در امتحان شرکت نمی کنم چون امتیاز کامل نمی گیرم.</a:t>
            </a:r>
            <a:endParaRPr lang="fa-IR" sz="4000" b="1" i="0" dirty="0" smtClean="0">
              <a:solidFill>
                <a:srgbClr val="FF0000"/>
              </a:solidFill>
              <a:cs typeface="B Nazanin" pitchFamily="2" charset="-78"/>
            </a:endParaRPr>
          </a:p>
          <a:p>
            <a:pPr marL="0" indent="0" algn="just" rtl="1">
              <a:buNone/>
            </a:pPr>
            <a:endParaRPr lang="en-US" sz="3600" i="0" dirty="0">
              <a:solidFill>
                <a:srgbClr val="C00000"/>
              </a:solidFill>
              <a:cs typeface="B Nazanin" pitchFamily="2" charset="-78"/>
            </a:endParaRPr>
          </a:p>
        </p:txBody>
      </p:sp>
    </p:spTree>
    <p:extLst>
      <p:ext uri="{BB962C8B-B14F-4D97-AF65-F5344CB8AC3E}">
        <p14:creationId xmlns:p14="http://schemas.microsoft.com/office/powerpoint/2010/main" val="40500279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543800" cy="3886200"/>
          </a:xfrm>
        </p:spPr>
        <p:txBody>
          <a:bodyPr>
            <a:normAutofit lnSpcReduction="10000"/>
          </a:bodyPr>
          <a:lstStyle/>
          <a:p>
            <a:pPr marL="0" indent="0" algn="ctr">
              <a:buNone/>
            </a:pPr>
            <a:r>
              <a:rPr lang="fa-IR" sz="4000" b="1" i="0" dirty="0">
                <a:solidFill>
                  <a:srgbClr val="FF0000"/>
                </a:solidFill>
                <a:cs typeface="B Nazanin" pitchFamily="2" charset="-78"/>
              </a:rPr>
              <a:t>مغالطه کامل </a:t>
            </a:r>
            <a:r>
              <a:rPr lang="fa-IR" sz="4000" b="1" i="0" dirty="0" smtClean="0">
                <a:solidFill>
                  <a:srgbClr val="FF0000"/>
                </a:solidFill>
                <a:cs typeface="B Nazanin" pitchFamily="2" charset="-78"/>
              </a:rPr>
              <a:t>نامیسر</a:t>
            </a:r>
          </a:p>
          <a:p>
            <a:pPr marL="0" indent="0">
              <a:buNone/>
            </a:pPr>
            <a:endParaRPr lang="en-US" sz="3600" i="0" dirty="0">
              <a:solidFill>
                <a:srgbClr val="C00000"/>
              </a:solidFill>
              <a:cs typeface="B Nazanin" pitchFamily="2" charset="-78"/>
            </a:endParaRPr>
          </a:p>
          <a:p>
            <a:pPr marL="0" indent="0" algn="just">
              <a:buNone/>
            </a:pPr>
            <a:r>
              <a:rPr lang="fa-IR" sz="3600" i="0" dirty="0" smtClean="0">
                <a:cs typeface="B Nazanin" pitchFamily="2" charset="-78"/>
              </a:rPr>
              <a:t>مغالطه </a:t>
            </a:r>
            <a:r>
              <a:rPr lang="fa-IR" sz="3600" i="0" dirty="0">
                <a:cs typeface="B Nazanin" pitchFamily="2" charset="-78"/>
              </a:rPr>
              <a:t>کامل نامیسر</a:t>
            </a:r>
            <a:r>
              <a:rPr lang="fa-IR" sz="3600" i="0" dirty="0" smtClean="0">
                <a:cs typeface="B Nazanin" pitchFamily="2" charset="-78"/>
              </a:rPr>
              <a:t>، وقتی </a:t>
            </a:r>
            <a:r>
              <a:rPr lang="fa-IR" sz="3600" i="0" dirty="0">
                <a:cs typeface="B Nazanin" pitchFamily="2" charset="-78"/>
              </a:rPr>
              <a:t>صورت می گیرد که برنامه های قابل اجرا مورد نقد واقع شوند و برنامه دیگری طرح شود که در مقایسه با راه های پیشین از جهت نظری بی نقص یا کم نقص تر باشد اما در عمل به دلیل کمبود امکانات قابل اجرا نباشد.</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254985555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629400"/>
          </a:xfrm>
        </p:spPr>
        <p:txBody>
          <a:bodyPr>
            <a:noAutofit/>
          </a:bodyPr>
          <a:lstStyle/>
          <a:p>
            <a:pPr marL="0" indent="0" algn="just" rtl="1">
              <a:buNone/>
            </a:pPr>
            <a:r>
              <a:rPr lang="fa-IR" sz="4000" b="1" i="0" dirty="0">
                <a:solidFill>
                  <a:srgbClr val="FF0000"/>
                </a:solidFill>
                <a:cs typeface="B Nazanin" pitchFamily="2" charset="-78"/>
              </a:rPr>
              <a:t>پیشنهاد </a:t>
            </a:r>
            <a:r>
              <a:rPr lang="fa-IR" sz="4000" b="1" i="0" dirty="0" smtClean="0">
                <a:solidFill>
                  <a:srgbClr val="FF0000"/>
                </a:solidFill>
                <a:cs typeface="B Nazanin" pitchFamily="2" charset="-78"/>
              </a:rPr>
              <a:t>می کنم </a:t>
            </a:r>
            <a:r>
              <a:rPr lang="fa-IR" sz="4000" b="1" i="0" dirty="0">
                <a:solidFill>
                  <a:srgbClr val="FF0000"/>
                </a:solidFill>
                <a:cs typeface="B Nazanin" pitchFamily="2" charset="-78"/>
              </a:rPr>
              <a:t>ازدواج نکنی زیرا تحمل سختی های </a:t>
            </a:r>
            <a:r>
              <a:rPr lang="fa-IR" sz="4000" b="1" i="0" dirty="0" smtClean="0">
                <a:solidFill>
                  <a:srgbClr val="FF0000"/>
                </a:solidFill>
                <a:cs typeface="B Nazanin" pitchFamily="2" charset="-78"/>
              </a:rPr>
              <a:t>آن </a:t>
            </a:r>
            <a:r>
              <a:rPr lang="fa-IR" sz="4000" b="1" i="0" dirty="0">
                <a:solidFill>
                  <a:srgbClr val="FF0000"/>
                </a:solidFill>
                <a:cs typeface="B Nazanin" pitchFamily="2" charset="-78"/>
              </a:rPr>
              <a:t>را نخواهی داشت</a:t>
            </a:r>
            <a:r>
              <a:rPr lang="fa-IR" sz="4000" b="1" i="0" dirty="0" smtClean="0">
                <a:solidFill>
                  <a:srgbClr val="FF0000"/>
                </a:solidFill>
                <a:cs typeface="B Nazanin" pitchFamily="2" charset="-78"/>
              </a:rPr>
              <a:t>. محدود </a:t>
            </a:r>
            <a:r>
              <a:rPr lang="fa-IR" sz="4000" b="1" i="0" dirty="0">
                <a:solidFill>
                  <a:srgbClr val="FF0000"/>
                </a:solidFill>
                <a:cs typeface="B Nazanin" pitchFamily="2" charset="-78"/>
              </a:rPr>
              <a:t>شدن </a:t>
            </a:r>
            <a:r>
              <a:rPr lang="fa-IR" sz="4000" b="1" i="0" dirty="0" smtClean="0">
                <a:solidFill>
                  <a:srgbClr val="FF0000"/>
                </a:solidFill>
                <a:cs typeface="B Nazanin" pitchFamily="2" charset="-78"/>
              </a:rPr>
              <a:t>آزادی </a:t>
            </a:r>
            <a:r>
              <a:rPr lang="fa-IR" sz="4000" b="1" i="0" dirty="0">
                <a:solidFill>
                  <a:srgbClr val="FF0000"/>
                </a:solidFill>
                <a:cs typeface="B Nazanin" pitchFamily="2" charset="-78"/>
              </a:rPr>
              <a:t>شخصی</a:t>
            </a:r>
            <a:r>
              <a:rPr lang="fa-IR" sz="4000" b="1" i="0" dirty="0" smtClean="0">
                <a:solidFill>
                  <a:srgbClr val="FF0000"/>
                </a:solidFill>
                <a:cs typeface="B Nazanin" pitchFamily="2" charset="-78"/>
              </a:rPr>
              <a:t>، مسئولیت </a:t>
            </a:r>
            <a:r>
              <a:rPr lang="fa-IR" sz="4000" b="1" i="0" dirty="0">
                <a:solidFill>
                  <a:srgbClr val="FF0000"/>
                </a:solidFill>
                <a:cs typeface="B Nazanin" pitchFamily="2" charset="-78"/>
              </a:rPr>
              <a:t>سنگین همسر و فرزندان</a:t>
            </a:r>
            <a:r>
              <a:rPr lang="fa-IR" sz="4000" b="1" i="0" dirty="0" smtClean="0">
                <a:solidFill>
                  <a:srgbClr val="FF0000"/>
                </a:solidFill>
                <a:cs typeface="B Nazanin" pitchFamily="2" charset="-78"/>
              </a:rPr>
              <a:t>، تامین </a:t>
            </a:r>
            <a:r>
              <a:rPr lang="fa-IR" sz="4000" b="1" i="0" dirty="0">
                <a:solidFill>
                  <a:srgbClr val="FF0000"/>
                </a:solidFill>
                <a:cs typeface="B Nazanin" pitchFamily="2" charset="-78"/>
              </a:rPr>
              <a:t>هزینه های روز افزون و</a:t>
            </a:r>
            <a:r>
              <a:rPr lang="fa-IR" sz="4000" b="1" i="0" dirty="0" smtClean="0">
                <a:solidFill>
                  <a:srgbClr val="FF0000"/>
                </a:solidFill>
                <a:cs typeface="B Nazanin" pitchFamily="2" charset="-78"/>
              </a:rPr>
              <a:t>...</a:t>
            </a:r>
          </a:p>
          <a:p>
            <a:pPr marL="0" indent="0" algn="just" rtl="1">
              <a:buNone/>
            </a:pPr>
            <a:r>
              <a:rPr lang="fa-IR" sz="4000" b="1" i="0" dirty="0" smtClean="0">
                <a:solidFill>
                  <a:srgbClr val="FF0000"/>
                </a:solidFill>
                <a:cs typeface="B Nazanin" pitchFamily="2" charset="-78"/>
              </a:rPr>
              <a:t>هیچ </a:t>
            </a:r>
            <a:r>
              <a:rPr lang="fa-IR" sz="4000" b="1" i="0" dirty="0">
                <a:solidFill>
                  <a:srgbClr val="FF0000"/>
                </a:solidFill>
                <a:cs typeface="B Nazanin" pitchFamily="2" charset="-78"/>
              </a:rPr>
              <a:t>به این امور فکر کرده ای</a:t>
            </a:r>
            <a:r>
              <a:rPr lang="fa-IR" sz="4000" b="1" i="0" dirty="0" smtClean="0">
                <a:solidFill>
                  <a:srgbClr val="FF0000"/>
                </a:solidFill>
                <a:cs typeface="B Nazanin" pitchFamily="2" charset="-78"/>
              </a:rPr>
              <a:t>؟</a:t>
            </a:r>
          </a:p>
        </p:txBody>
      </p:sp>
    </p:spTree>
    <p:extLst>
      <p:ext uri="{BB962C8B-B14F-4D97-AF65-F5344CB8AC3E}">
        <p14:creationId xmlns:p14="http://schemas.microsoft.com/office/powerpoint/2010/main" val="2852407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867400"/>
          </a:xfrm>
        </p:spPr>
        <p:txBody>
          <a:bodyPr>
            <a:normAutofit/>
          </a:bodyPr>
          <a:lstStyle/>
          <a:p>
            <a:pPr marL="0" indent="0" algn="ctr">
              <a:buNone/>
            </a:pPr>
            <a:r>
              <a:rPr lang="fa-IR" sz="4000" b="1" i="0" dirty="0">
                <a:solidFill>
                  <a:srgbClr val="FF0000"/>
                </a:solidFill>
                <a:cs typeface="B Nazanin" pitchFamily="2" charset="-78"/>
              </a:rPr>
              <a:t>مغالطه ارزیابی یک طرفه</a:t>
            </a:r>
            <a:endParaRPr lang="en-US" sz="4000" b="1" i="0" dirty="0">
              <a:solidFill>
                <a:srgbClr val="FF0000"/>
              </a:solidFill>
              <a:cs typeface="B Nazanin" pitchFamily="2" charset="-78"/>
            </a:endParaRPr>
          </a:p>
          <a:p>
            <a:pPr marL="0" indent="0">
              <a:buNone/>
            </a:pPr>
            <a:endParaRPr lang="fa-IR" sz="3600" i="0" dirty="0" smtClean="0">
              <a:cs typeface="B Nazanin" pitchFamily="2" charset="-78"/>
            </a:endParaRPr>
          </a:p>
          <a:p>
            <a:pPr marL="0" indent="0" algn="just">
              <a:buNone/>
            </a:pPr>
            <a:r>
              <a:rPr lang="fa-IR" sz="3600" i="0" dirty="0" smtClean="0">
                <a:cs typeface="B Nazanin" pitchFamily="2" charset="-78"/>
              </a:rPr>
              <a:t>اجرا </a:t>
            </a:r>
            <a:r>
              <a:rPr lang="fa-IR" sz="3600" i="0" dirty="0">
                <a:cs typeface="B Nazanin" pitchFamily="2" charset="-78"/>
              </a:rPr>
              <a:t>یا ترک هر عملی پیامدهای منفی و مثبتی به دنبال دارد. دریک ارزیابی واقع بینانه باید پیامدهای مثبت و منفی با هم در نظر گرفته شوند،اگر برایند پیامدها در مجموع مثبت باشد معقول است ان کار صورت گیرد و گرنه می باید </a:t>
            </a:r>
            <a:r>
              <a:rPr lang="fa-IR" sz="3600" i="0" dirty="0" smtClean="0">
                <a:cs typeface="B Nazanin" pitchFamily="2" charset="-78"/>
              </a:rPr>
              <a:t>ترک شود.مغالطه </a:t>
            </a:r>
            <a:r>
              <a:rPr lang="fa-IR" sz="3600" i="0" dirty="0">
                <a:cs typeface="B Nazanin" pitchFamily="2" charset="-78"/>
              </a:rPr>
              <a:t>ارزیابی یک </a:t>
            </a:r>
            <a:r>
              <a:rPr lang="fa-IR" sz="3600" i="0" dirty="0" smtClean="0">
                <a:cs typeface="B Nazanin" pitchFamily="2" charset="-78"/>
              </a:rPr>
              <a:t>طرفه، آن </a:t>
            </a:r>
            <a:r>
              <a:rPr lang="fa-IR" sz="3600" i="0" dirty="0">
                <a:cs typeface="B Nazanin" pitchFamily="2" charset="-78"/>
              </a:rPr>
              <a:t>است که شخص در مقام ارزیابی به یکی از دو جنبه توجه </a:t>
            </a:r>
            <a:r>
              <a:rPr lang="fa-IR" sz="3600" i="0" dirty="0" smtClean="0">
                <a:cs typeface="B Nazanin" pitchFamily="2" charset="-78"/>
              </a:rPr>
              <a:t>می کند </a:t>
            </a:r>
            <a:r>
              <a:rPr lang="fa-IR" sz="3600" i="0" dirty="0">
                <a:cs typeface="B Nazanin" pitchFamily="2" charset="-78"/>
              </a:rPr>
              <a:t>و وجه دیگر را نادیده می گیرد.</a:t>
            </a:r>
          </a:p>
          <a:p>
            <a:pPr marL="0" indent="0">
              <a:buNone/>
            </a:pPr>
            <a:endParaRPr lang="en-US" sz="3600" i="0" dirty="0">
              <a:cs typeface="B Nazanin" pitchFamily="2" charset="-78"/>
            </a:endParaRPr>
          </a:p>
        </p:txBody>
      </p:sp>
    </p:spTree>
    <p:extLst>
      <p:ext uri="{BB962C8B-B14F-4D97-AF65-F5344CB8AC3E}">
        <p14:creationId xmlns:p14="http://schemas.microsoft.com/office/powerpoint/2010/main" val="71475697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382000" cy="6324600"/>
          </a:xfrm>
        </p:spPr>
        <p:txBody>
          <a:bodyPr>
            <a:normAutofit/>
          </a:bodyPr>
          <a:lstStyle/>
          <a:p>
            <a:pPr marL="0" indent="0" algn="just" rtl="1">
              <a:buNone/>
            </a:pPr>
            <a:r>
              <a:rPr lang="fa-IR" sz="4000" b="1" i="0" dirty="0">
                <a:solidFill>
                  <a:srgbClr val="FF0000"/>
                </a:solidFill>
                <a:cs typeface="B Nazanin" pitchFamily="2" charset="-78"/>
              </a:rPr>
              <a:t>سرانجام معلوم شد کسی که به نام جن گیر نزد او می رفتی شیادی بیش نبوده و هیچ یک از حرف های او پایه و اساسی نداشته است</a:t>
            </a:r>
            <a:r>
              <a:rPr lang="fa-IR" sz="4000" b="1" i="0" dirty="0" smtClean="0">
                <a:solidFill>
                  <a:srgbClr val="FF0000"/>
                </a:solidFill>
                <a:cs typeface="B Nazanin" pitchFamily="2" charset="-78"/>
              </a:rPr>
              <a:t>. با </a:t>
            </a:r>
            <a:r>
              <a:rPr lang="fa-IR" sz="4000" b="1" i="0" dirty="0">
                <a:solidFill>
                  <a:srgbClr val="FF0000"/>
                </a:solidFill>
                <a:cs typeface="B Nazanin" pitchFamily="2" charset="-78"/>
              </a:rPr>
              <a:t>این اتفاق تو باید از اعتقاد خود </a:t>
            </a:r>
            <a:r>
              <a:rPr lang="fa-IR" sz="4000" b="1" i="0" dirty="0" smtClean="0">
                <a:solidFill>
                  <a:srgbClr val="FF0000"/>
                </a:solidFill>
                <a:cs typeface="B Nazanin" pitchFamily="2" charset="-78"/>
              </a:rPr>
              <a:t>در بارۀ </a:t>
            </a:r>
            <a:r>
              <a:rPr lang="fa-IR" sz="4000" b="1" i="0" dirty="0">
                <a:solidFill>
                  <a:srgbClr val="FF0000"/>
                </a:solidFill>
                <a:cs typeface="B Nazanin" pitchFamily="2" charset="-78"/>
              </a:rPr>
              <a:t>وجود جن دست برداری.</a:t>
            </a:r>
            <a:endParaRPr lang="en-US" sz="4000" b="1" i="0" dirty="0">
              <a:solidFill>
                <a:srgbClr val="FF0000"/>
              </a:solidFill>
              <a:cs typeface="B Nazanin" pitchFamily="2" charset="-78"/>
            </a:endParaRPr>
          </a:p>
          <a:p>
            <a:pPr marL="0" indent="0" algn="r" rtl="1">
              <a:buNone/>
            </a:pPr>
            <a:endParaRPr lang="en-US" sz="3600" i="0" dirty="0">
              <a:solidFill>
                <a:srgbClr val="C00000"/>
              </a:solidFill>
              <a:cs typeface="B Nazanin" pitchFamily="2" charset="-78"/>
            </a:endParaRPr>
          </a:p>
        </p:txBody>
      </p:sp>
    </p:spTree>
    <p:extLst>
      <p:ext uri="{BB962C8B-B14F-4D97-AF65-F5344CB8AC3E}">
        <p14:creationId xmlns:p14="http://schemas.microsoft.com/office/powerpoint/2010/main" val="385132763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981200"/>
            <a:ext cx="7543800" cy="3886200"/>
          </a:xfrm>
        </p:spPr>
        <p:txBody>
          <a:bodyPr>
            <a:normAutofit/>
          </a:bodyPr>
          <a:lstStyle/>
          <a:p>
            <a:pPr marL="0" indent="0" algn="just">
              <a:buNone/>
            </a:pPr>
            <a:r>
              <a:rPr lang="fa-IR" sz="4800" dirty="0">
                <a:cs typeface="B Nazanin" pitchFamily="2" charset="-78"/>
              </a:rPr>
              <a:t>اگر بعد از شنیدن </a:t>
            </a:r>
            <a:r>
              <a:rPr lang="fa-IR" sz="4800" dirty="0" smtClean="0">
                <a:cs typeface="B Nazanin" pitchFamily="2" charset="-78"/>
              </a:rPr>
              <a:t>مثال از </a:t>
            </a:r>
            <a:r>
              <a:rPr lang="fa-IR" sz="4800" dirty="0">
                <a:cs typeface="B Nazanin" pitchFamily="2" charset="-78"/>
              </a:rPr>
              <a:t>مخاطب بپرسیم به نظر شما در کدام بخش این پارک جنگلی درخت سرو بهتر رشد می کند</a:t>
            </a:r>
            <a:r>
              <a:rPr lang="fa-IR" sz="4800" dirty="0" smtClean="0">
                <a:cs typeface="B Nazanin" pitchFamily="2" charset="-78"/>
              </a:rPr>
              <a:t>، او </a:t>
            </a:r>
            <a:r>
              <a:rPr lang="fa-IR" sz="4800" dirty="0">
                <a:cs typeface="B Nazanin" pitchFamily="2" charset="-78"/>
              </a:rPr>
              <a:t>در جواب خواهد گفت:"در این جنگل درخت سرو رشد نمی کند."</a:t>
            </a:r>
            <a:endParaRPr lang="en-US" sz="4800" dirty="0">
              <a:cs typeface="B Nazanin" pitchFamily="2" charset="-78"/>
            </a:endParaRPr>
          </a:p>
          <a:p>
            <a:pPr marL="0" indent="0" algn="just">
              <a:buNone/>
            </a:pPr>
            <a:endParaRPr lang="fa-IR" sz="3600" dirty="0">
              <a:cs typeface="B Nazanin" pitchFamily="2" charset="-78"/>
            </a:endParaRPr>
          </a:p>
        </p:txBody>
      </p:sp>
      <p:sp>
        <p:nvSpPr>
          <p:cNvPr id="2" name="TextBox 1"/>
          <p:cNvSpPr txBox="1"/>
          <p:nvPr/>
        </p:nvSpPr>
        <p:spPr>
          <a:xfrm>
            <a:off x="2895600" y="734861"/>
            <a:ext cx="3810000" cy="707886"/>
          </a:xfrm>
          <a:prstGeom prst="rect">
            <a:avLst/>
          </a:prstGeom>
          <a:noFill/>
        </p:spPr>
        <p:txBody>
          <a:bodyPr wrap="square" rtlCol="1">
            <a:spAutoFit/>
          </a:bodyPr>
          <a:lstStyle/>
          <a:p>
            <a:r>
              <a:rPr lang="fa-IR" sz="4000" b="1" dirty="0">
                <a:solidFill>
                  <a:schemeClr val="accent6">
                    <a:lumMod val="60000"/>
                    <a:lumOff val="40000"/>
                  </a:schemeClr>
                </a:solidFill>
                <a:cs typeface="B Nazanin" pitchFamily="2" charset="-78"/>
              </a:rPr>
              <a:t>مغالطه سور کلی</a:t>
            </a:r>
            <a:endParaRPr lang="fa-IR" sz="4000" dirty="0"/>
          </a:p>
        </p:txBody>
      </p:sp>
    </p:spTree>
    <p:extLst>
      <p:ext uri="{BB962C8B-B14F-4D97-AF65-F5344CB8AC3E}">
        <p14:creationId xmlns:p14="http://schemas.microsoft.com/office/powerpoint/2010/main" val="342473351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7543800" cy="6019800"/>
          </a:xfrm>
        </p:spPr>
        <p:txBody>
          <a:bodyPr>
            <a:normAutofit/>
          </a:bodyPr>
          <a:lstStyle/>
          <a:p>
            <a:pPr marL="0" indent="0" algn="ctr">
              <a:buNone/>
            </a:pPr>
            <a:r>
              <a:rPr lang="fa-IR" sz="4000" b="1" i="0" dirty="0">
                <a:solidFill>
                  <a:srgbClr val="FF0000"/>
                </a:solidFill>
                <a:cs typeface="B Nazanin" pitchFamily="2" charset="-78"/>
              </a:rPr>
              <a:t>مغالطه رد دلیل به جای رد مدعا</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پذیرش </a:t>
            </a:r>
            <a:r>
              <a:rPr lang="fa-IR" sz="3600" i="0" dirty="0">
                <a:cs typeface="B Nazanin" pitchFamily="2" charset="-78"/>
              </a:rPr>
              <a:t>یک مدعای غیر بدیهی در صورتی معقول است که دلیلی خردپسند بر ان اقامه شود.حال اگر در مقام اثبات یک مدعا دلیل مغالطی و ناپذیرفتنی ارائه شود ایا می توان نتیجه گرفت که مدعا نیز باطل است؟روشن است که رد دلیل غیر از رد مدعا  است.رد دلیل به این معناست که از چنین راهی نمی توان مدعا را ثابت کرد اما اثبات بطلان </a:t>
            </a:r>
            <a:r>
              <a:rPr lang="fa-IR" sz="3600" i="0" dirty="0" smtClean="0">
                <a:cs typeface="B Nazanin" pitchFamily="2" charset="-78"/>
              </a:rPr>
              <a:t>مدعا </a:t>
            </a:r>
            <a:r>
              <a:rPr lang="fa-IR" sz="3600" i="0" dirty="0">
                <a:cs typeface="B Nazanin" pitchFamily="2" charset="-78"/>
              </a:rPr>
              <a:t>به دلیل مستقل دیگری نیازمند است.</a:t>
            </a: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53025435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marL="0" indent="0" algn="just" rtl="1">
              <a:buNone/>
            </a:pPr>
            <a:r>
              <a:rPr lang="fa-IR" sz="3200" b="1" i="0" dirty="0">
                <a:solidFill>
                  <a:srgbClr val="FF0000"/>
                </a:solidFill>
                <a:cs typeface="B Nazanin" pitchFamily="2" charset="-78"/>
              </a:rPr>
              <a:t>حامد:2+2=4یک قانون جهان شمول است و به هیچ وجه استثنا بر نمی دارد.</a:t>
            </a:r>
            <a:endParaRPr lang="en-US" sz="3200" b="1" i="0" dirty="0">
              <a:solidFill>
                <a:srgbClr val="FF0000"/>
              </a:solidFill>
              <a:cs typeface="B Nazanin" pitchFamily="2" charset="-78"/>
            </a:endParaRPr>
          </a:p>
          <a:p>
            <a:pPr marL="0" indent="0" algn="just" rtl="1">
              <a:buNone/>
            </a:pPr>
            <a:r>
              <a:rPr lang="fa-IR" sz="3200" b="1" i="0" dirty="0">
                <a:solidFill>
                  <a:srgbClr val="FF0000"/>
                </a:solidFill>
                <a:cs typeface="B Nazanin" pitchFamily="2" charset="-78"/>
              </a:rPr>
              <a:t>محمود:واقعا دو لیتر مایع با دو لیتر مایع دیگر چهار لیتر می شود؟</a:t>
            </a:r>
            <a:endParaRPr lang="en-US" sz="3200" b="1" i="0" dirty="0">
              <a:solidFill>
                <a:srgbClr val="FF0000"/>
              </a:solidFill>
              <a:cs typeface="B Nazanin" pitchFamily="2" charset="-78"/>
            </a:endParaRPr>
          </a:p>
          <a:p>
            <a:pPr marL="0" indent="0" algn="just" rtl="1">
              <a:buNone/>
            </a:pPr>
            <a:r>
              <a:rPr lang="fa-IR" sz="3200" b="1" i="0" dirty="0">
                <a:solidFill>
                  <a:srgbClr val="FF0000"/>
                </a:solidFill>
                <a:cs typeface="B Nazanin" pitchFamily="2" charset="-78"/>
              </a:rPr>
              <a:t>حامد:بله.</a:t>
            </a:r>
            <a:endParaRPr lang="en-US" sz="3200" b="1" i="0" dirty="0">
              <a:solidFill>
                <a:srgbClr val="FF0000"/>
              </a:solidFill>
              <a:cs typeface="B Nazanin" pitchFamily="2" charset="-78"/>
            </a:endParaRPr>
          </a:p>
          <a:p>
            <a:pPr marL="0" indent="0" algn="just" rtl="1">
              <a:buNone/>
            </a:pPr>
            <a:r>
              <a:rPr lang="fa-IR" sz="3200" b="1" i="0" dirty="0">
                <a:solidFill>
                  <a:srgbClr val="FF0000"/>
                </a:solidFill>
                <a:cs typeface="B Nazanin" pitchFamily="2" charset="-78"/>
              </a:rPr>
              <a:t>محمود:ولی من قبول ندارم،"شما دو لیتر اب را با دو لیتر الکل در ظرف چهار لیتری بریز،خواهی دید که کم تر از چهار لیتر است"بنابراین باید بپذیریم که حکم کلی جهان شمول که هیچ استثنائی نداشته باشد واقعیت ندارد</a:t>
            </a:r>
            <a:r>
              <a:rPr lang="fa-IR" sz="3200" b="1" i="0" dirty="0" smtClean="0">
                <a:solidFill>
                  <a:srgbClr val="FF0000"/>
                </a:solidFill>
                <a:cs typeface="B Nazanin" pitchFamily="2" charset="-78"/>
              </a:rPr>
              <a:t>.</a:t>
            </a:r>
            <a:endParaRPr lang="en-US" sz="3200" b="1" i="0" dirty="0">
              <a:solidFill>
                <a:srgbClr val="FF0000"/>
              </a:solidFill>
              <a:cs typeface="B Nazanin" pitchFamily="2" charset="-78"/>
            </a:endParaRPr>
          </a:p>
          <a:p>
            <a:pPr marL="0" indent="0" algn="just" rtl="1">
              <a:buNone/>
            </a:pPr>
            <a:endParaRPr lang="en-US" sz="3200" b="1" i="0" dirty="0">
              <a:solidFill>
                <a:srgbClr val="FF0000"/>
              </a:solidFill>
              <a:cs typeface="B Nazanin" pitchFamily="2" charset="-78"/>
            </a:endParaRPr>
          </a:p>
        </p:txBody>
      </p:sp>
    </p:spTree>
    <p:extLst>
      <p:ext uri="{BB962C8B-B14F-4D97-AF65-F5344CB8AC3E}">
        <p14:creationId xmlns:p14="http://schemas.microsoft.com/office/powerpoint/2010/main" val="22237004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normAutofit/>
          </a:bodyPr>
          <a:lstStyle/>
          <a:p>
            <a:pPr marL="0" indent="0" algn="ctr">
              <a:buNone/>
            </a:pPr>
            <a:r>
              <a:rPr lang="fa-IR" sz="4000" b="1" i="0" dirty="0">
                <a:solidFill>
                  <a:srgbClr val="FF0000"/>
                </a:solidFill>
                <a:cs typeface="B Nazanin" pitchFamily="2" charset="-78"/>
              </a:rPr>
              <a:t>مغالطه مناقشه در </a:t>
            </a:r>
            <a:r>
              <a:rPr lang="fa-IR" sz="4000" b="1" i="0" dirty="0" smtClean="0">
                <a:solidFill>
                  <a:srgbClr val="FF0000"/>
                </a:solidFill>
                <a:cs typeface="B Nazanin" pitchFamily="2" charset="-78"/>
              </a:rPr>
              <a:t>مثال</a:t>
            </a:r>
          </a:p>
          <a:p>
            <a:pPr marL="0" indent="0" algn="ctr">
              <a:buNone/>
            </a:pPr>
            <a:endParaRPr lang="en-US" sz="4000" b="1" i="0" dirty="0">
              <a:solidFill>
                <a:srgbClr val="FF0000"/>
              </a:solidFill>
              <a:cs typeface="B Nazanin" pitchFamily="2" charset="-78"/>
            </a:endParaRPr>
          </a:p>
          <a:p>
            <a:pPr marL="0" indent="0" algn="just" rtl="1">
              <a:buNone/>
            </a:pPr>
            <a:r>
              <a:rPr lang="fa-IR" sz="3600" i="0" dirty="0" smtClean="0">
                <a:cs typeface="B Nazanin" pitchFamily="2" charset="-78"/>
              </a:rPr>
              <a:t>گاهی </a:t>
            </a:r>
            <a:r>
              <a:rPr lang="fa-IR" sz="3600" i="0" dirty="0">
                <a:cs typeface="B Nazanin" pitchFamily="2" charset="-78"/>
              </a:rPr>
              <a:t>در اثبات یک مدعا،علاوه بر ارائه دلیل،مثال هایی نیز در تایید ذکر می </a:t>
            </a:r>
            <a:r>
              <a:rPr lang="fa-IR" sz="3600" i="0" dirty="0" smtClean="0">
                <a:cs typeface="B Nazanin" pitchFamily="2" charset="-78"/>
              </a:rPr>
              <a:t>شود. آیا </a:t>
            </a:r>
            <a:r>
              <a:rPr lang="fa-IR" sz="3600" i="0" dirty="0">
                <a:cs typeface="B Nazanin" pitchFamily="2" charset="-78"/>
              </a:rPr>
              <a:t>رد مثال موجب بطلان مدعا است</a:t>
            </a:r>
            <a:r>
              <a:rPr lang="fa-IR" sz="3600" i="0" dirty="0" smtClean="0">
                <a:cs typeface="B Nazanin" pitchFamily="2" charset="-78"/>
              </a:rPr>
              <a:t>؟ البته </a:t>
            </a:r>
            <a:r>
              <a:rPr lang="fa-IR" sz="3600" i="0" dirty="0">
                <a:cs typeface="B Nazanin" pitchFamily="2" charset="-78"/>
              </a:rPr>
              <a:t>اگر استدلال مبنی بر استقرا باشد روشن است که رد مثال مدعا را باطل می کند</a:t>
            </a:r>
            <a:r>
              <a:rPr lang="fa-IR" sz="3600" i="0" dirty="0" smtClean="0">
                <a:cs typeface="B Nazanin" pitchFamily="2" charset="-78"/>
              </a:rPr>
              <a:t>.</a:t>
            </a:r>
          </a:p>
          <a:p>
            <a:pPr marL="0" indent="0" algn="r" rtl="1">
              <a:buNone/>
            </a:pPr>
            <a:endParaRPr lang="en-US" sz="3600" i="0" dirty="0">
              <a:cs typeface="B Nazanin" pitchFamily="2" charset="-78"/>
            </a:endParaRPr>
          </a:p>
          <a:p>
            <a:endParaRPr lang="en-US" sz="3600" i="0" dirty="0">
              <a:cs typeface="B Nazanin" pitchFamily="2" charset="-78"/>
            </a:endParaRPr>
          </a:p>
        </p:txBody>
      </p:sp>
    </p:spTree>
    <p:extLst>
      <p:ext uri="{BB962C8B-B14F-4D97-AF65-F5344CB8AC3E}">
        <p14:creationId xmlns:p14="http://schemas.microsoft.com/office/powerpoint/2010/main" val="29680891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marL="0" indent="0" algn="just" rtl="1">
              <a:buNone/>
            </a:pPr>
            <a:r>
              <a:rPr lang="fa-IR" sz="4000" b="1" i="0" dirty="0">
                <a:solidFill>
                  <a:srgbClr val="FF0000"/>
                </a:solidFill>
                <a:cs typeface="B Nazanin" pitchFamily="2" charset="-78"/>
              </a:rPr>
              <a:t>من با طرح جدید شهرسازی موافق نیستم</a:t>
            </a:r>
            <a:r>
              <a:rPr lang="fa-IR" sz="4000" b="1" i="0" dirty="0" smtClean="0">
                <a:solidFill>
                  <a:srgbClr val="FF0000"/>
                </a:solidFill>
                <a:cs typeface="B Nazanin" pitchFamily="2" charset="-78"/>
              </a:rPr>
              <a:t>، چرا </a:t>
            </a:r>
            <a:r>
              <a:rPr lang="fa-IR" sz="4000" b="1" i="0" dirty="0">
                <a:solidFill>
                  <a:srgbClr val="FF0000"/>
                </a:solidFill>
                <a:cs typeface="B Nazanin" pitchFamily="2" charset="-78"/>
              </a:rPr>
              <a:t>که اجرای ان موجب می شود تا تمام نقشه های چاپ شده شهر بلا استفاده بمانند.</a:t>
            </a:r>
            <a:endParaRPr lang="en-US" sz="4000" b="1" i="0" dirty="0">
              <a:solidFill>
                <a:srgbClr val="FF0000"/>
              </a:solidFill>
              <a:cs typeface="B Nazanin" pitchFamily="2" charset="-78"/>
            </a:endParaRPr>
          </a:p>
          <a:p>
            <a:pPr marL="0" indent="0" algn="r"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40712961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8077200" cy="5105400"/>
          </a:xfrm>
        </p:spPr>
        <p:txBody>
          <a:bodyPr/>
          <a:lstStyle/>
          <a:p>
            <a:pPr marL="0" indent="0" algn="ctr">
              <a:buNone/>
            </a:pPr>
            <a:r>
              <a:rPr lang="fa-IR" sz="4000" b="1" i="0" dirty="0">
                <a:solidFill>
                  <a:srgbClr val="FF0000"/>
                </a:solidFill>
                <a:cs typeface="B Nazanin" pitchFamily="2" charset="-78"/>
              </a:rPr>
              <a:t>مغالطه بهانه</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اگر </a:t>
            </a:r>
            <a:r>
              <a:rPr lang="fa-IR" sz="3600" i="0" dirty="0">
                <a:cs typeface="B Nazanin" pitchFamily="2" charset="-78"/>
              </a:rPr>
              <a:t>مغالطه کننده با یک مدعا یا پیشنهاد </a:t>
            </a:r>
            <a:r>
              <a:rPr lang="fa-IR" sz="3600" i="0" dirty="0" smtClean="0">
                <a:cs typeface="B Nazanin" pitchFamily="2" charset="-78"/>
              </a:rPr>
              <a:t>یا دستورالعملی </a:t>
            </a:r>
            <a:r>
              <a:rPr lang="fa-IR" sz="3600" i="0" dirty="0">
                <a:cs typeface="B Nazanin" pitchFamily="2" charset="-78"/>
              </a:rPr>
              <a:t>مخالف است،ولی در عین حال نمی خواهد خود را صریحا مخالف ان جلوه دهد.بنابراین او با بهانه گیری و دلیل تراشی و توسل به مقولات حاشیه ای درصدد تخطئه اصل موضوع برمی </a:t>
            </a:r>
            <a:r>
              <a:rPr lang="fa-IR" sz="3600" i="0" dirty="0" smtClean="0">
                <a:cs typeface="B Nazanin" pitchFamily="2" charset="-78"/>
              </a:rPr>
              <a:t>آید</a:t>
            </a:r>
            <a:r>
              <a:rPr lang="fa-IR" sz="3600" i="0" dirty="0">
                <a:cs typeface="B Nazanin" pitchFamily="2" charset="-78"/>
              </a:rPr>
              <a:t>.</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39850855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324600"/>
          </a:xfrm>
        </p:spPr>
        <p:txBody>
          <a:bodyPr>
            <a:normAutofit/>
          </a:bodyPr>
          <a:lstStyle/>
          <a:p>
            <a:pPr marL="0" indent="0" algn="r" rtl="1">
              <a:buNone/>
            </a:pPr>
            <a:r>
              <a:rPr lang="fa-IR" sz="4000" b="1" i="0" dirty="0">
                <a:solidFill>
                  <a:srgbClr val="FF0000"/>
                </a:solidFill>
                <a:cs typeface="B Nazanin" pitchFamily="2" charset="-78"/>
              </a:rPr>
              <a:t>مادر خطاب به فرزند</a:t>
            </a:r>
            <a:r>
              <a:rPr lang="fa-IR" sz="4000" b="1" i="0" dirty="0" smtClean="0">
                <a:solidFill>
                  <a:srgbClr val="FF0000"/>
                </a:solidFill>
                <a:cs typeface="B Nazanin" pitchFamily="2" charset="-78"/>
              </a:rPr>
              <a:t>: مگر </a:t>
            </a:r>
            <a:r>
              <a:rPr lang="fa-IR" sz="4000" b="1" i="0" dirty="0">
                <a:solidFill>
                  <a:srgbClr val="FF0000"/>
                </a:solidFill>
                <a:cs typeface="B Nazanin" pitchFamily="2" charset="-78"/>
              </a:rPr>
              <a:t>به تو نگفتم که با بچه ها در کوچه بازی نکنی؟</a:t>
            </a:r>
            <a:endParaRPr lang="en-US" sz="4000" b="1" i="0" dirty="0">
              <a:solidFill>
                <a:srgbClr val="FF0000"/>
              </a:solidFill>
              <a:cs typeface="B Nazanin" pitchFamily="2" charset="-78"/>
            </a:endParaRPr>
          </a:p>
          <a:p>
            <a:pPr marL="0" indent="0" algn="r" rtl="1">
              <a:buNone/>
            </a:pPr>
            <a:r>
              <a:rPr lang="fa-IR" sz="4000" b="1" i="0" dirty="0" smtClean="0">
                <a:solidFill>
                  <a:srgbClr val="FF0000"/>
                </a:solidFill>
                <a:cs typeface="B Nazanin" pitchFamily="2" charset="-78"/>
              </a:rPr>
              <a:t>فرزند:آخه</a:t>
            </a:r>
            <a:r>
              <a:rPr lang="fa-IR" sz="4000" b="1" i="0" dirty="0">
                <a:solidFill>
                  <a:srgbClr val="FF0000"/>
                </a:solidFill>
                <a:cs typeface="B Nazanin" pitchFamily="2" charset="-78"/>
              </a:rPr>
              <a:t>...</a:t>
            </a:r>
            <a:endParaRPr lang="en-US" sz="4000" b="1" i="0" dirty="0">
              <a:solidFill>
                <a:srgbClr val="FF0000"/>
              </a:solidFill>
              <a:cs typeface="B Nazanin" pitchFamily="2" charset="-78"/>
            </a:endParaRPr>
          </a:p>
          <a:p>
            <a:pPr marL="0" indent="0" algn="r" rtl="1">
              <a:buNone/>
            </a:pPr>
            <a:r>
              <a:rPr lang="fa-IR" sz="4000" b="1" i="0" dirty="0" smtClean="0">
                <a:solidFill>
                  <a:srgbClr val="FF0000"/>
                </a:solidFill>
                <a:cs typeface="B Nazanin" pitchFamily="2" charset="-78"/>
              </a:rPr>
              <a:t>مادر:آخه </a:t>
            </a:r>
            <a:r>
              <a:rPr lang="fa-IR" sz="4000" b="1" i="0" dirty="0">
                <a:solidFill>
                  <a:srgbClr val="FF0000"/>
                </a:solidFill>
                <a:cs typeface="B Nazanin" pitchFamily="2" charset="-78"/>
              </a:rPr>
              <a:t>بی </a:t>
            </a:r>
            <a:r>
              <a:rPr lang="fa-IR" sz="4000" b="1" i="0" dirty="0" smtClean="0">
                <a:solidFill>
                  <a:srgbClr val="FF0000"/>
                </a:solidFill>
                <a:cs typeface="B Nazanin" pitchFamily="2" charset="-78"/>
              </a:rPr>
              <a:t>آخه، دفعه آخرت </a:t>
            </a:r>
            <a:r>
              <a:rPr lang="fa-IR" sz="4000" b="1" i="0" dirty="0">
                <a:solidFill>
                  <a:srgbClr val="FF0000"/>
                </a:solidFill>
                <a:cs typeface="B Nazanin" pitchFamily="2" charset="-78"/>
              </a:rPr>
              <a:t>باشه</a:t>
            </a:r>
            <a:r>
              <a:rPr lang="fa-IR" sz="4000" b="1" i="0" dirty="0" smtClean="0">
                <a:solidFill>
                  <a:srgbClr val="FF0000"/>
                </a:solidFill>
                <a:cs typeface="B Nazanin" pitchFamily="2" charset="-78"/>
              </a:rPr>
              <a:t>.</a:t>
            </a: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5380139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848600" cy="5715000"/>
          </a:xfrm>
        </p:spPr>
        <p:txBody>
          <a:bodyPr>
            <a:normAutofit lnSpcReduction="10000"/>
          </a:bodyPr>
          <a:lstStyle/>
          <a:p>
            <a:pPr marL="0" indent="0" algn="ctr">
              <a:buNone/>
            </a:pPr>
            <a:r>
              <a:rPr lang="fa-IR" sz="4000" b="1" i="0" dirty="0">
                <a:solidFill>
                  <a:srgbClr val="FF0000"/>
                </a:solidFill>
                <a:cs typeface="B Nazanin" pitchFamily="2" charset="-78"/>
              </a:rPr>
              <a:t>مغالطه سوال مرکب</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در </a:t>
            </a:r>
            <a:r>
              <a:rPr lang="fa-IR" sz="3600" i="0" dirty="0">
                <a:cs typeface="B Nazanin" pitchFamily="2" charset="-78"/>
              </a:rPr>
              <a:t>حالی که </a:t>
            </a:r>
            <a:r>
              <a:rPr lang="fa-IR" sz="3600" i="0" dirty="0" smtClean="0">
                <a:cs typeface="B Nazanin" pitchFamily="2" charset="-78"/>
              </a:rPr>
              <a:t>مادری </a:t>
            </a:r>
            <a:r>
              <a:rPr lang="fa-IR" sz="3600" i="0" dirty="0">
                <a:cs typeface="B Nazanin" pitchFamily="2" charset="-78"/>
              </a:rPr>
              <a:t>خواست بفهمد که فرزندش با بچه های کوچه بازی کرده است یا خیر.</a:t>
            </a:r>
            <a:endParaRPr lang="en-US" sz="3600" i="0" dirty="0">
              <a:cs typeface="B Nazanin" pitchFamily="2" charset="-78"/>
            </a:endParaRPr>
          </a:p>
          <a:p>
            <a:pPr marL="0" indent="0" algn="just">
              <a:buNone/>
            </a:pPr>
            <a:r>
              <a:rPr lang="fa-IR" sz="3600" i="0" dirty="0">
                <a:cs typeface="B Nazanin" pitchFamily="2" charset="-78"/>
              </a:rPr>
              <a:t>سوال مرکب شگردی است برای اعتراف گرفتن درباره </a:t>
            </a:r>
            <a:r>
              <a:rPr lang="fa-IR" sz="3600" i="0" dirty="0" smtClean="0">
                <a:cs typeface="B Nazanin" pitchFamily="2" charset="-78"/>
              </a:rPr>
              <a:t> </a:t>
            </a:r>
            <a:r>
              <a:rPr lang="fa-IR" sz="3600" i="0" dirty="0">
                <a:cs typeface="B Nazanin" pitchFamily="2" charset="-78"/>
              </a:rPr>
              <a:t>موضوعی</a:t>
            </a:r>
            <a:r>
              <a:rPr lang="fa-IR" sz="3600" i="0" dirty="0" smtClean="0">
                <a:cs typeface="B Nazanin" pitchFamily="2" charset="-78"/>
              </a:rPr>
              <a:t>، از </a:t>
            </a:r>
            <a:r>
              <a:rPr lang="fa-IR" sz="3600" i="0" dirty="0">
                <a:cs typeface="B Nazanin" pitchFamily="2" charset="-78"/>
              </a:rPr>
              <a:t>شخصی که مایل نیست در خصوص </a:t>
            </a:r>
            <a:r>
              <a:rPr lang="fa-IR" sz="3600" i="0" dirty="0" smtClean="0">
                <a:cs typeface="B Nazanin" pitchFamily="2" charset="-78"/>
              </a:rPr>
              <a:t>آن </a:t>
            </a:r>
            <a:r>
              <a:rPr lang="fa-IR" sz="3600" i="0" dirty="0">
                <a:cs typeface="B Nazanin" pitchFamily="2" charset="-78"/>
              </a:rPr>
              <a:t>پاسخ گوید</a:t>
            </a:r>
            <a:r>
              <a:rPr lang="fa-IR" sz="3600" i="0" dirty="0" smtClean="0">
                <a:cs typeface="B Nazanin" pitchFamily="2" charset="-78"/>
              </a:rPr>
              <a:t>. در </a:t>
            </a:r>
            <a:r>
              <a:rPr lang="fa-IR" sz="3600" i="0" dirty="0">
                <a:cs typeface="B Nazanin" pitchFamily="2" charset="-78"/>
              </a:rPr>
              <a:t>این روش سوال مورد نظر مستقیما پرسیده نمی شود</a:t>
            </a:r>
            <a:r>
              <a:rPr lang="fa-IR" sz="3600" i="0" dirty="0" smtClean="0">
                <a:cs typeface="B Nazanin" pitchFamily="2" charset="-78"/>
              </a:rPr>
              <a:t>، بلکه آن </a:t>
            </a:r>
            <a:r>
              <a:rPr lang="fa-IR" sz="3600" i="0" dirty="0">
                <a:cs typeface="B Nazanin" pitchFamily="2" charset="-78"/>
              </a:rPr>
              <a:t>را در دل سوالی دیگر قرار می دهند یا به همراه سوال دیگر مطرح می سازند که اگر شخص </a:t>
            </a:r>
            <a:r>
              <a:rPr lang="fa-IR" sz="3600" i="0" dirty="0" smtClean="0">
                <a:cs typeface="B Nazanin" pitchFamily="2" charset="-78"/>
              </a:rPr>
              <a:t>آن </a:t>
            </a:r>
            <a:r>
              <a:rPr lang="fa-IR" sz="3600" i="0" dirty="0">
                <a:cs typeface="B Nazanin" pitchFamily="2" charset="-78"/>
              </a:rPr>
              <a:t>را پاسخ گوید به موضوع مورد نظر نیز اعتراف کرده است</a:t>
            </a:r>
            <a:r>
              <a:rPr lang="fa-IR" sz="3600" i="0" dirty="0" smtClean="0">
                <a:cs typeface="B Nazanin" pitchFamily="2" charset="-78"/>
              </a:rPr>
              <a:t>.</a:t>
            </a:r>
            <a:endParaRPr lang="en-US" sz="3600" i="0" dirty="0">
              <a:cs typeface="B Nazanin" pitchFamily="2" charset="-78"/>
            </a:endParaRPr>
          </a:p>
        </p:txBody>
      </p:sp>
    </p:spTree>
    <p:extLst>
      <p:ext uri="{BB962C8B-B14F-4D97-AF65-F5344CB8AC3E}">
        <p14:creationId xmlns:p14="http://schemas.microsoft.com/office/powerpoint/2010/main" val="215185097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248400"/>
          </a:xfrm>
        </p:spPr>
        <p:txBody>
          <a:bodyPr>
            <a:normAutofit/>
          </a:bodyPr>
          <a:lstStyle/>
          <a:p>
            <a:pPr marL="0" indent="0" algn="just" rtl="1">
              <a:buNone/>
            </a:pPr>
            <a:r>
              <a:rPr lang="fa-IR" sz="3600" b="1" i="0" dirty="0">
                <a:solidFill>
                  <a:srgbClr val="FF0000"/>
                </a:solidFill>
                <a:cs typeface="B Nazanin" pitchFamily="2" charset="-78"/>
              </a:rPr>
              <a:t>اگر به متن خبری که ما به روزنامه دادیم و چاپ هم </a:t>
            </a:r>
            <a:r>
              <a:rPr lang="fa-IR" sz="3600" b="1" i="0" dirty="0" smtClean="0">
                <a:solidFill>
                  <a:srgbClr val="FF0000"/>
                </a:solidFill>
                <a:cs typeface="B Nazanin" pitchFamily="2" charset="-78"/>
              </a:rPr>
              <a:t>شد مراجعه </a:t>
            </a:r>
            <a:r>
              <a:rPr lang="fa-IR" sz="3600" b="1" i="0" dirty="0">
                <a:solidFill>
                  <a:srgbClr val="FF0000"/>
                </a:solidFill>
                <a:cs typeface="B Nazanin" pitchFamily="2" charset="-78"/>
              </a:rPr>
              <a:t>کنید می بینید که ما گفته بودیم با حضور رئیس جمهور این کارخانه افتتاح شد</a:t>
            </a:r>
            <a:r>
              <a:rPr lang="fa-IR" sz="3600" b="1" i="0" dirty="0" smtClean="0">
                <a:solidFill>
                  <a:srgbClr val="FF0000"/>
                </a:solidFill>
                <a:cs typeface="B Nazanin" pitchFamily="2" charset="-78"/>
              </a:rPr>
              <a:t>، اما </a:t>
            </a:r>
            <a:r>
              <a:rPr lang="fa-IR" sz="3600" b="1" i="0" dirty="0">
                <a:solidFill>
                  <a:srgbClr val="FF0000"/>
                </a:solidFill>
                <a:cs typeface="B Nazanin" pitchFamily="2" charset="-78"/>
              </a:rPr>
              <a:t>نگفتیم که کارخانه راه اندازی و از </a:t>
            </a:r>
            <a:r>
              <a:rPr lang="fa-IR" sz="3600" b="1" i="0" dirty="0" smtClean="0">
                <a:solidFill>
                  <a:srgbClr val="FF0000"/>
                </a:solidFill>
                <a:cs typeface="B Nazanin" pitchFamily="2" charset="-78"/>
              </a:rPr>
              <a:t>آن </a:t>
            </a:r>
            <a:r>
              <a:rPr lang="fa-IR" sz="3600" b="1" i="0" dirty="0">
                <a:solidFill>
                  <a:srgbClr val="FF0000"/>
                </a:solidFill>
                <a:cs typeface="B Nazanin" pitchFamily="2" charset="-78"/>
              </a:rPr>
              <a:t>بهره برداری شد</a:t>
            </a:r>
            <a:r>
              <a:rPr lang="fa-IR" sz="3600" b="1" i="0" dirty="0" smtClean="0">
                <a:solidFill>
                  <a:srgbClr val="FF0000"/>
                </a:solidFill>
                <a:cs typeface="B Nazanin" pitchFamily="2" charset="-78"/>
              </a:rPr>
              <a:t>.</a:t>
            </a:r>
            <a:endParaRPr lang="en-US" sz="3600" b="1" i="0" dirty="0">
              <a:solidFill>
                <a:srgbClr val="FF0000"/>
              </a:solidFill>
              <a:cs typeface="B Nazanin" pitchFamily="2" charset="-78"/>
            </a:endParaRPr>
          </a:p>
        </p:txBody>
      </p:sp>
    </p:spTree>
    <p:extLst>
      <p:ext uri="{BB962C8B-B14F-4D97-AF65-F5344CB8AC3E}">
        <p14:creationId xmlns:p14="http://schemas.microsoft.com/office/powerpoint/2010/main" val="8676484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772400" cy="4648200"/>
          </a:xfrm>
        </p:spPr>
        <p:txBody>
          <a:bodyPr/>
          <a:lstStyle/>
          <a:p>
            <a:pPr marL="0" indent="0" algn="ctr">
              <a:buNone/>
            </a:pPr>
            <a:r>
              <a:rPr lang="fa-IR" sz="4000" b="1" i="0" dirty="0">
                <a:solidFill>
                  <a:srgbClr val="FF0000"/>
                </a:solidFill>
                <a:cs typeface="B Nazanin" pitchFamily="2" charset="-78"/>
              </a:rPr>
              <a:t>مغالطه توسل به معنای لغوی</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هر </a:t>
            </a:r>
            <a:r>
              <a:rPr lang="fa-IR" sz="3600" i="0" dirty="0">
                <a:cs typeface="B Nazanin" pitchFamily="2" charset="-78"/>
              </a:rPr>
              <a:t>واژه ای بک معنای لغوی دارد که به طور طبیعی به ذهن می </a:t>
            </a:r>
            <a:r>
              <a:rPr lang="fa-IR" sz="3600" i="0" dirty="0" smtClean="0">
                <a:cs typeface="B Nazanin" pitchFamily="2" charset="-78"/>
              </a:rPr>
              <a:t>آید </a:t>
            </a:r>
            <a:r>
              <a:rPr lang="fa-IR" sz="3600" i="0" dirty="0">
                <a:cs typeface="B Nazanin" pitchFamily="2" charset="-78"/>
              </a:rPr>
              <a:t>اما در بسیاری از موارد واژه به کار رفته علاوه بر معنای تحت </a:t>
            </a:r>
            <a:r>
              <a:rPr lang="fa-IR" sz="3600" i="0" dirty="0" smtClean="0">
                <a:cs typeface="B Nazanin" pitchFamily="2" charset="-78"/>
              </a:rPr>
              <a:t>اللفظی، </a:t>
            </a:r>
            <a:r>
              <a:rPr lang="fa-IR" sz="3600" i="0" dirty="0">
                <a:cs typeface="B Nazanin" pitchFamily="2" charset="-78"/>
              </a:rPr>
              <a:t>معانی دیگری نیز به همراه دارد که معمولا </a:t>
            </a:r>
            <a:r>
              <a:rPr lang="fa-IR" sz="3600" i="0" dirty="0" smtClean="0">
                <a:cs typeface="B Nazanin" pitchFamily="2" charset="-78"/>
              </a:rPr>
              <a:t>جزء </a:t>
            </a:r>
            <a:r>
              <a:rPr lang="fa-IR" sz="3600" i="0" dirty="0">
                <a:cs typeface="B Nazanin" pitchFamily="2" charset="-78"/>
              </a:rPr>
              <a:t>معنای واژه به حساب می </a:t>
            </a:r>
            <a:r>
              <a:rPr lang="fa-IR" sz="3600" i="0" dirty="0" smtClean="0">
                <a:cs typeface="B Nazanin" pitchFamily="2" charset="-78"/>
              </a:rPr>
              <a:t>آیند</a:t>
            </a:r>
            <a:r>
              <a:rPr lang="fa-IR" sz="3600" i="0" dirty="0">
                <a:cs typeface="B Nazanin" pitchFamily="2" charset="-78"/>
              </a:rPr>
              <a:t>.</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280742632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610600" cy="6324600"/>
          </a:xfrm>
        </p:spPr>
        <p:txBody>
          <a:bodyPr>
            <a:normAutofit/>
          </a:bodyPr>
          <a:lstStyle/>
          <a:p>
            <a:pPr marL="0" indent="0" algn="just" rtl="1">
              <a:buNone/>
            </a:pPr>
            <a:r>
              <a:rPr lang="fa-IR" sz="4000" b="1" i="0" dirty="0">
                <a:solidFill>
                  <a:srgbClr val="FF0000"/>
                </a:solidFill>
                <a:cs typeface="B Nazanin" pitchFamily="2" charset="-78"/>
              </a:rPr>
              <a:t>پیشرفت پزشکی همواره مبتنی است بر تحقیقات بسیار سخت و پرمشقت و هرگز ناشی از وقایع اتفاقی و تصادفی نیست</a:t>
            </a:r>
            <a:r>
              <a:rPr lang="fa-IR" sz="4000" b="1" i="0" dirty="0" smtClean="0">
                <a:solidFill>
                  <a:srgbClr val="FF0000"/>
                </a:solidFill>
                <a:cs typeface="B Nazanin" pitchFamily="2" charset="-78"/>
              </a:rPr>
              <a:t>. البته </a:t>
            </a:r>
            <a:r>
              <a:rPr lang="fa-IR" sz="4000" b="1" i="0" dirty="0">
                <a:solidFill>
                  <a:srgbClr val="FF0000"/>
                </a:solidFill>
                <a:cs typeface="B Nazanin" pitchFamily="2" charset="-78"/>
              </a:rPr>
              <a:t>می دانم که کشف پنی سیلین کاملا اتفاقی بود</a:t>
            </a:r>
            <a:r>
              <a:rPr lang="fa-IR" sz="4000" b="1" i="0" dirty="0" smtClean="0">
                <a:solidFill>
                  <a:srgbClr val="FF0000"/>
                </a:solidFill>
                <a:cs typeface="B Nazanin" pitchFamily="2" charset="-78"/>
              </a:rPr>
              <a:t>، اما </a:t>
            </a:r>
            <a:r>
              <a:rPr lang="fa-IR" sz="4000" b="1" i="0" dirty="0">
                <a:solidFill>
                  <a:srgbClr val="FF0000"/>
                </a:solidFill>
                <a:cs typeface="B Nazanin" pitchFamily="2" charset="-78"/>
              </a:rPr>
              <a:t>این یک استثنای قابل چشم پوشی است</a:t>
            </a:r>
            <a:r>
              <a:rPr lang="fa-IR" sz="4000" b="1" i="0" dirty="0" smtClean="0">
                <a:solidFill>
                  <a:srgbClr val="FF0000"/>
                </a:solidFill>
                <a:cs typeface="B Nazanin" pitchFamily="2" charset="-78"/>
              </a:rPr>
              <a:t>.</a:t>
            </a: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14017777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marL="0" indent="0" algn="just">
              <a:buNone/>
            </a:pPr>
            <a:r>
              <a:rPr lang="fa-IR" sz="4800" dirty="0" smtClean="0">
                <a:cs typeface="B Nazanin" pitchFamily="2" charset="-78"/>
              </a:rPr>
              <a:t>در </a:t>
            </a:r>
            <a:r>
              <a:rPr lang="fa-IR" sz="4800" dirty="0">
                <a:cs typeface="B Nazanin" pitchFamily="2" charset="-78"/>
              </a:rPr>
              <a:t>جایی که گزاره های کلی صادق نیستند اگر از واژه هایی استفاده شود که بیان گر تعداد نامعینی  هستند</a:t>
            </a:r>
            <a:r>
              <a:rPr lang="fa-IR" sz="4800" dirty="0" smtClean="0">
                <a:cs typeface="B Nazanin" pitchFamily="2" charset="-78"/>
              </a:rPr>
              <a:t>، </a:t>
            </a:r>
            <a:r>
              <a:rPr lang="fa-IR" sz="4800" b="1" dirty="0" smtClean="0">
                <a:solidFill>
                  <a:schemeClr val="accent6">
                    <a:lumMod val="60000"/>
                    <a:lumOff val="40000"/>
                  </a:schemeClr>
                </a:solidFill>
                <a:cs typeface="B Nazanin" pitchFamily="2" charset="-78"/>
              </a:rPr>
              <a:t>مغالطه </a:t>
            </a:r>
            <a:r>
              <a:rPr lang="fa-IR" sz="4800" b="1" dirty="0">
                <a:solidFill>
                  <a:schemeClr val="accent6">
                    <a:lumMod val="60000"/>
                    <a:lumOff val="40000"/>
                  </a:schemeClr>
                </a:solidFill>
                <a:cs typeface="B Nazanin" pitchFamily="2" charset="-78"/>
              </a:rPr>
              <a:t>سور کلی </a:t>
            </a:r>
            <a:r>
              <a:rPr lang="fa-IR" sz="4800" dirty="0">
                <a:cs typeface="B Nazanin" pitchFamily="2" charset="-78"/>
              </a:rPr>
              <a:t>رخ می </a:t>
            </a:r>
            <a:r>
              <a:rPr lang="fa-IR" sz="4800" dirty="0" smtClean="0">
                <a:cs typeface="B Nazanin" pitchFamily="2" charset="-78"/>
              </a:rPr>
              <a:t>دهد زیرا </a:t>
            </a:r>
            <a:r>
              <a:rPr lang="fa-IR" sz="4800" dirty="0">
                <a:cs typeface="B Nazanin" pitchFamily="2" charset="-78"/>
              </a:rPr>
              <a:t>کلیت افراد موضوع در ذهن القا می شود،یا از واژه های مبهم "غالبا</a:t>
            </a:r>
            <a:r>
              <a:rPr lang="fa-IR" sz="4800" dirty="0" smtClean="0">
                <a:cs typeface="B Nazanin" pitchFamily="2" charset="-78"/>
              </a:rPr>
              <a:t>"، "</a:t>
            </a:r>
            <a:r>
              <a:rPr lang="fa-IR" sz="4800" dirty="0">
                <a:cs typeface="B Nazanin" pitchFamily="2" charset="-78"/>
              </a:rPr>
              <a:t>اکثریت قریب به اتفاق</a:t>
            </a:r>
            <a:r>
              <a:rPr lang="fa-IR" sz="4800" dirty="0" smtClean="0">
                <a:cs typeface="B Nazanin" pitchFamily="2" charset="-78"/>
              </a:rPr>
              <a:t>"، "به</a:t>
            </a:r>
            <a:r>
              <a:rPr lang="fa-IR" sz="4800" dirty="0">
                <a:cs typeface="B Nazanin" pitchFamily="2" charset="-78"/>
              </a:rPr>
              <a:t> </a:t>
            </a:r>
            <a:r>
              <a:rPr lang="fa-IR" sz="4800" dirty="0" smtClean="0">
                <a:cs typeface="B Nazanin" pitchFamily="2" charset="-78"/>
              </a:rPr>
              <a:t>ندرت"، "</a:t>
            </a:r>
            <a:r>
              <a:rPr lang="fa-IR" sz="4800" dirty="0">
                <a:cs typeface="B Nazanin" pitchFamily="2" charset="-78"/>
              </a:rPr>
              <a:t>خیلی" و ... استفاده کنیم.</a:t>
            </a:r>
            <a:endParaRPr lang="en-US" sz="4800" dirty="0">
              <a:cs typeface="B Nazanin" pitchFamily="2" charset="-78"/>
            </a:endParaRPr>
          </a:p>
        </p:txBody>
      </p:sp>
    </p:spTree>
    <p:extLst>
      <p:ext uri="{BB962C8B-B14F-4D97-AF65-F5344CB8AC3E}">
        <p14:creationId xmlns:p14="http://schemas.microsoft.com/office/powerpoint/2010/main" val="33117427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029200"/>
          </a:xfrm>
        </p:spPr>
        <p:txBody>
          <a:bodyPr>
            <a:normAutofit lnSpcReduction="10000"/>
          </a:bodyPr>
          <a:lstStyle/>
          <a:p>
            <a:pPr marL="0" indent="0" algn="ctr">
              <a:buNone/>
            </a:pPr>
            <a:r>
              <a:rPr lang="fa-IR" sz="4300" b="1" i="0" dirty="0">
                <a:solidFill>
                  <a:srgbClr val="FF0000"/>
                </a:solidFill>
                <a:cs typeface="B Nazanin" pitchFamily="2" charset="-78"/>
              </a:rPr>
              <a:t>مغالطه استثنای مثبت</a:t>
            </a:r>
            <a:endParaRPr lang="en-US" sz="4300" b="1" i="0" dirty="0">
              <a:solidFill>
                <a:srgbClr val="FF0000"/>
              </a:solidFill>
              <a:cs typeface="B Nazanin" pitchFamily="2" charset="-78"/>
            </a:endParaRPr>
          </a:p>
          <a:p>
            <a:pPr marL="0" indent="0" algn="just">
              <a:buNone/>
            </a:pPr>
            <a:r>
              <a:rPr lang="fa-IR" sz="3600" i="0" dirty="0" smtClean="0">
                <a:cs typeface="B Nazanin" pitchFamily="2" charset="-78"/>
              </a:rPr>
              <a:t>روشن </a:t>
            </a:r>
            <a:r>
              <a:rPr lang="fa-IR" sz="3600" i="0" dirty="0">
                <a:cs typeface="B Nazanin" pitchFamily="2" charset="-78"/>
              </a:rPr>
              <a:t>است که یک حکم کلی نباید نقض شود</a:t>
            </a:r>
            <a:r>
              <a:rPr lang="fa-IR" sz="3600" i="0" dirty="0" smtClean="0">
                <a:cs typeface="B Nazanin" pitchFamily="2" charset="-78"/>
              </a:rPr>
              <a:t>. موارد </a:t>
            </a:r>
            <a:r>
              <a:rPr lang="fa-IR" sz="3600" i="0" dirty="0">
                <a:cs typeface="B Nazanin" pitchFamily="2" charset="-78"/>
              </a:rPr>
              <a:t>نقض از نظر منطقی نشان می دهند که حکم کلیت نداشته است</a:t>
            </a:r>
            <a:r>
              <a:rPr lang="fa-IR" sz="3600" i="0" dirty="0" smtClean="0">
                <a:cs typeface="B Nazanin" pitchFamily="2" charset="-78"/>
              </a:rPr>
              <a:t>. ارتکاب مغالطه </a:t>
            </a:r>
            <a:r>
              <a:rPr lang="fa-IR" sz="3600" i="0" dirty="0">
                <a:cs typeface="B Nazanin" pitchFamily="2" charset="-78"/>
              </a:rPr>
              <a:t>استثنای مثبت در جایی است که مغالطه گر موارد نقض را اموری استثنائی و قابل چشم پوشی </a:t>
            </a:r>
            <a:r>
              <a:rPr lang="fa-IR" sz="3600" i="0" dirty="0" smtClean="0">
                <a:cs typeface="B Nazanin" pitchFamily="2" charset="-78"/>
              </a:rPr>
              <a:t>بشمارد، </a:t>
            </a:r>
            <a:r>
              <a:rPr lang="fa-IR" sz="3600" i="0" dirty="0">
                <a:cs typeface="B Nazanin" pitchFamily="2" charset="-78"/>
              </a:rPr>
              <a:t>بلکه در مقابل ادعا کند که این موارد دلیل بر درستی مدعاست</a:t>
            </a:r>
            <a:r>
              <a:rPr lang="fa-IR" sz="3600" i="0" dirty="0" smtClean="0">
                <a:cs typeface="B Nazanin" pitchFamily="2" charset="-78"/>
              </a:rPr>
              <a:t>، زیرا </a:t>
            </a:r>
            <a:r>
              <a:rPr lang="fa-IR" sz="3600" i="0" dirty="0">
                <a:cs typeface="B Nazanin" pitchFamily="2" charset="-78"/>
              </a:rPr>
              <a:t>اگر مدعا نادرست باشد</a:t>
            </a:r>
            <a:r>
              <a:rPr lang="fa-IR" sz="3600" i="0" dirty="0" smtClean="0">
                <a:cs typeface="B Nazanin" pitchFamily="2" charset="-78"/>
              </a:rPr>
              <a:t>، برای </a:t>
            </a:r>
            <a:r>
              <a:rPr lang="fa-IR" sz="3600" i="0" dirty="0">
                <a:cs typeface="B Nazanin" pitchFamily="2" charset="-78"/>
              </a:rPr>
              <a:t>اثبات نادرستی </a:t>
            </a:r>
            <a:r>
              <a:rPr lang="fa-IR" sz="3600" i="0" dirty="0" smtClean="0">
                <a:cs typeface="B Nazanin" pitchFamily="2" charset="-78"/>
              </a:rPr>
              <a:t>آن </a:t>
            </a:r>
            <a:r>
              <a:rPr lang="fa-IR" sz="3600" i="0" dirty="0">
                <a:cs typeface="B Nazanin" pitchFamily="2" charset="-78"/>
              </a:rPr>
              <a:t>دلیل اقامه </a:t>
            </a:r>
            <a:r>
              <a:rPr lang="fa-IR" sz="3600" i="0" dirty="0" smtClean="0">
                <a:cs typeface="B Nazanin" pitchFamily="2" charset="-78"/>
              </a:rPr>
              <a:t>می شد </a:t>
            </a:r>
            <a:r>
              <a:rPr lang="fa-IR" sz="3600" i="0" dirty="0">
                <a:cs typeface="B Nazanin" pitchFamily="2" charset="-78"/>
              </a:rPr>
              <a:t>نه این که موارد استثنائی به رخ کشیده شوند.</a:t>
            </a:r>
            <a:endParaRPr lang="en-US" sz="3600" i="0" dirty="0">
              <a:cs typeface="B Nazanin" pitchFamily="2" charset="-78"/>
            </a:endParaRPr>
          </a:p>
          <a:p>
            <a:endParaRPr lang="fa-IR" sz="3600" i="0" dirty="0">
              <a:cs typeface="B Nazanin" pitchFamily="2" charset="-78"/>
            </a:endParaRPr>
          </a:p>
        </p:txBody>
      </p:sp>
    </p:spTree>
    <p:extLst>
      <p:ext uri="{BB962C8B-B14F-4D97-AF65-F5344CB8AC3E}">
        <p14:creationId xmlns:p14="http://schemas.microsoft.com/office/powerpoint/2010/main" val="421126921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324600"/>
          </a:xfrm>
        </p:spPr>
        <p:txBody>
          <a:bodyPr>
            <a:noAutofit/>
          </a:bodyPr>
          <a:lstStyle/>
          <a:p>
            <a:pPr marL="0" indent="0" algn="just" rtl="1">
              <a:buNone/>
            </a:pPr>
            <a:r>
              <a:rPr lang="fa-IR" sz="4000" b="1" i="0" dirty="0">
                <a:solidFill>
                  <a:srgbClr val="FF0000"/>
                </a:solidFill>
                <a:cs typeface="B Nazanin" pitchFamily="2" charset="-78"/>
              </a:rPr>
              <a:t>ما نیازی نداریم که از پشت تلسکوپ نگاه کنیم</a:t>
            </a:r>
            <a:r>
              <a:rPr lang="fa-IR" sz="4000" b="1" i="0" dirty="0" smtClean="0">
                <a:solidFill>
                  <a:srgbClr val="FF0000"/>
                </a:solidFill>
                <a:cs typeface="B Nazanin" pitchFamily="2" charset="-78"/>
              </a:rPr>
              <a:t>، زیرا </a:t>
            </a:r>
            <a:r>
              <a:rPr lang="fa-IR" sz="4000" b="1" i="0" dirty="0">
                <a:solidFill>
                  <a:srgbClr val="FF0000"/>
                </a:solidFill>
                <a:cs typeface="B Nazanin" pitchFamily="2" charset="-78"/>
              </a:rPr>
              <a:t>می دانیم که تنها هفت فلک وجود دارد</a:t>
            </a:r>
            <a:r>
              <a:rPr lang="fa-IR" sz="4000" b="1" i="0" dirty="0" smtClean="0">
                <a:solidFill>
                  <a:srgbClr val="FF0000"/>
                </a:solidFill>
                <a:cs typeface="B Nazanin" pitchFamily="2" charset="-78"/>
              </a:rPr>
              <a:t>. اگر </a:t>
            </a:r>
            <a:r>
              <a:rPr lang="fa-IR" sz="4000" b="1" i="0" dirty="0">
                <a:solidFill>
                  <a:srgbClr val="FF0000"/>
                </a:solidFill>
                <a:cs typeface="B Nazanin" pitchFamily="2" charset="-78"/>
              </a:rPr>
              <a:t>تو </a:t>
            </a:r>
            <a:r>
              <a:rPr lang="fa-IR" sz="4000" b="1" i="0" dirty="0" smtClean="0">
                <a:solidFill>
                  <a:srgbClr val="FF0000"/>
                </a:solidFill>
                <a:cs typeface="B Nazanin" pitchFamily="2" charset="-78"/>
              </a:rPr>
              <a:t>بیشتر </a:t>
            </a:r>
            <a:r>
              <a:rPr lang="fa-IR" sz="4000" b="1" i="0" dirty="0">
                <a:solidFill>
                  <a:srgbClr val="FF0000"/>
                </a:solidFill>
                <a:cs typeface="B Nazanin" pitchFamily="2" charset="-78"/>
              </a:rPr>
              <a:t>از هفت فلک می بینی یا چشمت معیوب است یا تلسکوپ خراب است.</a:t>
            </a:r>
            <a:endParaRPr lang="en-US" sz="4000" b="1" i="0" dirty="0">
              <a:solidFill>
                <a:srgbClr val="FF0000"/>
              </a:solidFill>
              <a:cs typeface="B Nazanin" pitchFamily="2" charset="-78"/>
            </a:endParaRPr>
          </a:p>
          <a:p>
            <a:pPr marL="0" indent="0" algn="just"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7655761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715000"/>
          </a:xfrm>
        </p:spPr>
        <p:txBody>
          <a:bodyPr>
            <a:normAutofit lnSpcReduction="10000"/>
          </a:bodyPr>
          <a:lstStyle/>
          <a:p>
            <a:pPr marL="0" indent="0" algn="ctr">
              <a:buNone/>
            </a:pPr>
            <a:r>
              <a:rPr lang="fa-IR" sz="4300" b="1" i="0" dirty="0">
                <a:solidFill>
                  <a:srgbClr val="FF0000"/>
                </a:solidFill>
                <a:cs typeface="B Nazanin" pitchFamily="2" charset="-78"/>
              </a:rPr>
              <a:t>مغالطه پیش داوری</a:t>
            </a:r>
            <a:endParaRPr lang="en-US" sz="4300" b="1" i="0" dirty="0">
              <a:solidFill>
                <a:srgbClr val="FF0000"/>
              </a:solidFill>
              <a:cs typeface="B Nazanin" pitchFamily="2" charset="-78"/>
            </a:endParaRPr>
          </a:p>
          <a:p>
            <a:pPr marL="0" indent="0" algn="just">
              <a:buNone/>
            </a:pPr>
            <a:r>
              <a:rPr lang="fa-IR" sz="3600" i="0" dirty="0" smtClean="0">
                <a:cs typeface="B Nazanin" pitchFamily="2" charset="-78"/>
              </a:rPr>
              <a:t>انسان </a:t>
            </a:r>
            <a:r>
              <a:rPr lang="fa-IR" sz="3600" i="0" dirty="0">
                <a:cs typeface="B Nazanin" pitchFamily="2" charset="-78"/>
              </a:rPr>
              <a:t>به طور طبیعی </a:t>
            </a:r>
            <a:r>
              <a:rPr lang="fa-IR" sz="3600" i="0" dirty="0" smtClean="0">
                <a:cs typeface="B Nazanin" pitchFamily="2" charset="-78"/>
              </a:rPr>
              <a:t>درباره </a:t>
            </a:r>
            <a:r>
              <a:rPr lang="fa-IR" sz="3600" i="0" dirty="0">
                <a:cs typeface="B Nazanin" pitchFamily="2" charset="-78"/>
              </a:rPr>
              <a:t>هر امری داوری هایی دارد و البته ممکن است این داوری ها مستند به شواهد و موجه باشند و در مواردی نیز ممکن است مستند نباشند</a:t>
            </a:r>
            <a:r>
              <a:rPr lang="fa-IR" sz="3600" i="0" dirty="0" smtClean="0">
                <a:cs typeface="B Nazanin" pitchFamily="2" charset="-78"/>
              </a:rPr>
              <a:t>. از </a:t>
            </a:r>
            <a:r>
              <a:rPr lang="fa-IR" sz="3600" i="0" dirty="0">
                <a:cs typeface="B Nazanin" pitchFamily="2" charset="-78"/>
              </a:rPr>
              <a:t>این رو باید در داوری ها و رسیدن به باور حساس </a:t>
            </a:r>
            <a:r>
              <a:rPr lang="fa-IR" sz="3600" i="0" dirty="0" smtClean="0">
                <a:cs typeface="B Nazanin" pitchFamily="2" charset="-78"/>
              </a:rPr>
              <a:t>باشیم و </a:t>
            </a:r>
            <a:r>
              <a:rPr lang="fa-IR" sz="3600" i="0" dirty="0">
                <a:cs typeface="B Nazanin" pitchFamily="2" charset="-78"/>
              </a:rPr>
              <a:t>اگر باوری نادرست داریم</a:t>
            </a:r>
            <a:r>
              <a:rPr lang="fa-IR" sz="3600" i="0" dirty="0" smtClean="0">
                <a:cs typeface="B Nazanin" pitchFamily="2" charset="-78"/>
              </a:rPr>
              <a:t>، بر </a:t>
            </a:r>
            <a:r>
              <a:rPr lang="fa-IR" sz="3600" i="0" dirty="0">
                <a:cs typeface="B Nazanin" pitchFamily="2" charset="-78"/>
              </a:rPr>
              <a:t>اساس شواهد جدید </a:t>
            </a:r>
            <a:r>
              <a:rPr lang="fa-IR" sz="3600" i="0" dirty="0" smtClean="0">
                <a:cs typeface="B Nazanin" pitchFamily="2" charset="-78"/>
              </a:rPr>
              <a:t>آن </a:t>
            </a:r>
            <a:r>
              <a:rPr lang="fa-IR" sz="3600" i="0" dirty="0">
                <a:cs typeface="B Nazanin" pitchFamily="2" charset="-78"/>
              </a:rPr>
              <a:t>را تصحیح </a:t>
            </a:r>
            <a:r>
              <a:rPr lang="fa-IR" sz="3600" i="0" dirty="0" smtClean="0">
                <a:cs typeface="B Nazanin" pitchFamily="2" charset="-78"/>
              </a:rPr>
              <a:t>کنیم. </a:t>
            </a:r>
            <a:r>
              <a:rPr lang="fa-IR" sz="3600" i="0" dirty="0">
                <a:cs typeface="B Nazanin" pitchFamily="2" charset="-78"/>
              </a:rPr>
              <a:t>اگر کسی با وجود شواهد خلاف</a:t>
            </a:r>
            <a:r>
              <a:rPr lang="fa-IR" sz="3600" i="0" dirty="0" smtClean="0">
                <a:cs typeface="B Nazanin" pitchFamily="2" charset="-78"/>
              </a:rPr>
              <a:t>، هم </a:t>
            </a:r>
            <a:r>
              <a:rPr lang="fa-IR" sz="3600" i="0" dirty="0">
                <a:cs typeface="B Nazanin" pitchFamily="2" charset="-78"/>
              </a:rPr>
              <a:t>چنان بر باور گذشته خویش اصرار ورزد و شواهد جدید را نادیده بگیرد مرتکب مغالطه پیش داوری شده است.</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8771359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610600" cy="6096000"/>
          </a:xfrm>
        </p:spPr>
        <p:txBody>
          <a:bodyPr>
            <a:normAutofit/>
          </a:bodyPr>
          <a:lstStyle/>
          <a:p>
            <a:pPr marL="0" indent="0" algn="just" rtl="1">
              <a:buNone/>
            </a:pPr>
            <a:r>
              <a:rPr lang="fa-IR" sz="4000" b="1" i="0" dirty="0">
                <a:solidFill>
                  <a:srgbClr val="FF0000"/>
                </a:solidFill>
                <a:cs typeface="B Nazanin" pitchFamily="2" charset="-78"/>
              </a:rPr>
              <a:t>حامد</a:t>
            </a:r>
            <a:r>
              <a:rPr lang="fa-IR" sz="4000" b="1" i="0" dirty="0" smtClean="0">
                <a:solidFill>
                  <a:srgbClr val="FF0000"/>
                </a:solidFill>
                <a:cs typeface="B Nazanin" pitchFamily="2" charset="-78"/>
              </a:rPr>
              <a:t>: شما </a:t>
            </a:r>
            <a:r>
              <a:rPr lang="fa-IR" sz="4000" b="1" i="0" dirty="0">
                <a:solidFill>
                  <a:srgbClr val="FF0000"/>
                </a:solidFill>
                <a:cs typeface="B Nazanin" pitchFamily="2" charset="-78"/>
              </a:rPr>
              <a:t>گفتید که ایشان را می شناسید اما او که قاچاقچی از </a:t>
            </a:r>
            <a:r>
              <a:rPr lang="fa-IR" sz="4000" b="1" i="0" dirty="0" smtClean="0">
                <a:solidFill>
                  <a:srgbClr val="FF0000"/>
                </a:solidFill>
                <a:cs typeface="B Nazanin" pitchFamily="2" charset="-78"/>
              </a:rPr>
              <a:t>آب </a:t>
            </a:r>
            <a:r>
              <a:rPr lang="fa-IR" sz="4000" b="1" i="0" dirty="0">
                <a:solidFill>
                  <a:srgbClr val="FF0000"/>
                </a:solidFill>
                <a:cs typeface="B Nazanin" pitchFamily="2" charset="-78"/>
              </a:rPr>
              <a:t>در </a:t>
            </a:r>
            <a:r>
              <a:rPr lang="fa-IR" sz="4000" b="1" i="0" dirty="0" smtClean="0">
                <a:solidFill>
                  <a:srgbClr val="FF0000"/>
                </a:solidFill>
                <a:cs typeface="B Nazanin" pitchFamily="2" charset="-78"/>
              </a:rPr>
              <a:t>آمد</a:t>
            </a:r>
            <a:r>
              <a:rPr lang="fa-IR" sz="4000" b="1" i="0" dirty="0">
                <a:solidFill>
                  <a:srgbClr val="FF0000"/>
                </a:solidFill>
                <a:cs typeface="B Nazanin" pitchFamily="2" charset="-78"/>
              </a:rPr>
              <a:t>.</a:t>
            </a:r>
            <a:endParaRPr lang="en-US" sz="4000" b="1" i="0" dirty="0">
              <a:solidFill>
                <a:srgbClr val="FF0000"/>
              </a:solidFill>
              <a:cs typeface="B Nazanin" pitchFamily="2" charset="-78"/>
            </a:endParaRPr>
          </a:p>
          <a:p>
            <a:pPr marL="0" indent="0" algn="just" rtl="1">
              <a:buNone/>
            </a:pPr>
            <a:r>
              <a:rPr lang="fa-IR" sz="4000" b="1" i="0" dirty="0">
                <a:solidFill>
                  <a:srgbClr val="FF0000"/>
                </a:solidFill>
                <a:cs typeface="B Nazanin" pitchFamily="2" charset="-78"/>
              </a:rPr>
              <a:t>محمود</a:t>
            </a:r>
            <a:r>
              <a:rPr lang="fa-IR" sz="4000" b="1" i="0" dirty="0" smtClean="0">
                <a:solidFill>
                  <a:srgbClr val="FF0000"/>
                </a:solidFill>
                <a:cs typeface="B Nazanin" pitchFamily="2" charset="-78"/>
              </a:rPr>
              <a:t>: بله </a:t>
            </a:r>
            <a:r>
              <a:rPr lang="fa-IR" sz="4000" b="1" i="0" dirty="0">
                <a:solidFill>
                  <a:srgbClr val="FF0000"/>
                </a:solidFill>
                <a:cs typeface="B Nazanin" pitchFamily="2" charset="-78"/>
              </a:rPr>
              <a:t>من گفتم که او را می شناسم و الان هم می گویم که تا حدودی او را می شناسم و تا جایی که من می دانم به طور کلی </a:t>
            </a:r>
            <a:r>
              <a:rPr lang="fa-IR" sz="4000" b="1" i="0" dirty="0" smtClean="0">
                <a:solidFill>
                  <a:srgbClr val="FF0000"/>
                </a:solidFill>
                <a:cs typeface="B Nazanin" pitchFamily="2" charset="-78"/>
              </a:rPr>
              <a:t>آدم </a:t>
            </a:r>
            <a:r>
              <a:rPr lang="fa-IR" sz="4000" b="1" i="0" dirty="0">
                <a:solidFill>
                  <a:srgbClr val="FF0000"/>
                </a:solidFill>
                <a:cs typeface="B Nazanin" pitchFamily="2" charset="-78"/>
              </a:rPr>
              <a:t>بدی نیست</a:t>
            </a:r>
            <a:r>
              <a:rPr lang="fa-IR" sz="4000" b="1" i="0" dirty="0" smtClean="0">
                <a:solidFill>
                  <a:srgbClr val="FF0000"/>
                </a:solidFill>
                <a:cs typeface="B Nazanin" pitchFamily="2" charset="-78"/>
              </a:rPr>
              <a:t>. اما </a:t>
            </a:r>
            <a:r>
              <a:rPr lang="fa-IR" sz="4000" b="1" i="0" dirty="0">
                <a:solidFill>
                  <a:srgbClr val="FF0000"/>
                </a:solidFill>
                <a:cs typeface="B Nazanin" pitchFamily="2" charset="-78"/>
              </a:rPr>
              <a:t>این که می گویید با قاچاقچیان در ارتباط است بعید نیست</a:t>
            </a:r>
            <a:r>
              <a:rPr lang="fa-IR" sz="4000" b="1" i="0" dirty="0" smtClean="0">
                <a:solidFill>
                  <a:srgbClr val="FF0000"/>
                </a:solidFill>
                <a:cs typeface="B Nazanin" pitchFamily="2" charset="-78"/>
              </a:rPr>
              <a:t>، به </a:t>
            </a:r>
            <a:r>
              <a:rPr lang="fa-IR" sz="4000" b="1" i="0" dirty="0">
                <a:solidFill>
                  <a:srgbClr val="FF0000"/>
                </a:solidFill>
                <a:cs typeface="B Nazanin" pitchFamily="2" charset="-78"/>
              </a:rPr>
              <a:t>هر حال بشر </a:t>
            </a:r>
            <a:r>
              <a:rPr lang="fa-IR" sz="4000" b="1" i="0" dirty="0" smtClean="0">
                <a:solidFill>
                  <a:srgbClr val="FF0000"/>
                </a:solidFill>
                <a:cs typeface="B Nazanin" pitchFamily="2" charset="-78"/>
              </a:rPr>
              <a:t>جایزالخطا </a:t>
            </a:r>
            <a:r>
              <a:rPr lang="fa-IR" sz="4000" b="1" i="0" dirty="0">
                <a:solidFill>
                  <a:srgbClr val="FF0000"/>
                </a:solidFill>
                <a:cs typeface="B Nazanin" pitchFamily="2" charset="-78"/>
              </a:rPr>
              <a:t>است</a:t>
            </a:r>
            <a:r>
              <a:rPr lang="fa-IR" sz="4000" b="1" i="0" dirty="0" smtClean="0">
                <a:solidFill>
                  <a:srgbClr val="FF0000"/>
                </a:solidFill>
                <a:cs typeface="B Nazanin" pitchFamily="2" charset="-78"/>
              </a:rPr>
              <a:t>.</a:t>
            </a: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4040001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648200"/>
          </a:xfrm>
        </p:spPr>
        <p:txBody>
          <a:bodyPr/>
          <a:lstStyle/>
          <a:p>
            <a:pPr marL="0" indent="0" algn="ctr">
              <a:buNone/>
            </a:pPr>
            <a:r>
              <a:rPr lang="fa-IR" sz="4000" b="1" i="0" dirty="0">
                <a:solidFill>
                  <a:srgbClr val="FF0000"/>
                </a:solidFill>
                <a:cs typeface="B Nazanin" pitchFamily="2" charset="-78"/>
              </a:rPr>
              <a:t>مغالطه توسل به واژه های مبهم</a:t>
            </a:r>
            <a:endParaRPr lang="en-US" sz="4000" b="1" i="0" dirty="0">
              <a:solidFill>
                <a:srgbClr val="FF0000"/>
              </a:solidFill>
              <a:cs typeface="B Nazanin" pitchFamily="2" charset="-78"/>
            </a:endParaRPr>
          </a:p>
          <a:p>
            <a:pPr marL="0" indent="0">
              <a:buNone/>
            </a:pPr>
            <a:r>
              <a:rPr lang="fa-IR" sz="3600" i="0" dirty="0" smtClean="0">
                <a:cs typeface="B Nazanin" pitchFamily="2" charset="-78"/>
              </a:rPr>
              <a:t>مغالطه </a:t>
            </a:r>
            <a:r>
              <a:rPr lang="fa-IR" sz="3600" i="0" dirty="0">
                <a:cs typeface="B Nazanin" pitchFamily="2" charset="-78"/>
              </a:rPr>
              <a:t>واژه های مبهم با این تفاوت که در </a:t>
            </a:r>
            <a:r>
              <a:rPr lang="fa-IR" sz="3600" i="0" dirty="0" smtClean="0">
                <a:cs typeface="B Nazanin" pitchFamily="2" charset="-78"/>
              </a:rPr>
              <a:t>آن </a:t>
            </a:r>
            <a:r>
              <a:rPr lang="fa-IR" sz="3600" i="0" dirty="0">
                <a:cs typeface="B Nazanin" pitchFamily="2" charset="-78"/>
              </a:rPr>
              <a:t>جا خود گزاره مغالطه </a:t>
            </a:r>
            <a:r>
              <a:rPr lang="fa-IR" sz="3600" i="0" dirty="0" smtClean="0">
                <a:cs typeface="B Nazanin" pitchFamily="2" charset="-78"/>
              </a:rPr>
              <a:t>بود و </a:t>
            </a:r>
            <a:r>
              <a:rPr lang="fa-IR" sz="3600" i="0" dirty="0">
                <a:cs typeface="B Nazanin" pitchFamily="2" charset="-78"/>
              </a:rPr>
              <a:t>مغالطه کننده در صدد اثبات</a:t>
            </a:r>
            <a:r>
              <a:rPr lang="fa-IR" sz="3600" i="0" dirty="0" smtClean="0">
                <a:cs typeface="B Nazanin" pitchFamily="2" charset="-78"/>
              </a:rPr>
              <a:t>، نقد </a:t>
            </a:r>
            <a:r>
              <a:rPr lang="fa-IR" sz="3600" i="0" dirty="0">
                <a:cs typeface="B Nazanin" pitchFamily="2" charset="-78"/>
              </a:rPr>
              <a:t>یا دفاع از چیزی نبود</a:t>
            </a:r>
            <a:r>
              <a:rPr lang="fa-IR" sz="3600" i="0" dirty="0" smtClean="0">
                <a:cs typeface="B Nazanin" pitchFamily="2" charset="-78"/>
              </a:rPr>
              <a:t>، اما </a:t>
            </a:r>
            <a:r>
              <a:rPr lang="fa-IR" sz="3600" i="0" dirty="0">
                <a:cs typeface="B Nazanin" pitchFamily="2" charset="-78"/>
              </a:rPr>
              <a:t>در این جا او در مقام  دفاع  است.</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72865011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458200" cy="5943600"/>
          </a:xfrm>
        </p:spPr>
        <p:txBody>
          <a:bodyPr>
            <a:normAutofit/>
          </a:bodyPr>
          <a:lstStyle/>
          <a:p>
            <a:pPr marL="0" indent="0" algn="just">
              <a:buNone/>
            </a:pPr>
            <a:r>
              <a:rPr lang="fa-IR" sz="3200" b="1" i="0" dirty="0">
                <a:solidFill>
                  <a:srgbClr val="FF0000"/>
                </a:solidFill>
                <a:cs typeface="B Nazanin" pitchFamily="2" charset="-78"/>
              </a:rPr>
              <a:t>توجه داشته باشید که </a:t>
            </a:r>
            <a:r>
              <a:rPr lang="fa-IR" sz="3200" b="1" i="0" dirty="0" smtClean="0">
                <a:solidFill>
                  <a:srgbClr val="FF0000"/>
                </a:solidFill>
                <a:cs typeface="B Nazanin" pitchFamily="2" charset="-78"/>
              </a:rPr>
              <a:t>آنچه </a:t>
            </a:r>
            <a:r>
              <a:rPr lang="fa-IR" sz="3200" b="1" i="0" dirty="0">
                <a:solidFill>
                  <a:srgbClr val="FF0000"/>
                </a:solidFill>
                <a:cs typeface="B Nazanin" pitchFamily="2" charset="-78"/>
              </a:rPr>
              <a:t>ما در سال گذشته گفتیم در دورانی بود که این دو حزب ائتلاف نکرده بودند و در صورت عدم ائتلاف </a:t>
            </a:r>
            <a:r>
              <a:rPr lang="fa-IR" sz="3200" b="1" i="0" dirty="0" smtClean="0">
                <a:solidFill>
                  <a:srgbClr val="FF0000"/>
                </a:solidFill>
                <a:cs typeface="B Nazanin" pitchFamily="2" charset="-78"/>
              </a:rPr>
              <a:t>آن </a:t>
            </a:r>
            <a:r>
              <a:rPr lang="fa-IR" sz="3200" b="1" i="0" dirty="0">
                <a:solidFill>
                  <a:srgbClr val="FF0000"/>
                </a:solidFill>
                <a:cs typeface="B Nazanin" pitchFamily="2" charset="-78"/>
              </a:rPr>
              <a:t>ها هم چنان </a:t>
            </a:r>
            <a:r>
              <a:rPr lang="fa-IR" sz="3200" b="1" i="0" dirty="0" smtClean="0">
                <a:solidFill>
                  <a:srgbClr val="FF0000"/>
                </a:solidFill>
                <a:cs typeface="B Nazanin" pitchFamily="2" charset="-78"/>
              </a:rPr>
              <a:t>وعدۀ </a:t>
            </a:r>
            <a:r>
              <a:rPr lang="fa-IR" sz="3200" b="1" i="0" dirty="0">
                <a:solidFill>
                  <a:srgbClr val="FF0000"/>
                </a:solidFill>
                <a:cs typeface="B Nazanin" pitchFamily="2" charset="-78"/>
              </a:rPr>
              <a:t>ما پابرجا باقی می </a:t>
            </a:r>
            <a:r>
              <a:rPr lang="fa-IR" sz="3200" b="1" i="0" dirty="0" smtClean="0">
                <a:solidFill>
                  <a:srgbClr val="FF0000"/>
                </a:solidFill>
                <a:cs typeface="B Nazanin" pitchFamily="2" charset="-78"/>
              </a:rPr>
              <a:t>ماند، </a:t>
            </a:r>
            <a:r>
              <a:rPr lang="fa-IR" sz="3200" b="1" i="0" dirty="0">
                <a:solidFill>
                  <a:srgbClr val="FF0000"/>
                </a:solidFill>
                <a:cs typeface="B Nazanin" pitchFamily="2" charset="-78"/>
              </a:rPr>
              <a:t>اما در وضعیت کنونی همه چیز عوض شده است</a:t>
            </a:r>
            <a:r>
              <a:rPr lang="fa-IR" sz="3200" b="1" i="0" dirty="0" smtClean="0">
                <a:solidFill>
                  <a:srgbClr val="FF0000"/>
                </a:solidFill>
                <a:cs typeface="B Nazanin" pitchFamily="2" charset="-78"/>
              </a:rPr>
              <a:t>...</a:t>
            </a:r>
            <a:endParaRPr lang="en-US" sz="3200" b="1" i="0" dirty="0" smtClean="0">
              <a:solidFill>
                <a:srgbClr val="FF0000"/>
              </a:solidFill>
              <a:cs typeface="B Nazanin" pitchFamily="2" charset="-78"/>
            </a:endParaRPr>
          </a:p>
          <a:p>
            <a:pPr marL="0" indent="0" algn="just" rtl="1">
              <a:buNone/>
            </a:pPr>
            <a:endParaRPr lang="en-US" sz="3200" b="1" i="0" dirty="0">
              <a:solidFill>
                <a:srgbClr val="FF0000"/>
              </a:solidFill>
              <a:cs typeface="B Nazanin" pitchFamily="2" charset="-78"/>
            </a:endParaRPr>
          </a:p>
          <a:p>
            <a:pPr marL="0" indent="0" algn="just" rtl="1">
              <a:buNone/>
            </a:pPr>
            <a:endParaRPr lang="en-US" sz="3200" b="1" i="0" dirty="0">
              <a:solidFill>
                <a:srgbClr val="FF0000"/>
              </a:solidFill>
              <a:cs typeface="B Nazanin" pitchFamily="2" charset="-78"/>
            </a:endParaRPr>
          </a:p>
        </p:txBody>
      </p:sp>
    </p:spTree>
    <p:extLst>
      <p:ext uri="{BB962C8B-B14F-4D97-AF65-F5344CB8AC3E}">
        <p14:creationId xmlns:p14="http://schemas.microsoft.com/office/powerpoint/2010/main" val="22830270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029200"/>
          </a:xfrm>
        </p:spPr>
        <p:txBody>
          <a:bodyPr/>
          <a:lstStyle/>
          <a:p>
            <a:pPr marL="0" indent="0" algn="ctr">
              <a:buNone/>
            </a:pPr>
            <a:r>
              <a:rPr lang="fa-IR" sz="4000" b="1" i="0" dirty="0">
                <a:solidFill>
                  <a:srgbClr val="FF0000"/>
                </a:solidFill>
                <a:cs typeface="B Nazanin" pitchFamily="2" charset="-78"/>
              </a:rPr>
              <a:t>مغالطه تغییر موضع</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اگر </a:t>
            </a:r>
            <a:r>
              <a:rPr lang="fa-IR" sz="3600" i="0" dirty="0">
                <a:cs typeface="B Nazanin" pitchFamily="2" charset="-78"/>
              </a:rPr>
              <a:t>شخص ادعایی بکند و وقتی بطلانش معلوم شد</a:t>
            </a:r>
            <a:r>
              <a:rPr lang="fa-IR" sz="3600" i="0" dirty="0" smtClean="0">
                <a:cs typeface="B Nazanin" pitchFamily="2" charset="-78"/>
              </a:rPr>
              <a:t>، برای </a:t>
            </a:r>
            <a:r>
              <a:rPr lang="fa-IR" sz="3600" i="0" dirty="0">
                <a:cs typeface="B Nazanin" pitchFamily="2" charset="-78"/>
              </a:rPr>
              <a:t>سرپوش گذاشتن بر اشتباهش موضع خود را تغییر داده چنین وانمود کند که همچنان بر ادعای سابق خود </a:t>
            </a:r>
            <a:r>
              <a:rPr lang="fa-IR" sz="3600" i="0" dirty="0" smtClean="0">
                <a:cs typeface="B Nazanin" pitchFamily="2" charset="-78"/>
              </a:rPr>
              <a:t>باقی </a:t>
            </a:r>
            <a:r>
              <a:rPr lang="fa-IR" sz="3600" i="0" dirty="0">
                <a:cs typeface="B Nazanin" pitchFamily="2" charset="-78"/>
              </a:rPr>
              <a:t>است.</a:t>
            </a: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50220733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248400"/>
          </a:xfrm>
        </p:spPr>
        <p:txBody>
          <a:bodyPr>
            <a:normAutofit/>
          </a:bodyPr>
          <a:lstStyle/>
          <a:p>
            <a:pPr marL="0" indent="0" algn="just" rtl="1">
              <a:buNone/>
            </a:pPr>
            <a:r>
              <a:rPr lang="fa-IR" sz="3600" b="1" i="0" dirty="0">
                <a:solidFill>
                  <a:srgbClr val="FF0000"/>
                </a:solidFill>
                <a:cs typeface="B Nazanin" pitchFamily="2" charset="-78"/>
              </a:rPr>
              <a:t>ناقد</a:t>
            </a:r>
            <a:r>
              <a:rPr lang="fa-IR" sz="3600" b="1" i="0" dirty="0" smtClean="0">
                <a:solidFill>
                  <a:srgbClr val="FF0000"/>
                </a:solidFill>
                <a:cs typeface="B Nazanin" pitchFamily="2" charset="-78"/>
              </a:rPr>
              <a:t>: به </a:t>
            </a:r>
            <a:r>
              <a:rPr lang="fa-IR" sz="3600" b="1" i="0" dirty="0">
                <a:solidFill>
                  <a:srgbClr val="FF0000"/>
                </a:solidFill>
                <a:cs typeface="B Nazanin" pitchFamily="2" charset="-78"/>
              </a:rPr>
              <a:t>نظر بنده عملکرد این موسسه تحقیقاتی در سال گذشته با توجه به بودجه ای که در اختیار دارد بسیار نامطلوب است.</a:t>
            </a:r>
            <a:endParaRPr lang="en-US" sz="3600" b="1" i="0" dirty="0">
              <a:solidFill>
                <a:srgbClr val="FF0000"/>
              </a:solidFill>
              <a:cs typeface="B Nazanin" pitchFamily="2" charset="-78"/>
            </a:endParaRPr>
          </a:p>
          <a:p>
            <a:pPr marL="0" indent="0" algn="just" rtl="1">
              <a:buNone/>
            </a:pPr>
            <a:r>
              <a:rPr lang="fa-IR" sz="3600" b="1" i="0" dirty="0" smtClean="0">
                <a:solidFill>
                  <a:srgbClr val="FF0000"/>
                </a:solidFill>
                <a:cs typeface="B Nazanin" pitchFamily="2" charset="-78"/>
              </a:rPr>
              <a:t>مدافع: کمی </a:t>
            </a:r>
            <a:r>
              <a:rPr lang="fa-IR" sz="3600" b="1" i="0" dirty="0">
                <a:solidFill>
                  <a:srgbClr val="FF0000"/>
                </a:solidFill>
                <a:cs typeface="B Nazanin" pitchFamily="2" charset="-78"/>
              </a:rPr>
              <a:t>انصاف بده</a:t>
            </a:r>
            <a:r>
              <a:rPr lang="fa-IR" sz="3600" b="1" i="0" dirty="0" smtClean="0">
                <a:solidFill>
                  <a:srgbClr val="FF0000"/>
                </a:solidFill>
                <a:cs typeface="B Nazanin" pitchFamily="2" charset="-78"/>
              </a:rPr>
              <a:t>، همۀ </a:t>
            </a:r>
            <a:r>
              <a:rPr lang="fa-IR" sz="3600" b="1" i="0" dirty="0">
                <a:solidFill>
                  <a:srgbClr val="FF0000"/>
                </a:solidFill>
                <a:cs typeface="B Nazanin" pitchFamily="2" charset="-78"/>
              </a:rPr>
              <a:t>افرادی که ما برای کمیته های تحقیقاتی در این موسسه به کار گرفته ایم</a:t>
            </a:r>
            <a:r>
              <a:rPr lang="fa-IR" sz="3600" b="1" i="0" dirty="0" smtClean="0">
                <a:solidFill>
                  <a:srgbClr val="FF0000"/>
                </a:solidFill>
                <a:cs typeface="B Nazanin" pitchFamily="2" charset="-78"/>
              </a:rPr>
              <a:t>، کسانی </a:t>
            </a:r>
            <a:r>
              <a:rPr lang="fa-IR" sz="3600" b="1" i="0" dirty="0">
                <a:solidFill>
                  <a:srgbClr val="FF0000"/>
                </a:solidFill>
                <a:cs typeface="B Nazanin" pitchFamily="2" charset="-78"/>
              </a:rPr>
              <a:t>هستند که از لحاظ علمی در سطح بالایی قرار دارند و از سوی دیگر در تعهد و وجدان کاری </a:t>
            </a:r>
            <a:r>
              <a:rPr lang="fa-IR" sz="3600" b="1" i="0" dirty="0" smtClean="0">
                <a:solidFill>
                  <a:srgbClr val="FF0000"/>
                </a:solidFill>
                <a:cs typeface="B Nazanin" pitchFamily="2" charset="-78"/>
              </a:rPr>
              <a:t>آنان </a:t>
            </a:r>
            <a:r>
              <a:rPr lang="fa-IR" sz="3600" b="1" i="0" dirty="0">
                <a:solidFill>
                  <a:srgbClr val="FF0000"/>
                </a:solidFill>
                <a:cs typeface="B Nazanin" pitchFamily="2" charset="-78"/>
              </a:rPr>
              <a:t>تردید نیست</a:t>
            </a:r>
            <a:r>
              <a:rPr lang="fa-IR" sz="3600" b="1" i="0" dirty="0" smtClean="0">
                <a:solidFill>
                  <a:srgbClr val="FF0000"/>
                </a:solidFill>
                <a:cs typeface="B Nazanin" pitchFamily="2" charset="-78"/>
              </a:rPr>
              <a:t>.</a:t>
            </a:r>
            <a:endParaRPr lang="en-US" sz="3600" b="1" i="0" dirty="0">
              <a:solidFill>
                <a:srgbClr val="FF0000"/>
              </a:solidFill>
              <a:cs typeface="B Nazanin" pitchFamily="2" charset="-78"/>
            </a:endParaRPr>
          </a:p>
        </p:txBody>
      </p:sp>
    </p:spTree>
    <p:extLst>
      <p:ext uri="{BB962C8B-B14F-4D97-AF65-F5344CB8AC3E}">
        <p14:creationId xmlns:p14="http://schemas.microsoft.com/office/powerpoint/2010/main" val="36285059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191000"/>
          </a:xfrm>
        </p:spPr>
        <p:txBody>
          <a:bodyPr/>
          <a:lstStyle/>
          <a:p>
            <a:pPr marL="0" indent="0" algn="ctr">
              <a:buNone/>
            </a:pPr>
            <a:r>
              <a:rPr lang="fa-IR" sz="4000" b="1" i="0" dirty="0">
                <a:solidFill>
                  <a:srgbClr val="FF0000"/>
                </a:solidFill>
                <a:cs typeface="B Nazanin" pitchFamily="2" charset="-78"/>
              </a:rPr>
              <a:t>مغالطه انحراف رفتن</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انحراف </a:t>
            </a:r>
            <a:r>
              <a:rPr lang="fa-IR" sz="3600" i="0" dirty="0">
                <a:cs typeface="B Nazanin" pitchFamily="2" charset="-78"/>
              </a:rPr>
              <a:t>رفتن به طور کلی مغالطه است</a:t>
            </a:r>
            <a:r>
              <a:rPr lang="fa-IR" sz="3600" i="0" dirty="0" smtClean="0">
                <a:cs typeface="B Nazanin" pitchFamily="2" charset="-78"/>
              </a:rPr>
              <a:t>. وقتی </a:t>
            </a:r>
            <a:r>
              <a:rPr lang="fa-IR" sz="3600" i="0" dirty="0">
                <a:cs typeface="B Nazanin" pitchFamily="2" charset="-78"/>
              </a:rPr>
              <a:t>شخصی ظریفانه با طرح موضوعی </a:t>
            </a:r>
            <a:r>
              <a:rPr lang="fa-IR" sz="3600" i="0" dirty="0" smtClean="0">
                <a:cs typeface="B Nazanin" pitchFamily="2" charset="-78"/>
              </a:rPr>
              <a:t>جدید، اذهان را </a:t>
            </a:r>
            <a:r>
              <a:rPr lang="fa-IR" sz="3600" i="0" dirty="0">
                <a:cs typeface="B Nazanin" pitchFamily="2" charset="-78"/>
              </a:rPr>
              <a:t>از موضوع اصلی منحرف کند</a:t>
            </a:r>
            <a:r>
              <a:rPr lang="fa-IR" sz="3600" i="0" dirty="0" smtClean="0">
                <a:cs typeface="B Nazanin" pitchFamily="2" charset="-78"/>
              </a:rPr>
              <a:t>، مرتکب </a:t>
            </a:r>
            <a:r>
              <a:rPr lang="fa-IR" sz="3600" i="0" dirty="0">
                <a:cs typeface="B Nazanin" pitchFamily="2" charset="-78"/>
              </a:rPr>
              <a:t>این مغالطه شده است.</a:t>
            </a: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145747123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324600"/>
          </a:xfrm>
        </p:spPr>
        <p:txBody>
          <a:bodyPr>
            <a:normAutofit/>
          </a:bodyPr>
          <a:lstStyle/>
          <a:p>
            <a:pPr marL="0" indent="0" algn="just" rtl="1">
              <a:buNone/>
            </a:pPr>
            <a:r>
              <a:rPr lang="fa-IR" sz="4000" b="1" i="0" dirty="0">
                <a:solidFill>
                  <a:srgbClr val="FF0000"/>
                </a:solidFill>
                <a:cs typeface="B Nazanin" pitchFamily="2" charset="-78"/>
              </a:rPr>
              <a:t>الف)مگر خدا </a:t>
            </a:r>
            <a:r>
              <a:rPr lang="fa-IR" sz="4000" b="1" i="0" dirty="0" smtClean="0">
                <a:solidFill>
                  <a:srgbClr val="FF0000"/>
                </a:solidFill>
                <a:cs typeface="B Nazanin" pitchFamily="2" charset="-78"/>
              </a:rPr>
              <a:t>نفرمود ما آدم </a:t>
            </a:r>
            <a:r>
              <a:rPr lang="fa-IR" sz="4000" b="1" i="0" dirty="0">
                <a:solidFill>
                  <a:srgbClr val="FF0000"/>
                </a:solidFill>
                <a:cs typeface="B Nazanin" pitchFamily="2" charset="-78"/>
              </a:rPr>
              <a:t>را از خاک و جن را از </a:t>
            </a:r>
            <a:r>
              <a:rPr lang="fa-IR" sz="4000" b="1" i="0" dirty="0" smtClean="0">
                <a:solidFill>
                  <a:srgbClr val="FF0000"/>
                </a:solidFill>
                <a:cs typeface="B Nazanin" pitchFamily="2" charset="-78"/>
              </a:rPr>
              <a:t>آتش آفریدیم؟ اگر </a:t>
            </a:r>
            <a:r>
              <a:rPr lang="fa-IR" sz="4000" b="1" i="0" dirty="0">
                <a:solidFill>
                  <a:srgbClr val="FF0000"/>
                </a:solidFill>
                <a:cs typeface="B Nazanin" pitchFamily="2" charset="-78"/>
              </a:rPr>
              <a:t>چنین است</a:t>
            </a:r>
            <a:r>
              <a:rPr lang="fa-IR" sz="4000" b="1" i="0" dirty="0" smtClean="0">
                <a:solidFill>
                  <a:srgbClr val="FF0000"/>
                </a:solidFill>
                <a:cs typeface="B Nazanin" pitchFamily="2" charset="-78"/>
              </a:rPr>
              <a:t>، چرا </a:t>
            </a:r>
            <a:r>
              <a:rPr lang="fa-IR" sz="4000" b="1" i="0" dirty="0">
                <a:solidFill>
                  <a:srgbClr val="FF0000"/>
                </a:solidFill>
                <a:cs typeface="B Nazanin" pitchFamily="2" charset="-78"/>
              </a:rPr>
              <a:t>شیطان که مخلوق از </a:t>
            </a:r>
            <a:r>
              <a:rPr lang="fa-IR" sz="4000" b="1" i="0" dirty="0" smtClean="0">
                <a:solidFill>
                  <a:srgbClr val="FF0000"/>
                </a:solidFill>
                <a:cs typeface="B Nazanin" pitchFamily="2" charset="-78"/>
              </a:rPr>
              <a:t>آتش است، </a:t>
            </a:r>
            <a:r>
              <a:rPr lang="fa-IR" sz="4000" b="1" i="0" dirty="0">
                <a:solidFill>
                  <a:srgbClr val="FF0000"/>
                </a:solidFill>
                <a:cs typeface="B Nazanin" pitchFamily="2" charset="-78"/>
              </a:rPr>
              <a:t>دیده نمی شود؟</a:t>
            </a:r>
            <a:endParaRPr lang="en-US" sz="4000" b="1" i="0" dirty="0">
              <a:solidFill>
                <a:srgbClr val="FF0000"/>
              </a:solidFill>
              <a:cs typeface="B Nazanin" pitchFamily="2" charset="-78"/>
            </a:endParaRPr>
          </a:p>
          <a:p>
            <a:pPr marL="0" indent="0" algn="just" rtl="1">
              <a:buNone/>
            </a:pPr>
            <a:r>
              <a:rPr lang="fa-IR" sz="4000" b="1" dirty="0" smtClean="0">
                <a:solidFill>
                  <a:srgbClr val="FF0000"/>
                </a:solidFill>
                <a:cs typeface="B Nazanin" pitchFamily="2" charset="-78"/>
              </a:rPr>
              <a:t> - </a:t>
            </a:r>
            <a:r>
              <a:rPr lang="fa-IR" sz="4000" b="1" i="0" dirty="0" smtClean="0">
                <a:solidFill>
                  <a:srgbClr val="FF0000"/>
                </a:solidFill>
                <a:cs typeface="B Nazanin" pitchFamily="2" charset="-78"/>
              </a:rPr>
              <a:t>اتفاقا </a:t>
            </a:r>
            <a:r>
              <a:rPr lang="fa-IR" sz="4000" b="1" i="0" dirty="0">
                <a:solidFill>
                  <a:srgbClr val="FF0000"/>
                </a:solidFill>
                <a:cs typeface="B Nazanin" pitchFamily="2" charset="-78"/>
              </a:rPr>
              <a:t>دیده می شود</a:t>
            </a:r>
            <a:r>
              <a:rPr lang="fa-IR" sz="4000" b="1" i="0" dirty="0" smtClean="0">
                <a:solidFill>
                  <a:srgbClr val="FF0000"/>
                </a:solidFill>
                <a:cs typeface="B Nazanin" pitchFamily="2" charset="-78"/>
              </a:rPr>
              <a:t>. برو </a:t>
            </a:r>
            <a:r>
              <a:rPr lang="fa-IR" sz="4000" b="1" i="0" dirty="0">
                <a:solidFill>
                  <a:srgbClr val="FF0000"/>
                </a:solidFill>
                <a:cs typeface="B Nazanin" pitchFamily="2" charset="-78"/>
              </a:rPr>
              <a:t>در </a:t>
            </a:r>
            <a:r>
              <a:rPr lang="fa-IR" sz="4000" b="1" i="0" dirty="0" smtClean="0">
                <a:solidFill>
                  <a:srgbClr val="FF0000"/>
                </a:solidFill>
                <a:cs typeface="B Nazanin" pitchFamily="2" charset="-78"/>
              </a:rPr>
              <a:t>آینه </a:t>
            </a:r>
            <a:r>
              <a:rPr lang="fa-IR" sz="4000" b="1" i="0" dirty="0">
                <a:solidFill>
                  <a:srgbClr val="FF0000"/>
                </a:solidFill>
                <a:cs typeface="B Nazanin" pitchFamily="2" charset="-78"/>
              </a:rPr>
              <a:t>نگاه کن او را می بینی</a:t>
            </a:r>
            <a:r>
              <a:rPr lang="fa-IR" sz="4000" b="1" i="0" dirty="0" smtClean="0">
                <a:solidFill>
                  <a:srgbClr val="FF0000"/>
                </a:solidFill>
                <a:cs typeface="B Nazanin" pitchFamily="2" charset="-78"/>
              </a:rPr>
              <a:t>!</a:t>
            </a:r>
          </a:p>
          <a:p>
            <a:pPr marL="0" indent="0" algn="just" rtl="1">
              <a:buNone/>
            </a:pPr>
            <a:r>
              <a:rPr lang="fa-IR" sz="4000" b="1" dirty="0">
                <a:solidFill>
                  <a:srgbClr val="FF0000"/>
                </a:solidFill>
                <a:cs typeface="B Nazanin" pitchFamily="2" charset="-78"/>
              </a:rPr>
              <a:t>ب</a:t>
            </a:r>
            <a:r>
              <a:rPr lang="fa-IR" sz="4000" b="1" dirty="0" smtClean="0">
                <a:solidFill>
                  <a:srgbClr val="FF0000"/>
                </a:solidFill>
                <a:cs typeface="B Nazanin" pitchFamily="2" charset="-78"/>
              </a:rPr>
              <a:t>)دانش آموز:پاهای خوک چند انگشت دارد؟</a:t>
            </a:r>
          </a:p>
          <a:p>
            <a:pPr marL="0" indent="0" algn="just" rtl="1">
              <a:buNone/>
            </a:pPr>
            <a:r>
              <a:rPr lang="fa-IR" sz="4000" b="1" i="0" dirty="0" smtClean="0">
                <a:solidFill>
                  <a:srgbClr val="FF0000"/>
                </a:solidFill>
                <a:cs typeface="B Nazanin" pitchFamily="2" charset="-78"/>
              </a:rPr>
              <a:t>   - معلم:کفشت را در بیار و ببین!</a:t>
            </a: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41020222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normAutofit/>
          </a:bodyPr>
          <a:lstStyle/>
          <a:p>
            <a:pPr marL="0" indent="0" algn="ctr" rtl="1">
              <a:buNone/>
            </a:pPr>
            <a:r>
              <a:rPr lang="fa-IR" sz="5400" b="1" dirty="0">
                <a:solidFill>
                  <a:srgbClr val="FF0000"/>
                </a:solidFill>
                <a:cs typeface="B Nazanin" pitchFamily="2" charset="-78"/>
              </a:rPr>
              <a:t>هر </a:t>
            </a:r>
            <a:r>
              <a:rPr lang="fa-IR" sz="5400" b="1" dirty="0" smtClean="0">
                <a:solidFill>
                  <a:srgbClr val="FF0000"/>
                </a:solidFill>
                <a:cs typeface="B Nazanin" pitchFamily="2" charset="-78"/>
              </a:rPr>
              <a:t>مسیحی ای </a:t>
            </a:r>
            <a:r>
              <a:rPr lang="fa-IR" sz="5400" b="1" dirty="0">
                <a:solidFill>
                  <a:srgbClr val="FF0000"/>
                </a:solidFill>
                <a:cs typeface="B Nazanin" pitchFamily="2" charset="-78"/>
              </a:rPr>
              <a:t>مسلمان نیست.</a:t>
            </a:r>
            <a:endParaRPr lang="en-US" sz="5400" b="1" dirty="0">
              <a:solidFill>
                <a:srgbClr val="FF0000"/>
              </a:solidFill>
              <a:cs typeface="B Nazanin" pitchFamily="2" charset="-78"/>
            </a:endParaRPr>
          </a:p>
          <a:p>
            <a:pPr marL="0" indent="0" algn="r" rtl="1">
              <a:buNone/>
            </a:pPr>
            <a:endParaRPr lang="en-US" sz="4800" dirty="0">
              <a:cs typeface="B Nazanin" pitchFamily="2" charset="-78"/>
            </a:endParaRPr>
          </a:p>
        </p:txBody>
      </p:sp>
    </p:spTree>
    <p:extLst>
      <p:ext uri="{BB962C8B-B14F-4D97-AF65-F5344CB8AC3E}">
        <p14:creationId xmlns:p14="http://schemas.microsoft.com/office/powerpoint/2010/main" val="224042573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fa-IR" sz="4000" b="1" i="0" dirty="0">
                <a:solidFill>
                  <a:srgbClr val="FF0000"/>
                </a:solidFill>
                <a:cs typeface="B Nazanin" pitchFamily="2" charset="-78"/>
              </a:rPr>
              <a:t>مغالطه شوخی بی ربط</a:t>
            </a:r>
            <a:endParaRPr lang="en-US" sz="4000" b="1" i="0" dirty="0">
              <a:solidFill>
                <a:srgbClr val="FF0000"/>
              </a:solidFill>
              <a:cs typeface="B Nazanin" pitchFamily="2" charset="-78"/>
            </a:endParaRPr>
          </a:p>
          <a:p>
            <a:pPr marL="0" indent="0">
              <a:buNone/>
            </a:pPr>
            <a:r>
              <a:rPr lang="fa-IR" sz="3600" i="0" dirty="0" smtClean="0">
                <a:cs typeface="B Nazanin" pitchFamily="2" charset="-78"/>
              </a:rPr>
              <a:t>اگر </a:t>
            </a:r>
            <a:r>
              <a:rPr lang="fa-IR" sz="3600" i="0" dirty="0">
                <a:cs typeface="B Nazanin" pitchFamily="2" charset="-78"/>
              </a:rPr>
              <a:t>شخص برای فرار از نقد</a:t>
            </a:r>
            <a:r>
              <a:rPr lang="fa-IR" sz="3600" i="0" dirty="0" smtClean="0">
                <a:cs typeface="B Nazanin" pitchFamily="2" charset="-78"/>
              </a:rPr>
              <a:t>، با </a:t>
            </a:r>
            <a:r>
              <a:rPr lang="fa-IR" sz="3600" i="0" dirty="0">
                <a:cs typeface="B Nazanin" pitchFamily="2" charset="-78"/>
              </a:rPr>
              <a:t>طنز و شوخی سعی می کند اذهان را منحرف سازد </a:t>
            </a:r>
            <a:r>
              <a:rPr lang="fa-IR" sz="3600" i="0" dirty="0" smtClean="0">
                <a:cs typeface="B Nazanin" pitchFamily="2" charset="-78"/>
              </a:rPr>
              <a:t>مغالطه </a:t>
            </a:r>
            <a:r>
              <a:rPr lang="fa-IR" sz="3600" i="0" dirty="0">
                <a:cs typeface="B Nazanin" pitchFamily="2" charset="-78"/>
              </a:rPr>
              <a:t>اتفاق افتاده است.</a:t>
            </a:r>
          </a:p>
          <a:p>
            <a:pPr marL="0" indent="0">
              <a:buNone/>
            </a:pPr>
            <a:endParaRPr lang="en-US"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350126362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indent="0" algn="just" rtl="1">
              <a:buNone/>
            </a:pPr>
            <a:r>
              <a:rPr lang="fa-IR" sz="4000" b="1" i="0" dirty="0">
                <a:solidFill>
                  <a:srgbClr val="FF0000"/>
                </a:solidFill>
                <a:cs typeface="B Nazanin" pitchFamily="2" charset="-78"/>
              </a:rPr>
              <a:t>پدر</a:t>
            </a:r>
            <a:r>
              <a:rPr lang="fa-IR" sz="4000" b="1" i="0" dirty="0" smtClean="0">
                <a:solidFill>
                  <a:srgbClr val="FF0000"/>
                </a:solidFill>
                <a:cs typeface="B Nazanin" pitchFamily="2" charset="-78"/>
              </a:rPr>
              <a:t>! چطور </a:t>
            </a:r>
            <a:r>
              <a:rPr lang="fa-IR" sz="4000" b="1" i="0" dirty="0">
                <a:solidFill>
                  <a:srgbClr val="FF0000"/>
                </a:solidFill>
                <a:cs typeface="B Nazanin" pitchFamily="2" charset="-78"/>
              </a:rPr>
              <a:t>مرا به دلیل سیگار کشیدن سرزنش می کنی و برایم استدلال می کنی که سیگار کشیدن برای ریه مضر است</a:t>
            </a:r>
            <a:r>
              <a:rPr lang="fa-IR" sz="4000" b="1" i="0" dirty="0" smtClean="0">
                <a:solidFill>
                  <a:srgbClr val="FF0000"/>
                </a:solidFill>
                <a:cs typeface="B Nazanin" pitchFamily="2" charset="-78"/>
              </a:rPr>
              <a:t>، در حالی که </a:t>
            </a:r>
            <a:r>
              <a:rPr lang="fa-IR" sz="4000" b="1" i="0" dirty="0">
                <a:solidFill>
                  <a:srgbClr val="FF0000"/>
                </a:solidFill>
                <a:cs typeface="B Nazanin" pitchFamily="2" charset="-78"/>
              </a:rPr>
              <a:t>خودت در نوجوانی سیگار </a:t>
            </a:r>
            <a:r>
              <a:rPr lang="fa-IR" sz="4000" b="1" i="0" dirty="0" smtClean="0">
                <a:solidFill>
                  <a:srgbClr val="FF0000"/>
                </a:solidFill>
                <a:cs typeface="B Nazanin" pitchFamily="2" charset="-78"/>
              </a:rPr>
              <a:t>می کشیدی</a:t>
            </a:r>
            <a:r>
              <a:rPr lang="fa-IR" sz="4000" b="1" i="0" dirty="0">
                <a:solidFill>
                  <a:srgbClr val="FF0000"/>
                </a:solidFill>
                <a:cs typeface="B Nazanin" pitchFamily="2" charset="-78"/>
              </a:rPr>
              <a:t>؟</a:t>
            </a:r>
            <a:endParaRPr lang="en-US" sz="4000" b="1" i="0" dirty="0">
              <a:solidFill>
                <a:srgbClr val="FF0000"/>
              </a:solidFill>
              <a:cs typeface="B Nazanin" pitchFamily="2" charset="-78"/>
            </a:endParaRPr>
          </a:p>
          <a:p>
            <a:pPr marL="0" indent="0" algn="just" rtl="1">
              <a:buNone/>
            </a:pPr>
            <a:endParaRPr lang="en-US" sz="4000" b="1" i="0" dirty="0">
              <a:solidFill>
                <a:srgbClr val="FF0000"/>
              </a:solidFill>
              <a:cs typeface="B Nazanin" pitchFamily="2" charset="-78"/>
            </a:endParaRPr>
          </a:p>
        </p:txBody>
      </p:sp>
    </p:spTree>
    <p:extLst>
      <p:ext uri="{BB962C8B-B14F-4D97-AF65-F5344CB8AC3E}">
        <p14:creationId xmlns:p14="http://schemas.microsoft.com/office/powerpoint/2010/main" val="16569131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fa-IR" sz="4000" b="1" i="0" dirty="0">
                <a:solidFill>
                  <a:srgbClr val="FF0000"/>
                </a:solidFill>
                <a:cs typeface="B Nazanin" pitchFamily="2" charset="-78"/>
              </a:rPr>
              <a:t>مغالطه </a:t>
            </a:r>
            <a:r>
              <a:rPr lang="fa-IR" sz="4000" b="1" i="0" dirty="0" smtClean="0">
                <a:solidFill>
                  <a:srgbClr val="FF0000"/>
                </a:solidFill>
                <a:cs typeface="B Nazanin" pitchFamily="2" charset="-78"/>
              </a:rPr>
              <a:t>تو هم همین طور</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گاهی </a:t>
            </a:r>
            <a:r>
              <a:rPr lang="fa-IR" sz="3600" i="0" dirty="0">
                <a:cs typeface="B Nazanin" pitchFamily="2" charset="-78"/>
              </a:rPr>
              <a:t>مغالط برای دفاع از خود و توجیه اشتباهی که مرتکب شده است</a:t>
            </a:r>
            <a:r>
              <a:rPr lang="fa-IR" sz="3600" i="0" dirty="0" smtClean="0">
                <a:cs typeface="B Nazanin" pitchFamily="2" charset="-78"/>
              </a:rPr>
              <a:t>، می </a:t>
            </a:r>
            <a:r>
              <a:rPr lang="fa-IR" sz="3600" i="0" dirty="0">
                <a:cs typeface="B Nazanin" pitchFamily="2" charset="-78"/>
              </a:rPr>
              <a:t>گوید تو هم مثل من هستی</a:t>
            </a:r>
            <a:r>
              <a:rPr lang="fa-IR" sz="3600" i="0" dirty="0" smtClean="0">
                <a:cs typeface="B Nazanin" pitchFamily="2" charset="-78"/>
              </a:rPr>
              <a:t>، یعنی </a:t>
            </a:r>
            <a:r>
              <a:rPr lang="fa-IR" sz="3600" i="0" dirty="0">
                <a:cs typeface="B Nazanin" pitchFamily="2" charset="-78"/>
              </a:rPr>
              <a:t>بر تو هم همین اشکال وارد است</a:t>
            </a:r>
            <a:r>
              <a:rPr lang="fa-IR" sz="3600" i="0" dirty="0" smtClean="0">
                <a:cs typeface="B Nazanin" pitchFamily="2" charset="-78"/>
              </a:rPr>
              <a:t>.</a:t>
            </a:r>
            <a:endParaRPr lang="fa-IR" sz="3600" i="0" dirty="0">
              <a:cs typeface="B Nazanin" pitchFamily="2" charset="-78"/>
            </a:endParaRPr>
          </a:p>
        </p:txBody>
      </p:sp>
    </p:spTree>
    <p:extLst>
      <p:ext uri="{BB962C8B-B14F-4D97-AF65-F5344CB8AC3E}">
        <p14:creationId xmlns:p14="http://schemas.microsoft.com/office/powerpoint/2010/main" val="99558328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normAutofit/>
          </a:bodyPr>
          <a:lstStyle/>
          <a:p>
            <a:pPr marL="0" indent="0" algn="just" rtl="1">
              <a:buNone/>
            </a:pPr>
            <a:r>
              <a:rPr lang="fa-IR" sz="4000" b="1" i="0" dirty="0">
                <a:solidFill>
                  <a:srgbClr val="FF0000"/>
                </a:solidFill>
                <a:cs typeface="B Nazanin" pitchFamily="2" charset="-78"/>
              </a:rPr>
              <a:t>البته من توجه دارم که وقت من تمام شده و ده دقیقه هم گذشته</a:t>
            </a:r>
            <a:r>
              <a:rPr lang="fa-IR" sz="4000" b="1" i="0" dirty="0" smtClean="0">
                <a:solidFill>
                  <a:srgbClr val="FF0000"/>
                </a:solidFill>
                <a:cs typeface="B Nazanin" pitchFamily="2" charset="-78"/>
              </a:rPr>
              <a:t>، اما </a:t>
            </a:r>
            <a:r>
              <a:rPr lang="fa-IR" sz="4000" b="1" i="0" dirty="0">
                <a:solidFill>
                  <a:srgbClr val="FF0000"/>
                </a:solidFill>
                <a:cs typeface="B Nazanin" pitchFamily="2" charset="-78"/>
              </a:rPr>
              <a:t>حیف است این نکته را نگویم و بحث را بدون نتیجه رها کنم و </a:t>
            </a:r>
            <a:r>
              <a:rPr lang="fa-IR" sz="4000" b="1" i="0" dirty="0" smtClean="0">
                <a:solidFill>
                  <a:srgbClr val="FF0000"/>
                </a:solidFill>
                <a:cs typeface="B Nazanin" pitchFamily="2" charset="-78"/>
              </a:rPr>
              <a:t>آن این </a:t>
            </a:r>
            <a:r>
              <a:rPr lang="fa-IR" sz="4000" b="1" i="0" dirty="0">
                <a:solidFill>
                  <a:srgbClr val="FF0000"/>
                </a:solidFill>
                <a:cs typeface="B Nazanin" pitchFamily="2" charset="-78"/>
              </a:rPr>
              <a:t>که...</a:t>
            </a:r>
            <a:endParaRPr lang="en-US" sz="4000" b="1" i="0" dirty="0">
              <a:solidFill>
                <a:srgbClr val="FF0000"/>
              </a:solidFill>
              <a:cs typeface="B Nazanin" pitchFamily="2" charset="-78"/>
            </a:endParaRPr>
          </a:p>
          <a:p>
            <a:pPr marL="0" indent="0" algn="r" rtl="1">
              <a:buNone/>
            </a:pPr>
            <a:endParaRPr lang="en-US" sz="3600" i="0" dirty="0">
              <a:cs typeface="B Nazanin" pitchFamily="2" charset="-78"/>
            </a:endParaRPr>
          </a:p>
        </p:txBody>
      </p:sp>
    </p:spTree>
    <p:extLst>
      <p:ext uri="{BB962C8B-B14F-4D97-AF65-F5344CB8AC3E}">
        <p14:creationId xmlns:p14="http://schemas.microsoft.com/office/powerpoint/2010/main" val="26535787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7543800" cy="3886200"/>
          </a:xfrm>
        </p:spPr>
        <p:txBody>
          <a:bodyPr/>
          <a:lstStyle/>
          <a:p>
            <a:pPr marL="0" indent="0" algn="ctr">
              <a:buNone/>
            </a:pPr>
            <a:r>
              <a:rPr lang="fa-IR" sz="4000" b="1" i="0" dirty="0">
                <a:solidFill>
                  <a:srgbClr val="FF0000"/>
                </a:solidFill>
                <a:cs typeface="B Nazanin" pitchFamily="2" charset="-78"/>
              </a:rPr>
              <a:t>مغالطه البته...</a:t>
            </a:r>
            <a:r>
              <a:rPr lang="fa-IR" sz="4000" b="1" i="0" dirty="0" smtClean="0">
                <a:solidFill>
                  <a:srgbClr val="FF0000"/>
                </a:solidFill>
                <a:cs typeface="B Nazanin" pitchFamily="2" charset="-78"/>
              </a:rPr>
              <a:t>اما</a:t>
            </a:r>
          </a:p>
          <a:p>
            <a:pPr marL="0" indent="0" algn="ctr">
              <a:buNone/>
            </a:pP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اگر </a:t>
            </a:r>
            <a:r>
              <a:rPr lang="fa-IR" sz="3600" i="0" dirty="0">
                <a:cs typeface="B Nazanin" pitchFamily="2" charset="-78"/>
              </a:rPr>
              <a:t>فرد در عین اعتراف به وارد بودن اشکال</a:t>
            </a:r>
            <a:r>
              <a:rPr lang="fa-IR" sz="3600" i="0" dirty="0" smtClean="0">
                <a:cs typeface="B Nazanin" pitchFamily="2" charset="-78"/>
              </a:rPr>
              <a:t>، اعتذار آورد </a:t>
            </a:r>
            <a:r>
              <a:rPr lang="fa-IR" sz="3600" i="0" dirty="0">
                <a:cs typeface="B Nazanin" pitchFamily="2" charset="-78"/>
              </a:rPr>
              <a:t>و گویا با </a:t>
            </a:r>
            <a:r>
              <a:rPr lang="fa-IR" sz="3600" i="0" dirty="0" smtClean="0">
                <a:cs typeface="B Nazanin" pitchFamily="2" charset="-78"/>
              </a:rPr>
              <a:t>این کار </a:t>
            </a:r>
            <a:r>
              <a:rPr lang="fa-IR" sz="3600" i="0" dirty="0">
                <a:cs typeface="B Nazanin" pitchFamily="2" charset="-78"/>
              </a:rPr>
              <a:t>اشکال را غیر وارد جلوه دهد مغالطه است.</a:t>
            </a:r>
          </a:p>
          <a:p>
            <a:pPr marL="0" indent="0">
              <a:buNone/>
            </a:pPr>
            <a:endParaRPr lang="fa-IR" sz="3600" i="0" dirty="0">
              <a:cs typeface="B Nazanin" pitchFamily="2" charset="-78"/>
            </a:endParaRPr>
          </a:p>
          <a:p>
            <a:pPr marL="0" indent="0">
              <a:buNone/>
            </a:pPr>
            <a:endParaRPr lang="fa-IR" sz="3600" i="0" dirty="0">
              <a:cs typeface="B Nazanin" pitchFamily="2" charset="-78"/>
            </a:endParaRPr>
          </a:p>
        </p:txBody>
      </p:sp>
    </p:spTree>
    <p:extLst>
      <p:ext uri="{BB962C8B-B14F-4D97-AF65-F5344CB8AC3E}">
        <p14:creationId xmlns:p14="http://schemas.microsoft.com/office/powerpoint/2010/main" val="420887323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019800"/>
          </a:xfrm>
        </p:spPr>
        <p:txBody>
          <a:bodyPr>
            <a:normAutofit/>
          </a:bodyPr>
          <a:lstStyle/>
          <a:p>
            <a:pPr marL="0" indent="0" algn="just" rtl="1">
              <a:buNone/>
            </a:pPr>
            <a:r>
              <a:rPr lang="fa-IR" sz="3600" b="1" i="0" dirty="0">
                <a:solidFill>
                  <a:srgbClr val="FF0000"/>
                </a:solidFill>
                <a:cs typeface="B Nazanin" pitchFamily="2" charset="-78"/>
              </a:rPr>
              <a:t>ناقد</a:t>
            </a:r>
            <a:r>
              <a:rPr lang="fa-IR" sz="3600" b="1" i="0" dirty="0" smtClean="0">
                <a:solidFill>
                  <a:srgbClr val="FF0000"/>
                </a:solidFill>
                <a:cs typeface="B Nazanin" pitchFamily="2" charset="-78"/>
              </a:rPr>
              <a:t>: چرا </a:t>
            </a:r>
            <a:r>
              <a:rPr lang="fa-IR" sz="3600" b="1" i="0" dirty="0">
                <a:solidFill>
                  <a:srgbClr val="FF0000"/>
                </a:solidFill>
                <a:cs typeface="B Nazanin" pitchFamily="2" charset="-78"/>
              </a:rPr>
              <a:t>در امور </a:t>
            </a:r>
            <a:r>
              <a:rPr lang="fa-IR" sz="3600" b="1" i="0" dirty="0" smtClean="0">
                <a:solidFill>
                  <a:srgbClr val="FF0000"/>
                </a:solidFill>
                <a:cs typeface="B Nazanin" pitchFamily="2" charset="-78"/>
              </a:rPr>
              <a:t>خصوصی </a:t>
            </a:r>
            <a:r>
              <a:rPr lang="fa-IR" sz="3600" b="1" i="0" dirty="0">
                <a:solidFill>
                  <a:srgbClr val="FF0000"/>
                </a:solidFill>
                <a:cs typeface="B Nazanin" pitchFamily="2" charset="-78"/>
              </a:rPr>
              <a:t>مردم تجسس می کنی؟</a:t>
            </a:r>
            <a:endParaRPr lang="en-US" sz="3600" b="1" i="0" dirty="0">
              <a:solidFill>
                <a:srgbClr val="FF0000"/>
              </a:solidFill>
              <a:cs typeface="B Nazanin" pitchFamily="2" charset="-78"/>
            </a:endParaRPr>
          </a:p>
          <a:p>
            <a:pPr marL="0" indent="0" algn="just" rtl="1">
              <a:buNone/>
            </a:pPr>
            <a:r>
              <a:rPr lang="fa-IR" sz="3600" b="1" i="0" dirty="0">
                <a:solidFill>
                  <a:srgbClr val="FF0000"/>
                </a:solidFill>
                <a:cs typeface="B Nazanin" pitchFamily="2" charset="-78"/>
              </a:rPr>
              <a:t>خبرنگار</a:t>
            </a:r>
            <a:r>
              <a:rPr lang="fa-IR" sz="3600" b="1" i="0" dirty="0" smtClean="0">
                <a:solidFill>
                  <a:srgbClr val="FF0000"/>
                </a:solidFill>
                <a:cs typeface="B Nazanin" pitchFamily="2" charset="-78"/>
              </a:rPr>
              <a:t>: البته </a:t>
            </a:r>
            <a:r>
              <a:rPr lang="fa-IR" sz="3600" b="1" i="0" dirty="0">
                <a:solidFill>
                  <a:srgbClr val="FF0000"/>
                </a:solidFill>
                <a:cs typeface="B Nazanin" pitchFamily="2" charset="-78"/>
              </a:rPr>
              <a:t>این فرمایش درستی است که نباید در امور خصوصی مردم دخالت کرد ولی این را بپذیرید که من در مقام یک خبرنگار حق دارم </a:t>
            </a:r>
            <a:r>
              <a:rPr lang="fa-IR" sz="3600" b="1" i="0" dirty="0" smtClean="0">
                <a:solidFill>
                  <a:srgbClr val="FF0000"/>
                </a:solidFill>
                <a:cs typeface="B Nazanin" pitchFamily="2" charset="-78"/>
              </a:rPr>
              <a:t>در بارۀ </a:t>
            </a:r>
            <a:r>
              <a:rPr lang="fa-IR" sz="3600" b="1" i="0" dirty="0">
                <a:solidFill>
                  <a:srgbClr val="FF0000"/>
                </a:solidFill>
                <a:cs typeface="B Nazanin" pitchFamily="2" charset="-78"/>
              </a:rPr>
              <a:t>این جریان گزارش تهیه </a:t>
            </a:r>
            <a:r>
              <a:rPr lang="fa-IR" sz="3600" b="1" i="0" dirty="0" smtClean="0">
                <a:solidFill>
                  <a:srgbClr val="FF0000"/>
                </a:solidFill>
                <a:cs typeface="B Nazanin" pitchFamily="2" charset="-78"/>
              </a:rPr>
              <a:t>کنم و آن </a:t>
            </a:r>
            <a:r>
              <a:rPr lang="fa-IR" sz="3600" b="1" i="0" dirty="0">
                <a:solidFill>
                  <a:srgbClr val="FF0000"/>
                </a:solidFill>
                <a:cs typeface="B Nazanin" pitchFamily="2" charset="-78"/>
              </a:rPr>
              <a:t>را به </a:t>
            </a:r>
            <a:r>
              <a:rPr lang="fa-IR" sz="3600" b="1" i="0" dirty="0" smtClean="0">
                <a:solidFill>
                  <a:srgbClr val="FF0000"/>
                </a:solidFill>
                <a:cs typeface="B Nazanin" pitchFamily="2" charset="-78"/>
              </a:rPr>
              <a:t>اطلاع </a:t>
            </a:r>
            <a:r>
              <a:rPr lang="fa-IR" sz="3600" b="1" i="0" dirty="0">
                <a:solidFill>
                  <a:srgbClr val="FF0000"/>
                </a:solidFill>
                <a:cs typeface="B Nazanin" pitchFamily="2" charset="-78"/>
              </a:rPr>
              <a:t>عموم برسانم</a:t>
            </a:r>
            <a:r>
              <a:rPr lang="fa-IR" sz="3600" b="1" i="0" dirty="0" smtClean="0">
                <a:solidFill>
                  <a:srgbClr val="FF0000"/>
                </a:solidFill>
                <a:cs typeface="B Nazanin" pitchFamily="2" charset="-78"/>
              </a:rPr>
              <a:t>.</a:t>
            </a:r>
          </a:p>
        </p:txBody>
      </p:sp>
    </p:spTree>
    <p:extLst>
      <p:ext uri="{BB962C8B-B14F-4D97-AF65-F5344CB8AC3E}">
        <p14:creationId xmlns:p14="http://schemas.microsoft.com/office/powerpoint/2010/main" val="5878754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fa-IR" sz="4000" b="1" i="0" dirty="0">
                <a:solidFill>
                  <a:srgbClr val="FF0000"/>
                </a:solidFill>
                <a:cs typeface="B Nazanin" pitchFamily="2" charset="-78"/>
              </a:rPr>
              <a:t>مغالطه یک بام و دو هوا</a:t>
            </a:r>
            <a:endParaRPr lang="en-US" sz="4000" b="1" i="0" dirty="0">
              <a:solidFill>
                <a:srgbClr val="FF0000"/>
              </a:solidFill>
              <a:cs typeface="B Nazanin" pitchFamily="2" charset="-78"/>
            </a:endParaRPr>
          </a:p>
          <a:p>
            <a:pPr marL="0" indent="0" algn="just">
              <a:buNone/>
            </a:pPr>
            <a:r>
              <a:rPr lang="fa-IR" sz="3600" i="0" dirty="0" smtClean="0">
                <a:cs typeface="B Nazanin" pitchFamily="2" charset="-78"/>
              </a:rPr>
              <a:t>اگر </a:t>
            </a:r>
            <a:r>
              <a:rPr lang="fa-IR" sz="3600" i="0" dirty="0">
                <a:cs typeface="B Nazanin" pitchFamily="2" charset="-78"/>
              </a:rPr>
              <a:t>در یک موقعیت حکمی صادر کنیم و در موقعیت مشابه حکم دیگر</a:t>
            </a:r>
            <a:r>
              <a:rPr lang="fa-IR" sz="3600" i="0" dirty="0" smtClean="0">
                <a:cs typeface="B Nazanin" pitchFamily="2" charset="-78"/>
              </a:rPr>
              <a:t>، در حالی که </a:t>
            </a:r>
            <a:r>
              <a:rPr lang="fa-IR" sz="3600" i="0" dirty="0">
                <a:cs typeface="B Nazanin" pitchFamily="2" charset="-78"/>
              </a:rPr>
              <a:t>این تفاوت گذاری فاقد دلیل توجیهی است</a:t>
            </a:r>
            <a:r>
              <a:rPr lang="fa-IR" sz="3600" i="0" dirty="0" smtClean="0">
                <a:cs typeface="B Nazanin" pitchFamily="2" charset="-78"/>
              </a:rPr>
              <a:t>.</a:t>
            </a:r>
            <a:endParaRPr lang="fa-IR" sz="3600" i="0" dirty="0">
              <a:cs typeface="B Nazanin" pitchFamily="2" charset="-78"/>
            </a:endParaRPr>
          </a:p>
        </p:txBody>
      </p:sp>
    </p:spTree>
    <p:extLst>
      <p:ext uri="{BB962C8B-B14F-4D97-AF65-F5344CB8AC3E}">
        <p14:creationId xmlns:p14="http://schemas.microsoft.com/office/powerpoint/2010/main" val="103280293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43000"/>
            <a:ext cx="7543800" cy="3886200"/>
          </a:xfrm>
        </p:spPr>
        <p:txBody>
          <a:bodyPr>
            <a:noAutofit/>
          </a:bodyPr>
          <a:lstStyle/>
          <a:p>
            <a:pPr marL="0" indent="0" algn="ctr">
              <a:buNone/>
            </a:pPr>
            <a:endParaRPr lang="fa-IR" sz="3600" i="0" dirty="0" smtClean="0">
              <a:cs typeface="B Nazanin" pitchFamily="2" charset="-78"/>
            </a:endParaRPr>
          </a:p>
          <a:p>
            <a:pPr marL="0" indent="0" algn="ctr">
              <a:buNone/>
            </a:pPr>
            <a:endParaRPr lang="fa-IR" sz="3600" i="0" dirty="0">
              <a:cs typeface="B Nazanin" pitchFamily="2" charset="-78"/>
            </a:endParaRPr>
          </a:p>
          <a:p>
            <a:pPr marL="0" indent="0" algn="ctr">
              <a:buNone/>
            </a:pPr>
            <a:endParaRPr lang="fa-IR" sz="3600" i="0" dirty="0" smtClean="0">
              <a:cs typeface="B Nazanin" pitchFamily="2" charset="-78"/>
            </a:endParaRPr>
          </a:p>
          <a:p>
            <a:pPr marL="0" indent="0" algn="ctr">
              <a:buNone/>
            </a:pPr>
            <a:r>
              <a:rPr lang="fa-IR" sz="3600" i="0" dirty="0" smtClean="0">
                <a:cs typeface="B Nazanin" pitchFamily="2" charset="-78"/>
              </a:rPr>
              <a:t>پایان</a:t>
            </a:r>
          </a:p>
        </p:txBody>
      </p:sp>
    </p:spTree>
    <p:extLst>
      <p:ext uri="{BB962C8B-B14F-4D97-AF65-F5344CB8AC3E}">
        <p14:creationId xmlns:p14="http://schemas.microsoft.com/office/powerpoint/2010/main" val="4284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down)">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5821363"/>
          </a:xfrm>
        </p:spPr>
        <p:txBody>
          <a:bodyPr>
            <a:normAutofit/>
          </a:bodyPr>
          <a:lstStyle/>
          <a:p>
            <a:pPr marL="0" indent="0" algn="just" rtl="1">
              <a:buNone/>
            </a:pPr>
            <a:r>
              <a:rPr lang="fa-IR" sz="4400" dirty="0">
                <a:cs typeface="B Nazanin" pitchFamily="2" charset="-78"/>
              </a:rPr>
              <a:t>از ابن جوزی،که در شیعه و سنی بودنش اختلاف </a:t>
            </a:r>
            <a:r>
              <a:rPr lang="fa-IR" sz="4400" dirty="0" smtClean="0">
                <a:cs typeface="B Nazanin" pitchFamily="2" charset="-78"/>
              </a:rPr>
              <a:t>بود، پرسیدند: خلیفه بلافصل پیامبر کیست؟ او برای مکتوم نگه داشتن عقیده خویش در پاسخ گفت:</a:t>
            </a:r>
            <a:endParaRPr lang="en-US" sz="4800" b="1" dirty="0" smtClean="0">
              <a:cs typeface="B Nazanin" pitchFamily="2" charset="-78"/>
            </a:endParaRPr>
          </a:p>
          <a:p>
            <a:pPr marL="0" indent="0" algn="ctr" rtl="1">
              <a:buNone/>
            </a:pPr>
            <a:r>
              <a:rPr lang="fa-IR" sz="4800" b="1" dirty="0" smtClean="0">
                <a:solidFill>
                  <a:srgbClr val="FF0000"/>
                </a:solidFill>
                <a:cs typeface="B Nazanin" pitchFamily="2" charset="-78"/>
              </a:rPr>
              <a:t>من </a:t>
            </a:r>
            <a:r>
              <a:rPr lang="fa-IR" sz="4800" b="1" dirty="0">
                <a:solidFill>
                  <a:srgbClr val="FF0000"/>
                </a:solidFill>
                <a:cs typeface="B Nazanin" pitchFamily="2" charset="-78"/>
              </a:rPr>
              <a:t>بنته فی </a:t>
            </a:r>
            <a:r>
              <a:rPr lang="fa-IR" sz="4800" b="1" dirty="0" smtClean="0">
                <a:solidFill>
                  <a:srgbClr val="FF0000"/>
                </a:solidFill>
                <a:cs typeface="B Nazanin" pitchFamily="2" charset="-78"/>
              </a:rPr>
              <a:t>بیته</a:t>
            </a:r>
          </a:p>
          <a:p>
            <a:pPr marL="0" indent="0" algn="ctr" rtl="1">
              <a:buNone/>
            </a:pPr>
            <a:r>
              <a:rPr lang="fa-IR" sz="4400" b="1" dirty="0" smtClean="0">
                <a:cs typeface="B Nazanin" pitchFamily="2" charset="-78"/>
              </a:rPr>
              <a:t> (</a:t>
            </a:r>
            <a:r>
              <a:rPr lang="fa-IR" sz="4400" b="1" dirty="0">
                <a:cs typeface="B Nazanin" pitchFamily="2" charset="-78"/>
              </a:rPr>
              <a:t>کسی که دختر "او" در خانه "</a:t>
            </a:r>
            <a:r>
              <a:rPr lang="fa-IR" sz="4400" b="1" dirty="0" smtClean="0">
                <a:cs typeface="B Nazanin" pitchFamily="2" charset="-78"/>
              </a:rPr>
              <a:t>او"است.)</a:t>
            </a:r>
            <a:endParaRPr lang="en-US" sz="4400" b="1" dirty="0">
              <a:cs typeface="B Nazanin" pitchFamily="2" charset="-78"/>
            </a:endParaRPr>
          </a:p>
        </p:txBody>
      </p:sp>
    </p:spTree>
    <p:extLst>
      <p:ext uri="{BB962C8B-B14F-4D97-AF65-F5344CB8AC3E}">
        <p14:creationId xmlns:p14="http://schemas.microsoft.com/office/powerpoint/2010/main" val="53821967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3600" dirty="0">
              <a:cs typeface="B Nazanin" pitchFamily="2" charset="-78"/>
            </a:endParaRPr>
          </a:p>
          <a:p>
            <a:pPr marL="0" indent="0">
              <a:buNone/>
            </a:pPr>
            <a:endParaRPr lang="en-US" sz="3600" dirty="0">
              <a:solidFill>
                <a:schemeClr val="bg1"/>
              </a:solidFill>
              <a:cs typeface="B Nazanin" pitchFamily="2" charset="-78"/>
            </a:endParaRPr>
          </a:p>
          <a:p>
            <a:pPr marL="0" indent="0" algn="ctr">
              <a:buNone/>
            </a:pPr>
            <a:r>
              <a:rPr lang="fa-IR" sz="4000" b="1" dirty="0">
                <a:solidFill>
                  <a:schemeClr val="accent6">
                    <a:lumMod val="60000"/>
                    <a:lumOff val="40000"/>
                  </a:schemeClr>
                </a:solidFill>
                <a:ea typeface="Times New Roman"/>
                <a:cs typeface="B Nazanin" pitchFamily="2" charset="-78"/>
              </a:rPr>
              <a:t>مغالطه </a:t>
            </a:r>
            <a:r>
              <a:rPr lang="fa-IR" sz="4000" b="1" dirty="0">
                <a:solidFill>
                  <a:schemeClr val="accent6">
                    <a:lumMod val="60000"/>
                    <a:lumOff val="40000"/>
                  </a:schemeClr>
                </a:solidFill>
                <a:cs typeface="B Nazanin" pitchFamily="2" charset="-78"/>
              </a:rPr>
              <a:t>سورهای کلی </a:t>
            </a:r>
            <a:r>
              <a:rPr lang="fa-IR" sz="4000" b="1" dirty="0" smtClean="0">
                <a:solidFill>
                  <a:schemeClr val="accent6">
                    <a:lumMod val="60000"/>
                    <a:lumOff val="40000"/>
                  </a:schemeClr>
                </a:solidFill>
                <a:cs typeface="B Nazanin" pitchFamily="2" charset="-78"/>
              </a:rPr>
              <a:t>نما</a:t>
            </a:r>
          </a:p>
          <a:p>
            <a:pPr marL="0" indent="0">
              <a:buNone/>
            </a:pPr>
            <a:endParaRPr lang="fa-IR" sz="3600" dirty="0">
              <a:solidFill>
                <a:schemeClr val="accent6">
                  <a:lumMod val="60000"/>
                  <a:lumOff val="40000"/>
                </a:schemeClr>
              </a:solidFill>
              <a:cs typeface="B Nazanin" pitchFamily="2" charset="-78"/>
            </a:endParaRPr>
          </a:p>
          <a:p>
            <a:pPr marL="0" indent="0">
              <a:buNone/>
            </a:pPr>
            <a:r>
              <a:rPr lang="fa-IR" sz="4400" dirty="0">
                <a:cs typeface="B Nazanin" pitchFamily="2" charset="-78"/>
              </a:rPr>
              <a:t>یعنی هیچ </a:t>
            </a:r>
            <a:r>
              <a:rPr lang="fa-IR" sz="4400" dirty="0" smtClean="0">
                <a:cs typeface="B Nazanin" pitchFamily="2" charset="-78"/>
              </a:rPr>
              <a:t>مسیحی ای </a:t>
            </a:r>
            <a:r>
              <a:rPr lang="fa-IR" sz="4400" dirty="0">
                <a:cs typeface="B Nazanin" pitchFamily="2" charset="-78"/>
              </a:rPr>
              <a:t>مسلمان نیست.</a:t>
            </a:r>
            <a:endParaRPr lang="en-US" sz="4400" dirty="0">
              <a:cs typeface="B Nazanin" pitchFamily="2" charset="-78"/>
            </a:endParaRPr>
          </a:p>
          <a:p>
            <a:pPr marL="0" indent="0">
              <a:buNone/>
            </a:pPr>
            <a:endParaRPr lang="en-US" sz="3600" dirty="0">
              <a:solidFill>
                <a:schemeClr val="accent6">
                  <a:lumMod val="60000"/>
                  <a:lumOff val="40000"/>
                </a:schemeClr>
              </a:solidFill>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147722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534400" cy="5745163"/>
          </a:xfrm>
        </p:spPr>
        <p:txBody>
          <a:bodyPr>
            <a:normAutofit/>
          </a:bodyPr>
          <a:lstStyle/>
          <a:p>
            <a:pPr marL="0" indent="0" algn="ctr" rtl="1">
              <a:buNone/>
            </a:pPr>
            <a:r>
              <a:rPr lang="fa-IR" sz="4800" b="1" dirty="0">
                <a:solidFill>
                  <a:srgbClr val="FF0000"/>
                </a:solidFill>
                <a:cs typeface="B Nazanin" pitchFamily="2" charset="-78"/>
              </a:rPr>
              <a:t>اگر </a:t>
            </a:r>
            <a:r>
              <a:rPr lang="fa-IR" sz="4800" b="1" dirty="0" smtClean="0">
                <a:solidFill>
                  <a:srgbClr val="FF0000"/>
                </a:solidFill>
                <a:cs typeface="B Nazanin" pitchFamily="2" charset="-78"/>
              </a:rPr>
              <a:t>در بارۀ </a:t>
            </a:r>
            <a:r>
              <a:rPr lang="fa-IR" sz="4800" b="1" dirty="0">
                <a:solidFill>
                  <a:srgbClr val="FF0000"/>
                </a:solidFill>
                <a:cs typeface="B Nazanin" pitchFamily="2" charset="-78"/>
              </a:rPr>
              <a:t>کسی که شاعر و پزشک است</a:t>
            </a:r>
            <a:r>
              <a:rPr lang="fa-IR" sz="4800" b="1" dirty="0" smtClean="0">
                <a:solidFill>
                  <a:srgbClr val="FF0000"/>
                </a:solidFill>
                <a:cs typeface="B Nazanin" pitchFamily="2" charset="-78"/>
              </a:rPr>
              <a:t>، ولی </a:t>
            </a:r>
            <a:r>
              <a:rPr lang="fa-IR" sz="4800" b="1" dirty="0">
                <a:solidFill>
                  <a:srgbClr val="FF0000"/>
                </a:solidFill>
                <a:cs typeface="B Nazanin" pitchFamily="2" charset="-78"/>
              </a:rPr>
              <a:t>تنها در پزشکی مهارت دارد بگوییم "او شاعر و ماهر </a:t>
            </a:r>
            <a:r>
              <a:rPr lang="fa-IR" sz="4800" b="1" dirty="0" smtClean="0">
                <a:solidFill>
                  <a:srgbClr val="FF0000"/>
                </a:solidFill>
                <a:cs typeface="B Nazanin" pitchFamily="2" charset="-78"/>
              </a:rPr>
              <a:t>است."</a:t>
            </a:r>
            <a:endParaRPr lang="en-US" sz="4800" b="1" dirty="0">
              <a:solidFill>
                <a:srgbClr val="FF0000"/>
              </a:solidFill>
              <a:cs typeface="B Nazanin" pitchFamily="2" charset="-78"/>
            </a:endParaRPr>
          </a:p>
          <a:p>
            <a:pPr marL="0" indent="0" algn="ctr" rtl="1">
              <a:buNone/>
            </a:pPr>
            <a:endParaRPr lang="en-US" sz="3600" b="1" dirty="0">
              <a:cs typeface="B Nazanin" pitchFamily="2" charset="-78"/>
            </a:endParaRPr>
          </a:p>
        </p:txBody>
      </p:sp>
    </p:spTree>
    <p:extLst>
      <p:ext uri="{BB962C8B-B14F-4D97-AF65-F5344CB8AC3E}">
        <p14:creationId xmlns:p14="http://schemas.microsoft.com/office/powerpoint/2010/main" val="13903610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620000" cy="3886200"/>
          </a:xfrm>
        </p:spPr>
        <p:txBody>
          <a:bodyPr>
            <a:noAutofit/>
          </a:bodyPr>
          <a:lstStyle/>
          <a:p>
            <a:pPr marL="0" indent="0" algn="ctr">
              <a:buNone/>
            </a:pPr>
            <a:r>
              <a:rPr lang="fa-IR" sz="4000" b="1" dirty="0">
                <a:solidFill>
                  <a:schemeClr val="accent6">
                    <a:lumMod val="60000"/>
                    <a:lumOff val="40000"/>
                  </a:schemeClr>
                </a:solidFill>
                <a:ea typeface="Times New Roman"/>
                <a:cs typeface="B Nazanin" pitchFamily="2" charset="-78"/>
              </a:rPr>
              <a:t>مغالطه </a:t>
            </a:r>
            <a:r>
              <a:rPr lang="fa-IR" sz="4000" b="1" dirty="0">
                <a:solidFill>
                  <a:schemeClr val="accent6">
                    <a:lumMod val="60000"/>
                    <a:lumOff val="40000"/>
                  </a:schemeClr>
                </a:solidFill>
                <a:cs typeface="B Nazanin" pitchFamily="2" charset="-78"/>
              </a:rPr>
              <a:t>ترکیب </a:t>
            </a:r>
            <a:r>
              <a:rPr lang="fa-IR" sz="4000" b="1" dirty="0" smtClean="0">
                <a:solidFill>
                  <a:schemeClr val="accent6">
                    <a:lumMod val="60000"/>
                    <a:lumOff val="40000"/>
                  </a:schemeClr>
                </a:solidFill>
                <a:cs typeface="B Nazanin" pitchFamily="2" charset="-78"/>
              </a:rPr>
              <a:t>مفصل</a:t>
            </a:r>
            <a:endParaRPr lang="fa-IR" sz="3600" dirty="0" smtClean="0">
              <a:cs typeface="B Nazanin" pitchFamily="2" charset="-78"/>
            </a:endParaRPr>
          </a:p>
          <a:p>
            <a:pPr marL="0" indent="0" algn="just">
              <a:buNone/>
            </a:pPr>
            <a:r>
              <a:rPr lang="fa-IR" sz="4400" dirty="0" smtClean="0">
                <a:cs typeface="B Nazanin" pitchFamily="2" charset="-78"/>
              </a:rPr>
              <a:t>این </a:t>
            </a:r>
            <a:r>
              <a:rPr lang="fa-IR" sz="4400" dirty="0">
                <a:cs typeface="B Nazanin" pitchFamily="2" charset="-78"/>
              </a:rPr>
              <a:t>گزاره در صورتی صادق است که مهارتش را خبری دیگر تلقی کنیم</a:t>
            </a:r>
            <a:r>
              <a:rPr lang="fa-IR" sz="4400" dirty="0" smtClean="0">
                <a:cs typeface="B Nazanin" pitchFamily="2" charset="-78"/>
              </a:rPr>
              <a:t>، ولی </a:t>
            </a:r>
            <a:r>
              <a:rPr lang="fa-IR" sz="4400" dirty="0">
                <a:cs typeface="B Nazanin" pitchFamily="2" charset="-78"/>
              </a:rPr>
              <a:t>از </a:t>
            </a:r>
            <a:r>
              <a:rPr lang="fa-IR" sz="4400" dirty="0" smtClean="0">
                <a:cs typeface="B Nazanin" pitchFamily="2" charset="-78"/>
              </a:rPr>
              <a:t>آن جا </a:t>
            </a:r>
            <a:r>
              <a:rPr lang="fa-IR" sz="4400" dirty="0">
                <a:cs typeface="B Nazanin" pitchFamily="2" charset="-78"/>
              </a:rPr>
              <a:t>که این گزاره موهم ترکیب است</a:t>
            </a:r>
            <a:r>
              <a:rPr lang="fa-IR" sz="4400" dirty="0" smtClean="0">
                <a:cs typeface="B Nazanin" pitchFamily="2" charset="-78"/>
              </a:rPr>
              <a:t>، مغالطه </a:t>
            </a:r>
            <a:r>
              <a:rPr lang="fa-IR" sz="4400" dirty="0">
                <a:cs typeface="B Nazanin" pitchFamily="2" charset="-78"/>
              </a:rPr>
              <a:t>محسوب می شود.</a:t>
            </a:r>
            <a:endParaRPr lang="en-US" sz="4400" dirty="0">
              <a:cs typeface="B Nazanin" pitchFamily="2" charset="-78"/>
            </a:endParaRPr>
          </a:p>
          <a:p>
            <a:pPr marL="0" indent="0" algn="just">
              <a:buNone/>
            </a:pPr>
            <a:r>
              <a:rPr lang="fa-IR" sz="4400" dirty="0">
                <a:cs typeface="B Nazanin" pitchFamily="2" charset="-78"/>
              </a:rPr>
              <a:t>این جمله در این صورت مغالطه است که </a:t>
            </a:r>
            <a:r>
              <a:rPr lang="fa-IR" sz="4400" dirty="0" smtClean="0">
                <a:cs typeface="B Nazanin" pitchFamily="2" charset="-78"/>
              </a:rPr>
              <a:t>آن </a:t>
            </a:r>
            <a:r>
              <a:rPr lang="fa-IR" sz="4400" dirty="0">
                <a:cs typeface="B Nazanin" pitchFamily="2" charset="-78"/>
              </a:rPr>
              <a:t>را خبر مرکب،یعنی "شاعر ماهر"تلقی کنیم.</a:t>
            </a:r>
            <a:endParaRPr lang="en-US" sz="4400" dirty="0">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3468171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424936" cy="5472608"/>
          </a:xfrm>
        </p:spPr>
        <p:txBody>
          <a:bodyPr>
            <a:normAutofit/>
          </a:bodyPr>
          <a:lstStyle/>
          <a:p>
            <a:pPr marL="0" indent="0" algn="just"/>
            <a:r>
              <a:rPr lang="en-US" sz="4400" b="1" dirty="0" smtClean="0">
                <a:solidFill>
                  <a:srgbClr val="FF0000"/>
                </a:solidFill>
                <a:cs typeface="B Nazanin" pitchFamily="2" charset="-78"/>
              </a:rPr>
              <a:t> </a:t>
            </a:r>
            <a:r>
              <a:rPr lang="fa-IR" sz="4400" b="1" dirty="0" smtClean="0">
                <a:solidFill>
                  <a:srgbClr val="FF0000"/>
                </a:solidFill>
                <a:cs typeface="B Nazanin" pitchFamily="2" charset="-78"/>
              </a:rPr>
              <a:t>او ژاپنی و قد بلند است.</a:t>
            </a:r>
          </a:p>
          <a:p>
            <a:pPr marL="0" indent="0" algn="just"/>
            <a:r>
              <a:rPr lang="fa-IR" sz="4400" dirty="0" smtClean="0">
                <a:solidFill>
                  <a:srgbClr val="FF0000"/>
                </a:solidFill>
                <a:cs typeface="B Nazanin" pitchFamily="2" charset="-78"/>
              </a:rPr>
              <a:t> او آدم خوبی است زیرا در تحقیقی که در کارخانه انجام دادیم همه کارگران و کارفرمایان بر این عقیده بودند که او کارگر خوب و کوشایی است.</a:t>
            </a:r>
          </a:p>
          <a:p>
            <a:pPr marL="0" indent="0" algn="just" rtl="1">
              <a:buNone/>
            </a:pPr>
            <a:endParaRPr lang="en-US" sz="4400" b="1" dirty="0" smtClean="0">
              <a:solidFill>
                <a:srgbClr val="FF0000"/>
              </a:solidFill>
              <a:cs typeface="B Nazanin" pitchFamily="2" charset="-78"/>
            </a:endParaRPr>
          </a:p>
          <a:p>
            <a:pPr marL="0" indent="0" algn="just" rtl="1">
              <a:buNone/>
            </a:pPr>
            <a:endParaRPr lang="en-US" sz="4400" b="1" dirty="0" smtClean="0">
              <a:cs typeface="B Nazanin" pitchFamily="2" charset="-78"/>
            </a:endParaRPr>
          </a:p>
          <a:p>
            <a:pPr marL="0" indent="0" algn="just" rtl="1">
              <a:buNone/>
            </a:pPr>
            <a:endParaRPr lang="en-US" sz="4400" b="1" dirty="0">
              <a:cs typeface="B Nazanin" pitchFamily="2" charset="-78"/>
            </a:endParaRPr>
          </a:p>
        </p:txBody>
      </p:sp>
    </p:spTree>
    <p:extLst>
      <p:ext uri="{BB962C8B-B14F-4D97-AF65-F5344CB8AC3E}">
        <p14:creationId xmlns:p14="http://schemas.microsoft.com/office/powerpoint/2010/main" val="207566448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7848600" cy="5181600"/>
          </a:xfrm>
        </p:spPr>
        <p:txBody>
          <a:bodyPr>
            <a:normAutofit/>
          </a:bodyPr>
          <a:lstStyle/>
          <a:p>
            <a:pPr marL="0" indent="0" algn="ctr">
              <a:buNone/>
            </a:pPr>
            <a:r>
              <a:rPr lang="fa-IR" sz="4000" b="1" dirty="0">
                <a:solidFill>
                  <a:schemeClr val="accent6">
                    <a:lumMod val="60000"/>
                    <a:lumOff val="40000"/>
                  </a:schemeClr>
                </a:solidFill>
                <a:ea typeface="Times New Roman"/>
                <a:cs typeface="B Nazanin" pitchFamily="2" charset="-78"/>
              </a:rPr>
              <a:t>مغالطه </a:t>
            </a:r>
            <a:r>
              <a:rPr lang="fa-IR" sz="4000" b="1" dirty="0">
                <a:solidFill>
                  <a:schemeClr val="accent6">
                    <a:lumMod val="60000"/>
                    <a:lumOff val="40000"/>
                  </a:schemeClr>
                </a:solidFill>
                <a:cs typeface="B Nazanin" pitchFamily="2" charset="-78"/>
              </a:rPr>
              <a:t>تفصیل </a:t>
            </a:r>
            <a:r>
              <a:rPr lang="fa-IR" sz="4000" b="1" dirty="0" smtClean="0">
                <a:solidFill>
                  <a:srgbClr val="FF0000"/>
                </a:solidFill>
                <a:cs typeface="B Nazanin" pitchFamily="2" charset="-78"/>
              </a:rPr>
              <a:t>مرکب</a:t>
            </a:r>
          </a:p>
          <a:p>
            <a:pPr marL="0" indent="0" algn="just">
              <a:buNone/>
            </a:pPr>
            <a:endParaRPr lang="en-US" sz="3600" dirty="0">
              <a:solidFill>
                <a:schemeClr val="accent6">
                  <a:lumMod val="60000"/>
                  <a:lumOff val="40000"/>
                </a:schemeClr>
              </a:solidFill>
              <a:cs typeface="B Nazanin" pitchFamily="2" charset="-78"/>
            </a:endParaRPr>
          </a:p>
          <a:p>
            <a:pPr marL="0" indent="0" algn="just">
              <a:buNone/>
            </a:pPr>
            <a:r>
              <a:rPr lang="fa-IR" sz="4800" dirty="0" smtClean="0">
                <a:cs typeface="B Nazanin" pitchFamily="2" charset="-78"/>
              </a:rPr>
              <a:t>اگر </a:t>
            </a:r>
            <a:r>
              <a:rPr lang="fa-IR" sz="4800" dirty="0">
                <a:cs typeface="B Nazanin" pitchFamily="2" charset="-78"/>
              </a:rPr>
              <a:t>کسی از این خبر برداشت کند که او در مقایسه با غیر ژاپنی ها نیز</a:t>
            </a:r>
            <a:r>
              <a:rPr lang="fa-IR" sz="4800" dirty="0" smtClean="0">
                <a:cs typeface="B Nazanin" pitchFamily="2" charset="-78"/>
              </a:rPr>
              <a:t>، بلند </a:t>
            </a:r>
            <a:r>
              <a:rPr lang="fa-IR" sz="4800" dirty="0">
                <a:cs typeface="B Nazanin" pitchFamily="2" charset="-78"/>
              </a:rPr>
              <a:t>قد است</a:t>
            </a:r>
            <a:r>
              <a:rPr lang="fa-IR" sz="4800" dirty="0" smtClean="0">
                <a:cs typeface="B Nazanin" pitchFamily="2" charset="-78"/>
              </a:rPr>
              <a:t>، مغالطه </a:t>
            </a:r>
            <a:r>
              <a:rPr lang="fa-IR" sz="4800" dirty="0">
                <a:cs typeface="B Nazanin" pitchFamily="2" charset="-78"/>
              </a:rPr>
              <a:t>اتفاق می افتد</a:t>
            </a:r>
            <a:r>
              <a:rPr lang="fa-IR" sz="4800" dirty="0" smtClean="0">
                <a:cs typeface="B Nazanin" pitchFamily="2" charset="-78"/>
              </a:rPr>
              <a:t>، زیرا </a:t>
            </a:r>
            <a:r>
              <a:rPr lang="fa-IR" sz="4800" dirty="0">
                <a:cs typeface="B Nazanin" pitchFamily="2" charset="-78"/>
              </a:rPr>
              <a:t>قدبلند بودن در مقایسه با ژاپنی ها بوده است نه با هر انسانی!</a:t>
            </a:r>
            <a:endParaRPr lang="en-US" sz="4800" dirty="0">
              <a:cs typeface="B Nazanin" pitchFamily="2" charset="-78"/>
            </a:endParaRPr>
          </a:p>
          <a:p>
            <a:pPr marL="0" indent="0" algn="just">
              <a:buNone/>
            </a:pPr>
            <a:endParaRPr lang="en-US" sz="3600" dirty="0">
              <a:solidFill>
                <a:schemeClr val="bg1"/>
              </a:solidFill>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3500540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r>
              <a:rPr lang="fa-IR" sz="3600" b="1" dirty="0" smtClean="0">
                <a:solidFill>
                  <a:srgbClr val="FF0000"/>
                </a:solidFill>
                <a:cs typeface="B Nazanin" pitchFamily="2" charset="-78"/>
              </a:rPr>
              <a:t>کسی </a:t>
            </a:r>
            <a:r>
              <a:rPr lang="fa-IR" sz="3600" b="1" dirty="0">
                <a:solidFill>
                  <a:srgbClr val="FF0000"/>
                </a:solidFill>
                <a:cs typeface="B Nazanin" pitchFamily="2" charset="-78"/>
              </a:rPr>
              <a:t>با تو دشمنی می کند</a:t>
            </a:r>
            <a:r>
              <a:rPr lang="fa-IR" sz="3600" b="1" dirty="0" smtClean="0">
                <a:solidFill>
                  <a:srgbClr val="FF0000"/>
                </a:solidFill>
                <a:cs typeface="B Nazanin" pitchFamily="2" charset="-78"/>
              </a:rPr>
              <a:t>، اما </a:t>
            </a:r>
            <a:r>
              <a:rPr lang="fa-IR" sz="3600" b="1" dirty="0">
                <a:solidFill>
                  <a:srgbClr val="FF0000"/>
                </a:solidFill>
                <a:cs typeface="B Nazanin" pitchFamily="2" charset="-78"/>
              </a:rPr>
              <a:t>تو توطئه های او را خنثی  خواهی </a:t>
            </a:r>
            <a:r>
              <a:rPr lang="fa-IR" sz="3600" b="1" dirty="0" smtClean="0">
                <a:solidFill>
                  <a:srgbClr val="FF0000"/>
                </a:solidFill>
                <a:cs typeface="B Nazanin" pitchFamily="2" charset="-78"/>
              </a:rPr>
              <a:t>کرد</a:t>
            </a:r>
            <a:r>
              <a:rPr lang="fa-IR" sz="3600" b="1" dirty="0">
                <a:solidFill>
                  <a:srgbClr val="FF0000"/>
                </a:solidFill>
                <a:cs typeface="B Nazanin" pitchFamily="2" charset="-78"/>
              </a:rPr>
              <a:t>.</a:t>
            </a:r>
            <a:endParaRPr lang="en-US" sz="3600" b="1" dirty="0">
              <a:solidFill>
                <a:srgbClr val="FF0000"/>
              </a:solidFill>
              <a:cs typeface="B Nazanin" pitchFamily="2" charset="-78"/>
            </a:endParaRPr>
          </a:p>
          <a:p>
            <a:r>
              <a:rPr lang="fa-IR" sz="3600" b="1" dirty="0">
                <a:solidFill>
                  <a:srgbClr val="FF0000"/>
                </a:solidFill>
                <a:cs typeface="B Nazanin" pitchFamily="2" charset="-78"/>
              </a:rPr>
              <a:t>یکی از اطرافیان شما به زودی به موفقیت بزرگی دست خواهد یافت</a:t>
            </a:r>
            <a:r>
              <a:rPr lang="fa-IR" sz="3600" b="1" dirty="0" smtClean="0">
                <a:solidFill>
                  <a:srgbClr val="FF0000"/>
                </a:solidFill>
                <a:cs typeface="B Nazanin" pitchFamily="2" charset="-78"/>
              </a:rPr>
              <a:t>.</a:t>
            </a:r>
          </a:p>
          <a:p>
            <a:r>
              <a:rPr lang="fa-IR" sz="3600" b="1" dirty="0" smtClean="0">
                <a:solidFill>
                  <a:srgbClr val="FF0000"/>
                </a:solidFill>
                <a:cs typeface="B Nazanin" pitchFamily="2" charset="-78"/>
              </a:rPr>
              <a:t>من گفته بودم که خرج این مهمانی مبلغ معقولی خواهد بود و مسلما با توجه به مهمانی برگزار شده این مقدار کاملا معقول است.</a:t>
            </a:r>
          </a:p>
          <a:p>
            <a:r>
              <a:rPr lang="fa-IR" sz="3600" b="1" dirty="0" smtClean="0">
                <a:solidFill>
                  <a:srgbClr val="FF0000"/>
                </a:solidFill>
                <a:cs typeface="B Nazanin" pitchFamily="2" charset="-78"/>
              </a:rPr>
              <a:t>شما استعداد زیادی در بعضی رشته ها دارید و به زودی موفقیت بزرگی نصیب شما می شود.</a:t>
            </a:r>
            <a:endParaRPr lang="en-US" sz="3600" b="1" dirty="0">
              <a:solidFill>
                <a:srgbClr val="FF0000"/>
              </a:solidFill>
              <a:cs typeface="B Nazanin" pitchFamily="2" charset="-78"/>
            </a:endParaRPr>
          </a:p>
        </p:txBody>
      </p:sp>
    </p:spTree>
    <p:extLst>
      <p:ext uri="{BB962C8B-B14F-4D97-AF65-F5344CB8AC3E}">
        <p14:creationId xmlns:p14="http://schemas.microsoft.com/office/powerpoint/2010/main" val="3710144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696200" cy="4495800"/>
          </a:xfrm>
        </p:spPr>
        <p:txBody>
          <a:bodyPr>
            <a:normAutofit fontScale="85000" lnSpcReduction="20000"/>
          </a:bodyPr>
          <a:lstStyle/>
          <a:p>
            <a:pPr marL="0" indent="0" algn="ctr">
              <a:buNone/>
            </a:pPr>
            <a:r>
              <a:rPr lang="fa-IR" sz="4000" b="1" dirty="0">
                <a:solidFill>
                  <a:srgbClr val="FF0000"/>
                </a:solidFill>
                <a:cs typeface="B Nazanin" pitchFamily="2" charset="-78"/>
              </a:rPr>
              <a:t>مغالطات گزاره ای غیر لفظی</a:t>
            </a:r>
            <a:endParaRPr lang="en-US" sz="4000" b="1" dirty="0">
              <a:solidFill>
                <a:srgbClr val="FF0000"/>
              </a:solidFill>
              <a:cs typeface="B Nazanin" pitchFamily="2" charset="-78"/>
            </a:endParaRPr>
          </a:p>
          <a:p>
            <a:pPr marL="0" indent="0" algn="ctr">
              <a:buNone/>
            </a:pPr>
            <a:endParaRPr lang="fa-IR" sz="4000" b="1" dirty="0" smtClean="0">
              <a:solidFill>
                <a:schemeClr val="accent6">
                  <a:lumMod val="60000"/>
                  <a:lumOff val="40000"/>
                </a:schemeClr>
              </a:solidFill>
              <a:ea typeface="Times New Roman"/>
              <a:cs typeface="B Nazanin" pitchFamily="2" charset="-78"/>
            </a:endParaRPr>
          </a:p>
          <a:p>
            <a:r>
              <a:rPr lang="fa-IR" sz="4000" b="1" dirty="0" smtClean="0">
                <a:solidFill>
                  <a:schemeClr val="accent6">
                    <a:lumMod val="60000"/>
                    <a:lumOff val="40000"/>
                  </a:schemeClr>
                </a:solidFill>
                <a:ea typeface="Times New Roman"/>
                <a:cs typeface="B Nazanin" pitchFamily="2" charset="-78"/>
              </a:rPr>
              <a:t>مغالطه </a:t>
            </a:r>
            <a:r>
              <a:rPr lang="fa-IR" sz="4000" b="1" dirty="0">
                <a:solidFill>
                  <a:schemeClr val="accent6">
                    <a:lumMod val="60000"/>
                    <a:lumOff val="40000"/>
                  </a:schemeClr>
                </a:solidFill>
                <a:cs typeface="B Nazanin" pitchFamily="2" charset="-78"/>
              </a:rPr>
              <a:t>واژه های </a:t>
            </a:r>
            <a:r>
              <a:rPr lang="fa-IR" sz="4000" b="1" dirty="0" smtClean="0">
                <a:solidFill>
                  <a:schemeClr val="accent6">
                    <a:lumMod val="60000"/>
                    <a:lumOff val="40000"/>
                  </a:schemeClr>
                </a:solidFill>
                <a:cs typeface="B Nazanin" pitchFamily="2" charset="-78"/>
              </a:rPr>
              <a:t>مبهم</a:t>
            </a:r>
          </a:p>
          <a:p>
            <a:pPr marL="0" indent="0">
              <a:buNone/>
            </a:pPr>
            <a:endParaRPr lang="en-US" sz="4800" dirty="0">
              <a:solidFill>
                <a:schemeClr val="accent6">
                  <a:lumMod val="60000"/>
                  <a:lumOff val="40000"/>
                </a:schemeClr>
              </a:solidFill>
              <a:cs typeface="B Nazanin" pitchFamily="2" charset="-78"/>
            </a:endParaRPr>
          </a:p>
          <a:p>
            <a:pPr marL="0" indent="0" algn="just">
              <a:buNone/>
            </a:pPr>
            <a:r>
              <a:rPr lang="fa-IR" sz="4800" dirty="0" smtClean="0">
                <a:cs typeface="B Nazanin" pitchFamily="2" charset="-78"/>
              </a:rPr>
              <a:t>"</a:t>
            </a:r>
            <a:r>
              <a:rPr lang="fa-IR" sz="4800" dirty="0">
                <a:cs typeface="B Nazanin" pitchFamily="2" charset="-78"/>
              </a:rPr>
              <a:t>کسی"،"دشمنی" و "یکی از اطرافیان" ،"به </a:t>
            </a:r>
            <a:r>
              <a:rPr lang="fa-IR" sz="4800" dirty="0" smtClean="0">
                <a:cs typeface="B Nazanin" pitchFamily="2" charset="-78"/>
              </a:rPr>
              <a:t>زودی، "</a:t>
            </a:r>
            <a:r>
              <a:rPr lang="fa-IR" sz="4800" dirty="0">
                <a:cs typeface="B Nazanin" pitchFamily="2" charset="-78"/>
              </a:rPr>
              <a:t>بزرگی" مفهوم مبهمی دارند و معلوم نیست دقیقا بر چه چیزی یا چه کسی دلالت می کنند.</a:t>
            </a:r>
            <a:endParaRPr lang="en-US" sz="4800" dirty="0">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3544466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marR="0" indent="0" algn="ctr" rtl="1">
              <a:lnSpc>
                <a:spcPct val="115000"/>
              </a:lnSpc>
              <a:spcBef>
                <a:spcPts val="0"/>
              </a:spcBef>
              <a:spcAft>
                <a:spcPts val="0"/>
              </a:spcAft>
              <a:buNone/>
            </a:pPr>
            <a:r>
              <a:rPr lang="fa-IR" sz="5400" b="1" dirty="0">
                <a:solidFill>
                  <a:srgbClr val="FF0000"/>
                </a:solidFill>
                <a:latin typeface="Calibri"/>
                <a:ea typeface="Times New Roman"/>
                <a:cs typeface="B Nazanin" pitchFamily="2" charset="-78"/>
              </a:rPr>
              <a:t>آ</a:t>
            </a:r>
            <a:r>
              <a:rPr lang="fa-IR" sz="5400" b="1" dirty="0" smtClean="0">
                <a:solidFill>
                  <a:srgbClr val="FF0000"/>
                </a:solidFill>
                <a:latin typeface="Calibri"/>
                <a:ea typeface="Times New Roman"/>
                <a:cs typeface="B Nazanin" pitchFamily="2" charset="-78"/>
              </a:rPr>
              <a:t>سمان </a:t>
            </a:r>
            <a:r>
              <a:rPr lang="fa-IR" sz="5400" b="1" dirty="0">
                <a:solidFill>
                  <a:srgbClr val="FF0000"/>
                </a:solidFill>
                <a:latin typeface="Calibri"/>
                <a:ea typeface="Times New Roman"/>
                <a:cs typeface="B Nazanin" pitchFamily="2" charset="-78"/>
              </a:rPr>
              <a:t>به هنگام غروب سرخ است.</a:t>
            </a:r>
            <a:endParaRPr lang="en-US" sz="5400" b="1" dirty="0">
              <a:solidFill>
                <a:srgbClr val="FF0000"/>
              </a:solidFill>
              <a:latin typeface="Calibri"/>
              <a:ea typeface="Times New Roman"/>
              <a:cs typeface="B Nazanin" pitchFamily="2" charset="-78"/>
            </a:endParaRPr>
          </a:p>
          <a:p>
            <a:pPr marL="0" indent="0" algn="ctr" rtl="1">
              <a:buNone/>
            </a:pPr>
            <a:endParaRPr lang="en-US" dirty="0">
              <a:cs typeface="B Nazanin" pitchFamily="2" charset="-78"/>
            </a:endParaRPr>
          </a:p>
        </p:txBody>
      </p:sp>
    </p:spTree>
    <p:extLst>
      <p:ext uri="{BB962C8B-B14F-4D97-AF65-F5344CB8AC3E}">
        <p14:creationId xmlns:p14="http://schemas.microsoft.com/office/powerpoint/2010/main" val="213368691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924800" cy="3886200"/>
          </a:xfrm>
        </p:spPr>
        <p:txBody>
          <a:bodyPr>
            <a:noAutofit/>
          </a:bodyPr>
          <a:lstStyle/>
          <a:p>
            <a:pPr marL="0" indent="0" algn="ctr">
              <a:lnSpc>
                <a:spcPct val="115000"/>
              </a:lnSpc>
              <a:spcBef>
                <a:spcPts val="0"/>
              </a:spcBef>
              <a:buNone/>
            </a:pPr>
            <a:r>
              <a:rPr lang="fa-IR" sz="3600" b="1" dirty="0">
                <a:solidFill>
                  <a:schemeClr val="accent6">
                    <a:lumMod val="60000"/>
                    <a:lumOff val="40000"/>
                  </a:schemeClr>
                </a:solidFill>
                <a:ea typeface="Times New Roman"/>
                <a:cs typeface="B Nazanin" pitchFamily="2" charset="-78"/>
              </a:rPr>
              <a:t>مغالطه </a:t>
            </a:r>
            <a:r>
              <a:rPr lang="fa-IR" sz="3600" b="1" dirty="0">
                <a:solidFill>
                  <a:schemeClr val="accent6">
                    <a:lumMod val="60000"/>
                    <a:lumOff val="40000"/>
                  </a:schemeClr>
                </a:solidFill>
                <a:latin typeface="Calibri"/>
                <a:ea typeface="Times New Roman"/>
                <a:cs typeface="B Nazanin" pitchFamily="2" charset="-78"/>
              </a:rPr>
              <a:t>تلقی نا به جا از </a:t>
            </a:r>
            <a:r>
              <a:rPr lang="fa-IR" sz="3600" b="1" dirty="0" smtClean="0">
                <a:solidFill>
                  <a:schemeClr val="accent6">
                    <a:lumMod val="60000"/>
                    <a:lumOff val="40000"/>
                  </a:schemeClr>
                </a:solidFill>
                <a:latin typeface="Calibri"/>
                <a:ea typeface="Times New Roman"/>
                <a:cs typeface="B Nazanin" pitchFamily="2" charset="-78"/>
              </a:rPr>
              <a:t>مفاهیم</a:t>
            </a:r>
          </a:p>
          <a:p>
            <a:pPr algn="just">
              <a:lnSpc>
                <a:spcPct val="115000"/>
              </a:lnSpc>
              <a:spcBef>
                <a:spcPts val="0"/>
              </a:spcBef>
            </a:pPr>
            <a:r>
              <a:rPr lang="fa-IR" sz="3600" b="1" dirty="0" smtClean="0">
                <a:solidFill>
                  <a:schemeClr val="accent6">
                    <a:lumMod val="60000"/>
                    <a:lumOff val="40000"/>
                  </a:schemeClr>
                </a:solidFill>
                <a:latin typeface="Calibri"/>
                <a:ea typeface="Times New Roman"/>
                <a:cs typeface="B Nazanin" pitchFamily="2" charset="-78"/>
              </a:rPr>
              <a:t>مفاهیم عرضی</a:t>
            </a:r>
            <a:endParaRPr lang="en-US" sz="3600" dirty="0">
              <a:solidFill>
                <a:schemeClr val="accent6">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4000" dirty="0" smtClean="0">
                <a:latin typeface="Calibri"/>
                <a:ea typeface="Times New Roman"/>
                <a:cs typeface="B Nazanin" pitchFamily="2" charset="-78"/>
              </a:rPr>
              <a:t>اگر </a:t>
            </a:r>
            <a:r>
              <a:rPr lang="fa-IR" sz="4000" dirty="0">
                <a:latin typeface="Calibri"/>
                <a:ea typeface="Times New Roman"/>
                <a:cs typeface="B Nazanin" pitchFamily="2" charset="-78"/>
              </a:rPr>
              <a:t>از این گزاره این چنین برداشت کنیم که سرخی نیز مانند </a:t>
            </a:r>
            <a:r>
              <a:rPr lang="fa-IR" sz="4000" dirty="0" smtClean="0">
                <a:latin typeface="Calibri"/>
                <a:ea typeface="Times New Roman"/>
                <a:cs typeface="B Nazanin" pitchFamily="2" charset="-78"/>
              </a:rPr>
              <a:t>آسمان </a:t>
            </a:r>
            <a:r>
              <a:rPr lang="fa-IR" sz="4000" dirty="0">
                <a:latin typeface="Calibri"/>
                <a:ea typeface="Times New Roman"/>
                <a:cs typeface="B Nazanin" pitchFamily="2" charset="-78"/>
              </a:rPr>
              <a:t>وجود مستقلی دارد</a:t>
            </a:r>
            <a:r>
              <a:rPr lang="fa-IR" sz="4000" dirty="0" smtClean="0">
                <a:latin typeface="Calibri"/>
                <a:ea typeface="Times New Roman"/>
                <a:cs typeface="B Nazanin" pitchFamily="2" charset="-78"/>
              </a:rPr>
              <a:t>، دچار </a:t>
            </a:r>
            <a:r>
              <a:rPr lang="fa-IR" sz="4000" dirty="0">
                <a:latin typeface="Calibri"/>
                <a:ea typeface="Times New Roman"/>
                <a:cs typeface="B Nazanin" pitchFamily="2" charset="-78"/>
              </a:rPr>
              <a:t>این مغالطه شده ایم</a:t>
            </a:r>
            <a:r>
              <a:rPr lang="fa-IR" sz="4000" dirty="0" smtClean="0">
                <a:latin typeface="Calibri"/>
                <a:ea typeface="Times New Roman"/>
                <a:cs typeface="B Nazanin" pitchFamily="2" charset="-78"/>
              </a:rPr>
              <a:t>. به </a:t>
            </a:r>
            <a:r>
              <a:rPr lang="fa-IR" sz="4000" dirty="0">
                <a:latin typeface="Calibri"/>
                <a:ea typeface="Times New Roman"/>
                <a:cs typeface="B Nazanin" pitchFamily="2" charset="-78"/>
              </a:rPr>
              <a:t>خصوص اگر </a:t>
            </a:r>
            <a:r>
              <a:rPr lang="fa-IR" sz="4000" dirty="0" smtClean="0">
                <a:latin typeface="Calibri"/>
                <a:ea typeface="Times New Roman"/>
                <a:cs typeface="B Nazanin" pitchFamily="2" charset="-78"/>
              </a:rPr>
              <a:t>آن </a:t>
            </a:r>
            <a:r>
              <a:rPr lang="fa-IR" sz="4000" dirty="0">
                <a:latin typeface="Calibri"/>
                <a:ea typeface="Times New Roman"/>
                <a:cs typeface="B Nazanin" pitchFamily="2" charset="-78"/>
              </a:rPr>
              <a:t>را </a:t>
            </a:r>
            <a:r>
              <a:rPr lang="fa-IR" sz="4000" dirty="0" smtClean="0">
                <a:latin typeface="Calibri"/>
                <a:ea typeface="Times New Roman"/>
                <a:cs typeface="B Nazanin" pitchFamily="2" charset="-78"/>
              </a:rPr>
              <a:t>این گونه </a:t>
            </a:r>
            <a:r>
              <a:rPr lang="fa-IR" sz="4000" dirty="0">
                <a:latin typeface="Calibri"/>
                <a:ea typeface="Times New Roman"/>
                <a:cs typeface="B Nazanin" pitchFamily="2" charset="-78"/>
              </a:rPr>
              <a:t>گزارش کنیم :"به هنگام غروب</a:t>
            </a:r>
            <a:r>
              <a:rPr lang="fa-IR" sz="4000" dirty="0" smtClean="0">
                <a:latin typeface="Calibri"/>
                <a:ea typeface="Times New Roman"/>
                <a:cs typeface="B Nazanin" pitchFamily="2" charset="-78"/>
              </a:rPr>
              <a:t>، سرخی آسمان </a:t>
            </a:r>
            <a:r>
              <a:rPr lang="fa-IR" sz="4000" dirty="0">
                <a:latin typeface="Calibri"/>
                <a:ea typeface="Times New Roman"/>
                <a:cs typeface="B Nazanin" pitchFamily="2" charset="-78"/>
              </a:rPr>
              <a:t>را فرا می گیرد."گویا سرخی را امر عینی مستقل در نظر گرفته ایم که </a:t>
            </a:r>
            <a:r>
              <a:rPr lang="fa-IR" sz="4000" dirty="0" smtClean="0">
                <a:latin typeface="Calibri"/>
                <a:ea typeface="Times New Roman"/>
                <a:cs typeface="B Nazanin" pitchFamily="2" charset="-78"/>
              </a:rPr>
              <a:t>آسمان </a:t>
            </a:r>
            <a:r>
              <a:rPr lang="fa-IR" sz="4000" dirty="0">
                <a:latin typeface="Calibri"/>
                <a:ea typeface="Times New Roman"/>
                <a:cs typeface="B Nazanin" pitchFamily="2" charset="-78"/>
              </a:rPr>
              <a:t>را پوشش می دهد.</a:t>
            </a:r>
            <a:endParaRPr lang="en-US" sz="4000" dirty="0">
              <a:latin typeface="Calibri"/>
              <a:ea typeface="Times New Roman"/>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2663920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normAutofit/>
          </a:bodyPr>
          <a:lstStyle/>
          <a:p>
            <a:pPr marL="0" marR="0" indent="0" algn="ctr" rtl="1">
              <a:lnSpc>
                <a:spcPct val="115000"/>
              </a:lnSpc>
              <a:spcBef>
                <a:spcPts val="0"/>
              </a:spcBef>
              <a:spcAft>
                <a:spcPts val="0"/>
              </a:spcAft>
              <a:buNone/>
            </a:pPr>
            <a:r>
              <a:rPr lang="fa-IR" sz="5400" b="1" dirty="0" smtClean="0">
                <a:solidFill>
                  <a:srgbClr val="FF0000"/>
                </a:solidFill>
                <a:latin typeface="Calibri"/>
                <a:ea typeface="Times New Roman"/>
                <a:cs typeface="B Nazanin" pitchFamily="2" charset="-78"/>
              </a:rPr>
              <a:t>ابرها </a:t>
            </a:r>
            <a:r>
              <a:rPr lang="fa-IR" sz="5400" b="1" dirty="0">
                <a:solidFill>
                  <a:srgbClr val="FF0000"/>
                </a:solidFill>
                <a:latin typeface="Calibri"/>
                <a:ea typeface="Times New Roman"/>
                <a:cs typeface="B Nazanin" pitchFamily="2" charset="-78"/>
              </a:rPr>
              <a:t>علت بارانند.</a:t>
            </a:r>
            <a:endParaRPr lang="en-US" sz="54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endParaRPr lang="en-US" sz="3600" i="1" dirty="0" smtClean="0">
              <a:latin typeface="Calibri"/>
              <a:ea typeface="Times New Roman"/>
              <a:cs typeface="B Nazanin" pitchFamily="2" charset="-78"/>
            </a:endParaRPr>
          </a:p>
          <a:p>
            <a:pPr marL="0" indent="0" algn="r" rtl="1">
              <a:buNone/>
            </a:pPr>
            <a:endParaRPr lang="en-US" dirty="0">
              <a:cs typeface="B Nazanin" pitchFamily="2" charset="-78"/>
            </a:endParaRPr>
          </a:p>
        </p:txBody>
      </p:sp>
    </p:spTree>
    <p:extLst>
      <p:ext uri="{BB962C8B-B14F-4D97-AF65-F5344CB8AC3E}">
        <p14:creationId xmlns:p14="http://schemas.microsoft.com/office/powerpoint/2010/main" val="14944762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indent="0" algn="ctr">
              <a:lnSpc>
                <a:spcPct val="115000"/>
              </a:lnSpc>
              <a:spcBef>
                <a:spcPts val="0"/>
              </a:spcBef>
              <a:buNone/>
            </a:pPr>
            <a:r>
              <a:rPr lang="fa-IR" sz="3600" b="1" dirty="0">
                <a:solidFill>
                  <a:schemeClr val="accent6">
                    <a:lumMod val="60000"/>
                    <a:lumOff val="40000"/>
                  </a:schemeClr>
                </a:solidFill>
                <a:ea typeface="Times New Roman"/>
                <a:cs typeface="B Nazanin" pitchFamily="2" charset="-78"/>
              </a:rPr>
              <a:t>مغالطه مبهم </a:t>
            </a:r>
            <a:r>
              <a:rPr lang="fa-IR" sz="3600" b="1" dirty="0" smtClean="0">
                <a:solidFill>
                  <a:schemeClr val="accent6">
                    <a:lumMod val="60000"/>
                    <a:lumOff val="40000"/>
                  </a:schemeClr>
                </a:solidFill>
                <a:ea typeface="Times New Roman"/>
                <a:cs typeface="B Nazanin" pitchFamily="2" charset="-78"/>
              </a:rPr>
              <a:t>بودن </a:t>
            </a:r>
            <a:r>
              <a:rPr lang="fa-IR" sz="3600" b="1" dirty="0">
                <a:solidFill>
                  <a:schemeClr val="accent6">
                    <a:lumMod val="60000"/>
                    <a:lumOff val="40000"/>
                  </a:schemeClr>
                </a:solidFill>
                <a:ea typeface="Times New Roman"/>
                <a:cs typeface="B Nazanin" pitchFamily="2" charset="-78"/>
              </a:rPr>
              <a:t>مرجع </a:t>
            </a:r>
            <a:r>
              <a:rPr lang="fa-IR" sz="3600" b="1" dirty="0" smtClean="0">
                <a:solidFill>
                  <a:schemeClr val="accent6">
                    <a:lumMod val="60000"/>
                    <a:lumOff val="40000"/>
                  </a:schemeClr>
                </a:solidFill>
                <a:ea typeface="Times New Roman"/>
                <a:cs typeface="B Nazanin" pitchFamily="2" charset="-78"/>
              </a:rPr>
              <a:t>ضمیر</a:t>
            </a:r>
            <a:endParaRPr lang="fa-IR" sz="3600" dirty="0" smtClean="0">
              <a:ea typeface="Times New Roman"/>
              <a:cs typeface="B Nazanin" pitchFamily="2" charset="-78"/>
            </a:endParaRPr>
          </a:p>
          <a:p>
            <a:pPr marL="0" indent="0" algn="just" rtl="1">
              <a:lnSpc>
                <a:spcPct val="115000"/>
              </a:lnSpc>
              <a:spcBef>
                <a:spcPts val="0"/>
              </a:spcBef>
              <a:buNone/>
            </a:pPr>
            <a:r>
              <a:rPr lang="fa-IR" sz="4400" dirty="0" smtClean="0">
                <a:ea typeface="Times New Roman"/>
                <a:cs typeface="B Nazanin" pitchFamily="2" charset="-78"/>
              </a:rPr>
              <a:t>این پاسخ با این معنا سازگار است که خلیفه بلافصل پیامبر(ص)، علی (ع) باشد چون دختر ایشان در خانه علی(ع) بود. هم چنین با این معنا سازگار است که خلیفه بلافصل پیامبر ابوبکر باشد زیرا دختر ابوبکر در خانه پیامبر بود!</a:t>
            </a:r>
            <a:endParaRPr lang="en-US" sz="4400" dirty="0" smtClean="0">
              <a:ea typeface="Times New Roman"/>
              <a:cs typeface="B Nazanin" pitchFamily="2" charset="-78"/>
            </a:endParaRPr>
          </a:p>
          <a:p>
            <a:pPr marL="0" indent="0" algn="just" rtl="1">
              <a:buNone/>
            </a:pPr>
            <a:endParaRPr lang="en-US" sz="4400" dirty="0" smtClean="0">
              <a:solidFill>
                <a:schemeClr val="bg1"/>
              </a:solidFill>
              <a:ea typeface="Times New Roman"/>
              <a:cs typeface="B Nazanin" pitchFamily="2" charset="-78"/>
            </a:endParaRPr>
          </a:p>
        </p:txBody>
      </p:sp>
    </p:spTree>
    <p:extLst>
      <p:ext uri="{BB962C8B-B14F-4D97-AF65-F5344CB8AC3E}">
        <p14:creationId xmlns:p14="http://schemas.microsoft.com/office/powerpoint/2010/main" val="10492612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7848600" cy="4724400"/>
          </a:xfrm>
        </p:spPr>
        <p:txBody>
          <a:bodyPr>
            <a:normAutofit fontScale="92500"/>
          </a:bodyPr>
          <a:lstStyle/>
          <a:p>
            <a:pPr marL="0" indent="0" algn="ctr">
              <a:lnSpc>
                <a:spcPct val="115000"/>
              </a:lnSpc>
              <a:spcBef>
                <a:spcPts val="0"/>
              </a:spcBef>
              <a:buNone/>
            </a:pPr>
            <a:r>
              <a:rPr lang="fa-IR" sz="4300" b="1" dirty="0">
                <a:solidFill>
                  <a:schemeClr val="accent6">
                    <a:lumMod val="60000"/>
                    <a:lumOff val="40000"/>
                  </a:schemeClr>
                </a:solidFill>
                <a:ea typeface="Times New Roman"/>
                <a:cs typeface="B Nazanin" pitchFamily="2" charset="-78"/>
              </a:rPr>
              <a:t>مغالطه </a:t>
            </a:r>
            <a:r>
              <a:rPr lang="fa-IR" sz="4300" b="1" dirty="0">
                <a:solidFill>
                  <a:schemeClr val="accent6">
                    <a:lumMod val="60000"/>
                    <a:lumOff val="40000"/>
                  </a:schemeClr>
                </a:solidFill>
                <a:latin typeface="Calibri"/>
                <a:ea typeface="Times New Roman"/>
                <a:cs typeface="B Nazanin" pitchFamily="2" charset="-78"/>
              </a:rPr>
              <a:t>تلقی نا به جا از </a:t>
            </a:r>
            <a:r>
              <a:rPr lang="fa-IR" sz="4300" b="1" dirty="0" smtClean="0">
                <a:solidFill>
                  <a:schemeClr val="accent6">
                    <a:lumMod val="60000"/>
                    <a:lumOff val="40000"/>
                  </a:schemeClr>
                </a:solidFill>
                <a:latin typeface="Calibri"/>
                <a:ea typeface="Times New Roman"/>
                <a:cs typeface="B Nazanin" pitchFamily="2" charset="-78"/>
              </a:rPr>
              <a:t>مفاهیم</a:t>
            </a:r>
          </a:p>
          <a:p>
            <a:pPr>
              <a:lnSpc>
                <a:spcPct val="115000"/>
              </a:lnSpc>
              <a:spcBef>
                <a:spcPts val="0"/>
              </a:spcBef>
            </a:pPr>
            <a:r>
              <a:rPr lang="fa-IR" sz="4300" b="1" dirty="0" smtClean="0">
                <a:solidFill>
                  <a:schemeClr val="accent6">
                    <a:lumMod val="60000"/>
                    <a:lumOff val="40000"/>
                  </a:schemeClr>
                </a:solidFill>
                <a:latin typeface="Calibri"/>
                <a:ea typeface="Times New Roman"/>
                <a:cs typeface="B Nazanin" pitchFamily="2" charset="-78"/>
              </a:rPr>
              <a:t>مفاهیم انتزاعی</a:t>
            </a:r>
          </a:p>
          <a:p>
            <a:pPr marL="0" indent="0">
              <a:lnSpc>
                <a:spcPct val="115000"/>
              </a:lnSpc>
              <a:spcBef>
                <a:spcPts val="0"/>
              </a:spcBef>
              <a:buNone/>
            </a:pPr>
            <a:endParaRPr lang="en-US" sz="3600" dirty="0">
              <a:solidFill>
                <a:schemeClr val="accent6">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4800" dirty="0" smtClean="0">
                <a:latin typeface="Calibri"/>
                <a:ea typeface="Times New Roman"/>
                <a:cs typeface="B Nazanin" pitchFamily="2" charset="-78"/>
              </a:rPr>
              <a:t>علت </a:t>
            </a:r>
            <a:r>
              <a:rPr lang="fa-IR" sz="4800" dirty="0">
                <a:latin typeface="Calibri"/>
                <a:ea typeface="Times New Roman"/>
                <a:cs typeface="B Nazanin" pitchFamily="2" charset="-78"/>
              </a:rPr>
              <a:t>بودن </a:t>
            </a:r>
            <a:r>
              <a:rPr lang="fa-IR" sz="4800" dirty="0" smtClean="0">
                <a:latin typeface="Calibri"/>
                <a:ea typeface="Times New Roman"/>
                <a:cs typeface="B Nazanin" pitchFamily="2" charset="-78"/>
              </a:rPr>
              <a:t>شی را </a:t>
            </a:r>
            <a:r>
              <a:rPr lang="fa-IR" sz="4800" dirty="0">
                <a:latin typeface="Calibri"/>
                <a:ea typeface="Times New Roman"/>
                <a:cs typeface="B Nazanin" pitchFamily="2" charset="-78"/>
              </a:rPr>
              <a:t>نباید موجودی غیر مستقل در نظر بگیریم</a:t>
            </a:r>
            <a:r>
              <a:rPr lang="fa-IR" sz="4800" dirty="0" smtClean="0">
                <a:latin typeface="Calibri"/>
                <a:ea typeface="Times New Roman"/>
                <a:cs typeface="B Nazanin" pitchFamily="2" charset="-78"/>
              </a:rPr>
              <a:t>. همانطور </a:t>
            </a:r>
            <a:r>
              <a:rPr lang="fa-IR" sz="4800" dirty="0">
                <a:latin typeface="Calibri"/>
                <a:ea typeface="Times New Roman"/>
                <a:cs typeface="B Nazanin" pitchFamily="2" charset="-78"/>
              </a:rPr>
              <a:t>که رنگ جسم واقعیتی </a:t>
            </a:r>
            <a:r>
              <a:rPr lang="fa-IR" sz="4800" dirty="0" smtClean="0">
                <a:latin typeface="Calibri"/>
                <a:ea typeface="Times New Roman"/>
                <a:cs typeface="B Nazanin" pitchFamily="2" charset="-78"/>
              </a:rPr>
              <a:t>موجود، </a:t>
            </a:r>
            <a:r>
              <a:rPr lang="fa-IR" sz="4800" dirty="0">
                <a:latin typeface="Calibri"/>
                <a:ea typeface="Times New Roman"/>
                <a:cs typeface="B Nazanin" pitchFamily="2" charset="-78"/>
              </a:rPr>
              <a:t>ولی غیر مستقل </a:t>
            </a:r>
            <a:r>
              <a:rPr lang="fa-IR" sz="4800" dirty="0" smtClean="0">
                <a:latin typeface="Calibri"/>
                <a:ea typeface="Times New Roman"/>
                <a:cs typeface="B Nazanin" pitchFamily="2" charset="-78"/>
              </a:rPr>
              <a:t>است.</a:t>
            </a:r>
            <a:endParaRPr lang="en-US" sz="4800" dirty="0">
              <a:latin typeface="Calibri"/>
              <a:ea typeface="Times New Roman"/>
              <a:cs typeface="B Nazanin" pitchFamily="2" charset="-78"/>
            </a:endParaRPr>
          </a:p>
          <a:p>
            <a:pPr marL="0" indent="0">
              <a:lnSpc>
                <a:spcPct val="115000"/>
              </a:lnSpc>
              <a:spcBef>
                <a:spcPts val="0"/>
              </a:spcBef>
              <a:buNone/>
            </a:pPr>
            <a:endParaRPr lang="en-US" sz="3600" dirty="0">
              <a:solidFill>
                <a:schemeClr val="bg1"/>
              </a:solidFill>
              <a:latin typeface="Calibri"/>
              <a:ea typeface="Times New Roman"/>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73251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marR="0" indent="0" algn="ctr" rtl="1">
              <a:lnSpc>
                <a:spcPct val="115000"/>
              </a:lnSpc>
              <a:spcBef>
                <a:spcPts val="0"/>
              </a:spcBef>
              <a:spcAft>
                <a:spcPts val="0"/>
              </a:spcAft>
              <a:buNone/>
            </a:pPr>
            <a:r>
              <a:rPr lang="fa-IR" sz="5400" b="1" dirty="0">
                <a:solidFill>
                  <a:srgbClr val="FF0000"/>
                </a:solidFill>
                <a:latin typeface="Calibri"/>
                <a:ea typeface="Times New Roman"/>
                <a:cs typeface="B Nazanin" pitchFamily="2" charset="-78"/>
              </a:rPr>
              <a:t>ید الله فوق </a:t>
            </a:r>
            <a:r>
              <a:rPr lang="fa-IR" sz="5400" b="1" dirty="0" smtClean="0">
                <a:solidFill>
                  <a:srgbClr val="FF0000"/>
                </a:solidFill>
                <a:latin typeface="Calibri"/>
                <a:ea typeface="Times New Roman"/>
                <a:cs typeface="B Nazanin" pitchFamily="2" charset="-78"/>
              </a:rPr>
              <a:t>ایدیهم.</a:t>
            </a:r>
            <a:endParaRPr lang="en-US" sz="5400" b="1" dirty="0">
              <a:solidFill>
                <a:srgbClr val="FF0000"/>
              </a:solidFill>
              <a:latin typeface="Calibri"/>
              <a:ea typeface="Times New Roman"/>
              <a:cs typeface="B Nazanin" pitchFamily="2" charset="-78"/>
            </a:endParaRPr>
          </a:p>
        </p:txBody>
      </p:sp>
    </p:spTree>
    <p:extLst>
      <p:ext uri="{BB962C8B-B14F-4D97-AF65-F5344CB8AC3E}">
        <p14:creationId xmlns:p14="http://schemas.microsoft.com/office/powerpoint/2010/main" val="39299433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001000" cy="3886200"/>
          </a:xfrm>
        </p:spPr>
        <p:txBody>
          <a:bodyPr>
            <a:normAutofit/>
          </a:bodyPr>
          <a:lstStyle/>
          <a:p>
            <a:pPr marL="0" indent="0" algn="ctr">
              <a:lnSpc>
                <a:spcPct val="115000"/>
              </a:lnSpc>
              <a:spcBef>
                <a:spcPts val="0"/>
              </a:spcBef>
              <a:buNone/>
            </a:pPr>
            <a:r>
              <a:rPr lang="fa-IR" sz="3600" b="1" dirty="0">
                <a:solidFill>
                  <a:schemeClr val="accent6">
                    <a:lumMod val="60000"/>
                    <a:lumOff val="40000"/>
                  </a:schemeClr>
                </a:solidFill>
                <a:ea typeface="Times New Roman"/>
                <a:cs typeface="B Nazanin" pitchFamily="2" charset="-78"/>
              </a:rPr>
              <a:t>مغالطه تلقی نا </a:t>
            </a:r>
            <a:r>
              <a:rPr lang="fa-IR" sz="3600" b="1" dirty="0" smtClean="0">
                <a:solidFill>
                  <a:schemeClr val="accent6">
                    <a:lumMod val="60000"/>
                    <a:lumOff val="40000"/>
                  </a:schemeClr>
                </a:solidFill>
                <a:ea typeface="Times New Roman"/>
                <a:cs typeface="B Nazanin" pitchFamily="2" charset="-78"/>
              </a:rPr>
              <a:t>به جا </a:t>
            </a:r>
            <a:r>
              <a:rPr lang="fa-IR" sz="3600" b="1" dirty="0">
                <a:solidFill>
                  <a:schemeClr val="accent6">
                    <a:lumMod val="60000"/>
                    <a:lumOff val="40000"/>
                  </a:schemeClr>
                </a:solidFill>
                <a:ea typeface="Times New Roman"/>
                <a:cs typeface="B Nazanin" pitchFamily="2" charset="-78"/>
              </a:rPr>
              <a:t>از مفاهیم</a:t>
            </a:r>
            <a:endParaRPr lang="en-US" sz="3600" b="1" dirty="0">
              <a:solidFill>
                <a:schemeClr val="accent6">
                  <a:lumMod val="60000"/>
                  <a:lumOff val="40000"/>
                </a:schemeClr>
              </a:solidFill>
              <a:cs typeface="B Nazanin" pitchFamily="2" charset="-78"/>
            </a:endParaRPr>
          </a:p>
          <a:p>
            <a:pPr marL="0" indent="0">
              <a:lnSpc>
                <a:spcPct val="115000"/>
              </a:lnSpc>
              <a:spcBef>
                <a:spcPts val="0"/>
              </a:spcBef>
              <a:buNone/>
            </a:pPr>
            <a:endParaRPr lang="en-US" sz="3600" dirty="0">
              <a:latin typeface="Calibri"/>
              <a:ea typeface="Times New Roman"/>
              <a:cs typeface="B Nazanin" pitchFamily="2" charset="-78"/>
            </a:endParaRPr>
          </a:p>
          <a:p>
            <a:pPr marL="0" indent="0">
              <a:lnSpc>
                <a:spcPct val="115000"/>
              </a:lnSpc>
              <a:spcBef>
                <a:spcPts val="0"/>
              </a:spcBef>
              <a:buNone/>
            </a:pPr>
            <a:r>
              <a:rPr lang="fa-IR" sz="4800" dirty="0">
                <a:latin typeface="Calibri"/>
                <a:ea typeface="Times New Roman"/>
                <a:cs typeface="B Nazanin" pitchFamily="2" charset="-78"/>
              </a:rPr>
              <a:t>نباید معانی مجازی را امور حقیقی تلقی کنیم.</a:t>
            </a:r>
            <a:endParaRPr lang="en-US" sz="4800" dirty="0">
              <a:latin typeface="Calibri"/>
              <a:ea typeface="Times New Roman"/>
              <a:cs typeface="B Nazanin" pitchFamily="2" charset="-78"/>
            </a:endParaRPr>
          </a:p>
          <a:p>
            <a:pPr marL="0" indent="0">
              <a:buNone/>
            </a:pPr>
            <a:endParaRPr lang="en-US" sz="3600" dirty="0">
              <a:solidFill>
                <a:schemeClr val="bg1"/>
              </a:solidFill>
              <a:ea typeface="Times New Roman"/>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2875386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09600"/>
            <a:ext cx="8915400" cy="5638800"/>
          </a:xfrm>
        </p:spPr>
        <p:txBody>
          <a:bodyPr>
            <a:normAutofit/>
          </a:bodyPr>
          <a:lstStyle/>
          <a:p>
            <a:pPr marL="0" marR="0" indent="0" algn="r" rtl="1">
              <a:lnSpc>
                <a:spcPct val="115000"/>
              </a:lnSpc>
              <a:spcBef>
                <a:spcPts val="0"/>
              </a:spcBef>
              <a:spcAft>
                <a:spcPts val="0"/>
              </a:spcAft>
              <a:buNone/>
            </a:pPr>
            <a:r>
              <a:rPr lang="fa-IR" sz="4800" b="1" dirty="0">
                <a:solidFill>
                  <a:srgbClr val="FF0000"/>
                </a:solidFill>
                <a:latin typeface="Calibri"/>
                <a:ea typeface="Times New Roman"/>
                <a:cs typeface="B Nazanin" pitchFamily="2" charset="-78"/>
              </a:rPr>
              <a:t>حمید</a:t>
            </a:r>
            <a:r>
              <a:rPr lang="fa-IR" sz="4800" b="1" dirty="0" smtClean="0">
                <a:solidFill>
                  <a:srgbClr val="FF0000"/>
                </a:solidFill>
                <a:latin typeface="Calibri"/>
                <a:ea typeface="Times New Roman"/>
                <a:cs typeface="B Nazanin" pitchFamily="2" charset="-78"/>
              </a:rPr>
              <a:t>: من </a:t>
            </a:r>
            <a:r>
              <a:rPr lang="fa-IR" sz="4800" b="1" dirty="0">
                <a:solidFill>
                  <a:srgbClr val="FF0000"/>
                </a:solidFill>
                <a:latin typeface="Calibri"/>
                <a:ea typeface="Times New Roman"/>
                <a:cs typeface="B Nazanin" pitchFamily="2" charset="-78"/>
              </a:rPr>
              <a:t>این پارچه را بر </a:t>
            </a:r>
            <a:r>
              <a:rPr lang="fa-IR" sz="4800" b="1" dirty="0" smtClean="0">
                <a:solidFill>
                  <a:srgbClr val="FF0000"/>
                </a:solidFill>
                <a:latin typeface="Calibri"/>
                <a:ea typeface="Times New Roman"/>
                <a:cs typeface="B Nazanin" pitchFamily="2" charset="-78"/>
              </a:rPr>
              <a:t>آن </a:t>
            </a:r>
            <a:r>
              <a:rPr lang="fa-IR" sz="4800" b="1" dirty="0">
                <a:solidFill>
                  <a:srgbClr val="FF0000"/>
                </a:solidFill>
                <a:latin typeface="Calibri"/>
                <a:ea typeface="Times New Roman"/>
                <a:cs typeface="B Nazanin" pitchFamily="2" charset="-78"/>
              </a:rPr>
              <a:t>یکی ترجیح </a:t>
            </a:r>
            <a:r>
              <a:rPr lang="fa-IR" sz="4800" b="1" dirty="0" smtClean="0">
                <a:solidFill>
                  <a:srgbClr val="FF0000"/>
                </a:solidFill>
                <a:latin typeface="Calibri"/>
                <a:ea typeface="Times New Roman"/>
                <a:cs typeface="B Nazanin" pitchFamily="2" charset="-78"/>
              </a:rPr>
              <a:t>می دهم، چرا </a:t>
            </a:r>
            <a:r>
              <a:rPr lang="fa-IR" sz="4800" b="1" dirty="0">
                <a:solidFill>
                  <a:srgbClr val="FF0000"/>
                </a:solidFill>
                <a:latin typeface="Calibri"/>
                <a:ea typeface="Times New Roman"/>
                <a:cs typeface="B Nazanin" pitchFamily="2" charset="-78"/>
              </a:rPr>
              <a:t>که سفید تر است و در صورتی که کثیف شود زودتر پاک می شود.</a:t>
            </a:r>
            <a:endParaRPr lang="en-US" sz="48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r>
              <a:rPr lang="fa-IR" sz="4800" b="1" dirty="0">
                <a:solidFill>
                  <a:srgbClr val="FF0000"/>
                </a:solidFill>
                <a:latin typeface="Calibri"/>
                <a:ea typeface="Times New Roman"/>
                <a:cs typeface="B Nazanin" pitchFamily="2" charset="-78"/>
              </a:rPr>
              <a:t>حامد</a:t>
            </a:r>
            <a:r>
              <a:rPr lang="fa-IR" sz="4800" b="1" dirty="0" smtClean="0">
                <a:solidFill>
                  <a:srgbClr val="FF0000"/>
                </a:solidFill>
                <a:latin typeface="Calibri"/>
                <a:ea typeface="Times New Roman"/>
                <a:cs typeface="B Nazanin" pitchFamily="2" charset="-78"/>
              </a:rPr>
              <a:t>: چه </a:t>
            </a:r>
            <a:r>
              <a:rPr lang="fa-IR" sz="4800" b="1" dirty="0">
                <a:solidFill>
                  <a:srgbClr val="FF0000"/>
                </a:solidFill>
                <a:latin typeface="Calibri"/>
                <a:ea typeface="Times New Roman"/>
                <a:cs typeface="B Nazanin" pitchFamily="2" charset="-78"/>
              </a:rPr>
              <a:t>فرقی دارد هر دو سفیدند.</a:t>
            </a:r>
            <a:endParaRPr lang="en-US" sz="4800" b="1" dirty="0">
              <a:solidFill>
                <a:srgbClr val="FF0000"/>
              </a:solidFill>
              <a:latin typeface="Calibri"/>
              <a:ea typeface="Times New Roman"/>
              <a:cs typeface="B Nazanin" pitchFamily="2" charset="-78"/>
            </a:endParaRPr>
          </a:p>
          <a:p>
            <a:pPr marL="0" indent="0" algn="r" rtl="1">
              <a:buNone/>
            </a:pPr>
            <a:endParaRPr lang="en-US" b="1" dirty="0">
              <a:cs typeface="B Nazanin" pitchFamily="2" charset="-78"/>
            </a:endParaRPr>
          </a:p>
        </p:txBody>
      </p:sp>
    </p:spTree>
    <p:extLst>
      <p:ext uri="{BB962C8B-B14F-4D97-AF65-F5344CB8AC3E}">
        <p14:creationId xmlns:p14="http://schemas.microsoft.com/office/powerpoint/2010/main" val="20601693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57200"/>
            <a:ext cx="8915400" cy="5943600"/>
          </a:xfrm>
        </p:spPr>
        <p:txBody>
          <a:bodyPr>
            <a:normAutofit/>
          </a:bodyPr>
          <a:lstStyle/>
          <a:p>
            <a:pPr marL="0" lvl="0" indent="0" algn="ctr">
              <a:lnSpc>
                <a:spcPct val="115000"/>
              </a:lnSpc>
              <a:spcBef>
                <a:spcPts val="0"/>
              </a:spcBef>
              <a:buNone/>
            </a:pPr>
            <a:r>
              <a:rPr lang="fa-IR" sz="4000" b="1" dirty="0">
                <a:solidFill>
                  <a:schemeClr val="accent6">
                    <a:lumMod val="60000"/>
                    <a:lumOff val="40000"/>
                  </a:schemeClr>
                </a:solidFill>
                <a:latin typeface="Calibri"/>
                <a:ea typeface="Times New Roman"/>
                <a:cs typeface="B Nazanin" pitchFamily="2" charset="-78"/>
              </a:rPr>
              <a:t>مغالطه سیاه و سفید </a:t>
            </a:r>
            <a:r>
              <a:rPr lang="fa-IR" sz="4000" b="1" dirty="0" smtClean="0">
                <a:solidFill>
                  <a:schemeClr val="accent6">
                    <a:lumMod val="60000"/>
                    <a:lumOff val="40000"/>
                  </a:schemeClr>
                </a:solidFill>
                <a:latin typeface="Calibri"/>
                <a:ea typeface="Times New Roman"/>
                <a:cs typeface="B Nazanin" pitchFamily="2" charset="-78"/>
              </a:rPr>
              <a:t>دیدن</a:t>
            </a:r>
          </a:p>
          <a:p>
            <a:pPr marL="0" lvl="0" indent="0" algn="ctr">
              <a:lnSpc>
                <a:spcPct val="115000"/>
              </a:lnSpc>
              <a:spcBef>
                <a:spcPts val="0"/>
              </a:spcBef>
              <a:buNone/>
            </a:pPr>
            <a:endParaRPr lang="fa-IR" sz="3600" dirty="0" smtClean="0">
              <a:latin typeface="Calibri"/>
              <a:ea typeface="Times New Roman"/>
              <a:cs typeface="B Nazanin" pitchFamily="2" charset="-78"/>
            </a:endParaRPr>
          </a:p>
          <a:p>
            <a:pPr marL="0" indent="0" algn="just">
              <a:lnSpc>
                <a:spcPct val="115000"/>
              </a:lnSpc>
              <a:spcBef>
                <a:spcPts val="0"/>
              </a:spcBef>
              <a:buNone/>
            </a:pPr>
            <a:r>
              <a:rPr lang="fa-IR" sz="4800" dirty="0" smtClean="0">
                <a:latin typeface="Calibri"/>
                <a:ea typeface="Times New Roman"/>
                <a:cs typeface="B Nazanin" pitchFamily="2" charset="-78"/>
              </a:rPr>
              <a:t>سفید </a:t>
            </a:r>
            <a:r>
              <a:rPr lang="fa-IR" sz="4800" dirty="0">
                <a:latin typeface="Calibri"/>
                <a:ea typeface="Times New Roman"/>
                <a:cs typeface="B Nazanin" pitchFamily="2" charset="-78"/>
              </a:rPr>
              <a:t>ها باهم متفاوتند </a:t>
            </a:r>
            <a:r>
              <a:rPr lang="fa-IR" sz="4800" dirty="0" smtClean="0">
                <a:latin typeface="Calibri"/>
                <a:ea typeface="Times New Roman"/>
                <a:cs typeface="B Nazanin" pitchFamily="2" charset="-78"/>
              </a:rPr>
              <a:t>و مشکک </a:t>
            </a:r>
            <a:r>
              <a:rPr lang="fa-IR" sz="4800" dirty="0">
                <a:latin typeface="Calibri"/>
                <a:ea typeface="Times New Roman"/>
                <a:cs typeface="B Nazanin" pitchFamily="2" charset="-78"/>
              </a:rPr>
              <a:t>نه متواطی</a:t>
            </a:r>
            <a:r>
              <a:rPr lang="fa-IR" sz="4800" dirty="0" smtClean="0">
                <a:latin typeface="Calibri"/>
                <a:ea typeface="Times New Roman"/>
                <a:cs typeface="B Nazanin" pitchFamily="2" charset="-78"/>
              </a:rPr>
              <a:t>! اگر </a:t>
            </a:r>
            <a:r>
              <a:rPr lang="fa-IR" sz="4800" dirty="0">
                <a:latin typeface="Calibri"/>
                <a:ea typeface="Times New Roman"/>
                <a:cs typeface="B Nazanin" pitchFamily="2" charset="-78"/>
              </a:rPr>
              <a:t>کسی مفاهیم مشکک را به صورت متواطی تلقی کند دچار مغاطه شده است.</a:t>
            </a:r>
            <a:endParaRPr lang="en-US" sz="4800" dirty="0">
              <a:latin typeface="Calibri"/>
              <a:ea typeface="Times New Roman"/>
              <a:cs typeface="B Nazanin" pitchFamily="2" charset="-78"/>
            </a:endParaRPr>
          </a:p>
          <a:p>
            <a:pPr marL="0" indent="0" algn="just">
              <a:lnSpc>
                <a:spcPct val="115000"/>
              </a:lnSpc>
              <a:spcBef>
                <a:spcPts val="0"/>
              </a:spcBef>
              <a:buNone/>
            </a:pPr>
            <a:r>
              <a:rPr lang="fa-IR" sz="3600" dirty="0">
                <a:latin typeface="Calibri"/>
                <a:ea typeface="Times New Roman"/>
                <a:cs typeface="B Nazanin" pitchFamily="2" charset="-78"/>
              </a:rPr>
              <a:t> </a:t>
            </a:r>
            <a:endParaRPr lang="en-US" sz="3600" dirty="0">
              <a:latin typeface="Calibri"/>
              <a:ea typeface="Times New Roman"/>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3812281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marL="0" lvl="0" indent="0" algn="r" rtl="1">
              <a:lnSpc>
                <a:spcPct val="115000"/>
              </a:lnSpc>
              <a:spcBef>
                <a:spcPts val="0"/>
              </a:spcBef>
              <a:buClr>
                <a:srgbClr val="AA2B1E"/>
              </a:buClr>
              <a:buNone/>
            </a:pPr>
            <a:r>
              <a:rPr lang="fa-IR" sz="4000" dirty="0">
                <a:solidFill>
                  <a:schemeClr val="tx1"/>
                </a:solidFill>
                <a:latin typeface="Calibri"/>
                <a:ea typeface="Times New Roman"/>
                <a:cs typeface="B Nazanin" pitchFamily="2" charset="-78"/>
              </a:rPr>
              <a:t>(مشکک مفهومی است که بر مصادیقش به صورت ناهمسان صادق است مثل سفیدی که درجه و مرتبه دارد در </a:t>
            </a:r>
            <a:r>
              <a:rPr lang="fa-IR" sz="4000" dirty="0" smtClean="0">
                <a:solidFill>
                  <a:schemeClr val="tx1"/>
                </a:solidFill>
                <a:latin typeface="Calibri"/>
                <a:ea typeface="Times New Roman"/>
                <a:cs typeface="B Nazanin" pitchFamily="2" charset="-78"/>
              </a:rPr>
              <a:t>حالی که </a:t>
            </a:r>
            <a:r>
              <a:rPr lang="fa-IR" sz="4000" dirty="0">
                <a:solidFill>
                  <a:schemeClr val="tx1"/>
                </a:solidFill>
                <a:latin typeface="Calibri"/>
                <a:ea typeface="Times New Roman"/>
                <a:cs typeface="B Nazanin" pitchFamily="2" charset="-78"/>
              </a:rPr>
              <a:t>متواطی به مفاهیمی گویند که بر مصادیق مختلف به طور یکسان صدق می کنند مانند مفهوم "گنجشک بودن</a:t>
            </a:r>
            <a:r>
              <a:rPr lang="fa-IR" sz="4000" dirty="0" smtClean="0">
                <a:solidFill>
                  <a:schemeClr val="tx1"/>
                </a:solidFill>
                <a:latin typeface="Calibri"/>
                <a:ea typeface="Times New Roman"/>
                <a:cs typeface="B Nazanin" pitchFamily="2" charset="-78"/>
              </a:rPr>
              <a:t>"، نمی </a:t>
            </a:r>
            <a:r>
              <a:rPr lang="fa-IR" sz="4000" dirty="0">
                <a:solidFill>
                  <a:schemeClr val="tx1"/>
                </a:solidFill>
                <a:latin typeface="Calibri"/>
                <a:ea typeface="Times New Roman"/>
                <a:cs typeface="B Nazanin" pitchFamily="2" charset="-78"/>
              </a:rPr>
              <a:t>توان گفت گنجشکی درگنجشک بودن بر دیگری مقدم</a:t>
            </a:r>
            <a:r>
              <a:rPr lang="fa-IR" sz="4000" dirty="0" smtClean="0">
                <a:solidFill>
                  <a:schemeClr val="tx1"/>
                </a:solidFill>
                <a:latin typeface="Calibri"/>
                <a:ea typeface="Times New Roman"/>
                <a:cs typeface="B Nazanin" pitchFamily="2" charset="-78"/>
              </a:rPr>
              <a:t>، یا </a:t>
            </a:r>
            <a:r>
              <a:rPr lang="fa-IR" sz="4000" dirty="0">
                <a:solidFill>
                  <a:schemeClr val="tx1"/>
                </a:solidFill>
                <a:latin typeface="Calibri"/>
                <a:ea typeface="Times New Roman"/>
                <a:cs typeface="B Nazanin" pitchFamily="2" charset="-78"/>
              </a:rPr>
              <a:t>از </a:t>
            </a:r>
            <a:r>
              <a:rPr lang="fa-IR" sz="4000" dirty="0" smtClean="0">
                <a:solidFill>
                  <a:schemeClr val="tx1"/>
                </a:solidFill>
                <a:latin typeface="Calibri"/>
                <a:ea typeface="Times New Roman"/>
                <a:cs typeface="B Nazanin" pitchFamily="2" charset="-78"/>
              </a:rPr>
              <a:t>آن </a:t>
            </a:r>
            <a:r>
              <a:rPr lang="fa-IR" sz="4000" dirty="0">
                <a:solidFill>
                  <a:schemeClr val="tx1"/>
                </a:solidFill>
                <a:latin typeface="Calibri"/>
                <a:ea typeface="Times New Roman"/>
                <a:cs typeface="B Nazanin" pitchFamily="2" charset="-78"/>
              </a:rPr>
              <a:t>قوی تر است</a:t>
            </a:r>
            <a:r>
              <a:rPr lang="fa-IR" sz="4000" dirty="0" smtClean="0">
                <a:solidFill>
                  <a:schemeClr val="tx1"/>
                </a:solidFill>
                <a:latin typeface="Calibri"/>
                <a:ea typeface="Times New Roman"/>
                <a:cs typeface="B Nazanin" pitchFamily="2" charset="-78"/>
              </a:rPr>
              <a:t>. ممکن </a:t>
            </a:r>
            <a:r>
              <a:rPr lang="fa-IR" sz="4000" dirty="0">
                <a:solidFill>
                  <a:schemeClr val="tx1"/>
                </a:solidFill>
                <a:latin typeface="Calibri"/>
                <a:ea typeface="Times New Roman"/>
                <a:cs typeface="B Nazanin" pitchFamily="2" charset="-78"/>
              </a:rPr>
              <a:t>است نیروی بدنی یکی از دیگری بیشتر باشد اما در گنجشک بودن با هم برابرند</a:t>
            </a:r>
            <a:r>
              <a:rPr lang="fa-IR" sz="4000" dirty="0" smtClean="0">
                <a:solidFill>
                  <a:schemeClr val="tx1"/>
                </a:solidFill>
                <a:latin typeface="Calibri"/>
                <a:ea typeface="Times New Roman"/>
                <a:cs typeface="B Nazanin" pitchFamily="2" charset="-78"/>
              </a:rPr>
              <a:t>.</a:t>
            </a:r>
            <a:endParaRPr lang="en-US" sz="4000" dirty="0">
              <a:solidFill>
                <a:schemeClr val="tx1"/>
              </a:solidFill>
              <a:latin typeface="Calibri"/>
              <a:ea typeface="Times New Roman"/>
              <a:cs typeface="B Nazanin" pitchFamily="2" charset="-78"/>
            </a:endParaRPr>
          </a:p>
          <a:p>
            <a:endParaRPr lang="en-US" dirty="0">
              <a:solidFill>
                <a:schemeClr val="accent6">
                  <a:lumMod val="60000"/>
                  <a:lumOff val="40000"/>
                </a:schemeClr>
              </a:solidFill>
              <a:cs typeface="B Nazanin" pitchFamily="2" charset="-78"/>
            </a:endParaRPr>
          </a:p>
        </p:txBody>
      </p:sp>
    </p:spTree>
    <p:extLst>
      <p:ext uri="{BB962C8B-B14F-4D97-AF65-F5344CB8AC3E}">
        <p14:creationId xmlns:p14="http://schemas.microsoft.com/office/powerpoint/2010/main" val="11795606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04800"/>
            <a:ext cx="8534400" cy="5791200"/>
          </a:xfrm>
        </p:spPr>
        <p:txBody>
          <a:bodyPr>
            <a:normAutofit/>
          </a:bodyPr>
          <a:lstStyle/>
          <a:p>
            <a:pPr marL="0" marR="0" indent="0" algn="ctr" rtl="1">
              <a:lnSpc>
                <a:spcPct val="115000"/>
              </a:lnSpc>
              <a:spcBef>
                <a:spcPts val="0"/>
              </a:spcBef>
              <a:spcAft>
                <a:spcPts val="0"/>
              </a:spcAft>
              <a:buNone/>
            </a:pPr>
            <a:r>
              <a:rPr lang="fa-IR" sz="4800" b="1" dirty="0">
                <a:latin typeface="Calibri"/>
                <a:ea typeface="Times New Roman"/>
                <a:cs typeface="B Nazanin" pitchFamily="2" charset="-78"/>
              </a:rPr>
              <a:t> </a:t>
            </a:r>
            <a:r>
              <a:rPr lang="fa-IR" sz="4800" b="1" dirty="0">
                <a:solidFill>
                  <a:srgbClr val="FF0000"/>
                </a:solidFill>
                <a:latin typeface="Calibri"/>
                <a:ea typeface="Times New Roman"/>
                <a:cs typeface="B Nazanin" pitchFamily="2" charset="-78"/>
              </a:rPr>
              <a:t>سقوط اتوبوس در اراک 51 کشته و مجروح بر جای گذاشت.</a:t>
            </a:r>
            <a:endParaRPr lang="en-US" sz="48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r>
              <a:rPr lang="fa-IR" sz="3600" dirty="0">
                <a:latin typeface="Calibri"/>
                <a:ea typeface="Times New Roman"/>
                <a:cs typeface="B Nazanin" pitchFamily="2" charset="-78"/>
              </a:rPr>
              <a:t> </a:t>
            </a:r>
            <a:endParaRPr lang="en-US" sz="3600" dirty="0">
              <a:latin typeface="Calibri"/>
              <a:ea typeface="Times New Roman"/>
              <a:cs typeface="B Nazanin" pitchFamily="2" charset="-78"/>
            </a:endParaRPr>
          </a:p>
        </p:txBody>
      </p:sp>
    </p:spTree>
    <p:extLst>
      <p:ext uri="{BB962C8B-B14F-4D97-AF65-F5344CB8AC3E}">
        <p14:creationId xmlns:p14="http://schemas.microsoft.com/office/powerpoint/2010/main" val="40075245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fa-IR" sz="4000" b="1" dirty="0">
                <a:solidFill>
                  <a:schemeClr val="accent1">
                    <a:lumMod val="60000"/>
                    <a:lumOff val="40000"/>
                  </a:schemeClr>
                </a:solidFill>
                <a:ea typeface="Times New Roman"/>
                <a:cs typeface="B Nazanin" pitchFamily="2" charset="-78"/>
              </a:rPr>
              <a:t>مغالطه بزرگ نمایی</a:t>
            </a:r>
          </a:p>
          <a:p>
            <a:pPr marL="0" indent="0">
              <a:buNone/>
            </a:pPr>
            <a:r>
              <a:rPr lang="fa-IR" sz="4800" dirty="0">
                <a:solidFill>
                  <a:schemeClr val="tx1"/>
                </a:solidFill>
                <a:latin typeface="Calibri"/>
                <a:ea typeface="Times New Roman"/>
                <a:cs typeface="B Nazanin" pitchFamily="2" charset="-78"/>
              </a:rPr>
              <a:t/>
            </a:r>
            <a:br>
              <a:rPr lang="fa-IR" sz="4800" dirty="0">
                <a:solidFill>
                  <a:schemeClr val="tx1"/>
                </a:solidFill>
                <a:latin typeface="Calibri"/>
                <a:ea typeface="Times New Roman"/>
                <a:cs typeface="B Nazanin" pitchFamily="2" charset="-78"/>
              </a:rPr>
            </a:br>
            <a:r>
              <a:rPr lang="fa-IR" sz="4800" dirty="0" smtClean="0">
                <a:solidFill>
                  <a:schemeClr val="tx1"/>
                </a:solidFill>
                <a:latin typeface="Calibri"/>
                <a:ea typeface="Times New Roman"/>
                <a:cs typeface="B Nazanin" pitchFamily="2" charset="-78"/>
              </a:rPr>
              <a:t>در </a:t>
            </a:r>
            <a:r>
              <a:rPr lang="fa-IR" sz="4800" dirty="0">
                <a:solidFill>
                  <a:schemeClr val="tx1"/>
                </a:solidFill>
                <a:latin typeface="Calibri"/>
                <a:ea typeface="Times New Roman"/>
                <a:cs typeface="B Nazanin" pitchFamily="2" charset="-78"/>
              </a:rPr>
              <a:t>حالی که تعداد کشته ها 5 </a:t>
            </a:r>
            <a:r>
              <a:rPr lang="fa-IR" sz="4800" dirty="0" smtClean="0">
                <a:solidFill>
                  <a:schemeClr val="tx1"/>
                </a:solidFill>
                <a:latin typeface="Calibri"/>
                <a:ea typeface="Times New Roman"/>
                <a:cs typeface="B Nazanin" pitchFamily="2" charset="-78"/>
              </a:rPr>
              <a:t>نفر و </a:t>
            </a:r>
            <a:r>
              <a:rPr lang="fa-IR" sz="4800" dirty="0">
                <a:solidFill>
                  <a:schemeClr val="tx1"/>
                </a:solidFill>
                <a:latin typeface="Calibri"/>
                <a:ea typeface="Times New Roman"/>
                <a:cs typeface="B Nazanin" pitchFamily="2" charset="-78"/>
              </a:rPr>
              <a:t>تعداد مجروحان 46 نفر بوده است.</a:t>
            </a:r>
            <a:endParaRPr lang="en-US" sz="4800" dirty="0">
              <a:solidFill>
                <a:schemeClr val="tx1"/>
              </a:solidFill>
              <a:latin typeface="Calibri"/>
              <a:ea typeface="Times New Roman"/>
              <a:cs typeface="B Nazanin" pitchFamily="2" charset="-78"/>
            </a:endParaRPr>
          </a:p>
          <a:p>
            <a:pPr marL="0" indent="0">
              <a:buNone/>
            </a:pPr>
            <a:endParaRPr lang="fa-IR" dirty="0"/>
          </a:p>
        </p:txBody>
      </p:sp>
    </p:spTree>
    <p:extLst>
      <p:ext uri="{BB962C8B-B14F-4D97-AF65-F5344CB8AC3E}">
        <p14:creationId xmlns:p14="http://schemas.microsoft.com/office/powerpoint/2010/main" val="40912889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7924800" cy="4572000"/>
          </a:xfrm>
        </p:spPr>
        <p:txBody>
          <a:bodyPr>
            <a:noAutofit/>
          </a:bodyPr>
          <a:lstStyle/>
          <a:p>
            <a:pPr marL="0" indent="0" algn="just">
              <a:lnSpc>
                <a:spcPct val="115000"/>
              </a:lnSpc>
              <a:spcBef>
                <a:spcPts val="0"/>
              </a:spcBef>
              <a:buNone/>
            </a:pPr>
            <a:endParaRPr lang="en-US" sz="3200" dirty="0" smtClean="0">
              <a:solidFill>
                <a:schemeClr val="accent1">
                  <a:lumMod val="60000"/>
                  <a:lumOff val="40000"/>
                </a:schemeClr>
              </a:solidFill>
              <a:cs typeface="B Nazanin" pitchFamily="2" charset="-78"/>
            </a:endParaRPr>
          </a:p>
          <a:p>
            <a:pPr marL="0" indent="0" algn="ctr">
              <a:lnSpc>
                <a:spcPct val="115000"/>
              </a:lnSpc>
              <a:spcBef>
                <a:spcPts val="0"/>
              </a:spcBef>
              <a:buNone/>
            </a:pPr>
            <a:r>
              <a:rPr lang="fa-IR" sz="4400" b="1" dirty="0" smtClean="0">
                <a:solidFill>
                  <a:schemeClr val="accent1">
                    <a:lumMod val="60000"/>
                    <a:lumOff val="40000"/>
                  </a:schemeClr>
                </a:solidFill>
                <a:latin typeface="Calibri"/>
                <a:ea typeface="Times New Roman"/>
                <a:cs typeface="B Nazanin" pitchFamily="2" charset="-78"/>
              </a:rPr>
              <a:t>از </a:t>
            </a:r>
            <a:r>
              <a:rPr lang="fa-IR" sz="4400" b="1" dirty="0">
                <a:solidFill>
                  <a:schemeClr val="accent1">
                    <a:lumMod val="60000"/>
                    <a:lumOff val="40000"/>
                  </a:schemeClr>
                </a:solidFill>
                <a:latin typeface="Calibri"/>
                <a:ea typeface="Times New Roman"/>
                <a:cs typeface="B Nazanin" pitchFamily="2" charset="-78"/>
              </a:rPr>
              <a:t>هفت نفر اول قهرمان دو و میدانی در مسابقات المپیک چهار نفر </a:t>
            </a:r>
            <a:r>
              <a:rPr lang="fa-IR" sz="4400" b="1" dirty="0" smtClean="0">
                <a:solidFill>
                  <a:schemeClr val="accent1">
                    <a:lumMod val="60000"/>
                    <a:lumOff val="40000"/>
                  </a:schemeClr>
                </a:solidFill>
                <a:latin typeface="Calibri"/>
                <a:ea typeface="Times New Roman"/>
                <a:cs typeface="B Nazanin" pitchFamily="2" charset="-78"/>
              </a:rPr>
              <a:t>آن ها </a:t>
            </a:r>
            <a:r>
              <a:rPr lang="fa-IR" sz="4400" b="1" dirty="0">
                <a:solidFill>
                  <a:schemeClr val="accent1">
                    <a:lumMod val="60000"/>
                    <a:lumOff val="40000"/>
                  </a:schemeClr>
                </a:solidFill>
                <a:latin typeface="Calibri"/>
                <a:ea typeface="Times New Roman"/>
                <a:cs typeface="B Nazanin" pitchFamily="2" charset="-78"/>
              </a:rPr>
              <a:t>کفش "پوما" به پا داشتند.</a:t>
            </a:r>
            <a:endParaRPr lang="en-US" sz="4400" b="1" dirty="0">
              <a:solidFill>
                <a:schemeClr val="accent1">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3200" dirty="0">
                <a:latin typeface="Calibri"/>
                <a:ea typeface="Times New Roman"/>
                <a:cs typeface="B Nazanin" pitchFamily="2" charset="-78"/>
              </a:rPr>
              <a:t> </a:t>
            </a:r>
            <a:endParaRPr lang="fa-IR" sz="3200" dirty="0">
              <a:cs typeface="B Nazanin" pitchFamily="2" charset="-78"/>
            </a:endParaRPr>
          </a:p>
        </p:txBody>
      </p:sp>
    </p:spTree>
    <p:extLst>
      <p:ext uri="{BB962C8B-B14F-4D97-AF65-F5344CB8AC3E}">
        <p14:creationId xmlns:p14="http://schemas.microsoft.com/office/powerpoint/2010/main" val="2533462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839200" cy="3886200"/>
          </a:xfrm>
        </p:spPr>
        <p:txBody>
          <a:bodyPr>
            <a:normAutofit/>
          </a:bodyPr>
          <a:lstStyle/>
          <a:p>
            <a:pPr marL="0" indent="0" algn="ctr">
              <a:buNone/>
            </a:pPr>
            <a:r>
              <a:rPr lang="fa-IR" sz="4000" b="1" dirty="0">
                <a:solidFill>
                  <a:schemeClr val="accent1">
                    <a:lumMod val="60000"/>
                    <a:lumOff val="40000"/>
                  </a:schemeClr>
                </a:solidFill>
                <a:ea typeface="Times New Roman"/>
                <a:cs typeface="B Nazanin" pitchFamily="2" charset="-78"/>
              </a:rPr>
              <a:t>مغالطه بزرگ نمایی</a:t>
            </a:r>
          </a:p>
          <a:p>
            <a:pPr marL="0" indent="0">
              <a:buNone/>
            </a:pPr>
            <a:endParaRPr lang="fa-IR" sz="3600" dirty="0" smtClean="0">
              <a:latin typeface="Calibri"/>
              <a:ea typeface="Times New Roman"/>
              <a:cs typeface="B Nazanin" pitchFamily="2" charset="-78"/>
            </a:endParaRPr>
          </a:p>
          <a:p>
            <a:pPr marL="0" indent="0">
              <a:buNone/>
            </a:pPr>
            <a:r>
              <a:rPr lang="fa-IR" sz="4800" dirty="0" smtClean="0">
                <a:latin typeface="Calibri"/>
                <a:ea typeface="Times New Roman"/>
                <a:cs typeface="B Nazanin" pitchFamily="2" charset="-78"/>
              </a:rPr>
              <a:t>این </a:t>
            </a:r>
            <a:r>
              <a:rPr lang="fa-IR" sz="4800" dirty="0">
                <a:latin typeface="Calibri"/>
                <a:ea typeface="Times New Roman"/>
                <a:cs typeface="B Nazanin" pitchFamily="2" charset="-78"/>
              </a:rPr>
              <a:t>در حالی است که سه نفر اول </a:t>
            </a:r>
            <a:r>
              <a:rPr lang="fa-IR" sz="4800" dirty="0" smtClean="0">
                <a:latin typeface="Calibri"/>
                <a:ea typeface="Times New Roman"/>
                <a:cs typeface="B Nazanin" pitchFamily="2" charset="-78"/>
              </a:rPr>
              <a:t>آن ها </a:t>
            </a:r>
            <a:r>
              <a:rPr lang="fa-IR" sz="4800" dirty="0">
                <a:latin typeface="Calibri"/>
                <a:ea typeface="Times New Roman"/>
                <a:cs typeface="B Nazanin" pitchFamily="2" charset="-78"/>
              </a:rPr>
              <a:t>کفش «آدیداس» به پا داشته اند.</a:t>
            </a:r>
            <a:endParaRPr lang="en-US" sz="4800" dirty="0">
              <a:latin typeface="Calibri"/>
              <a:ea typeface="Times New Roman"/>
              <a:cs typeface="B Nazanin" pitchFamily="2" charset="-78"/>
            </a:endParaRPr>
          </a:p>
          <a:p>
            <a:pPr marL="0" indent="0">
              <a:buNone/>
            </a:pPr>
            <a:endParaRPr lang="fa-IR" sz="3600" dirty="0"/>
          </a:p>
        </p:txBody>
      </p:sp>
    </p:spTree>
    <p:extLst>
      <p:ext uri="{BB962C8B-B14F-4D97-AF65-F5344CB8AC3E}">
        <p14:creationId xmlns:p14="http://schemas.microsoft.com/office/powerpoint/2010/main" val="246901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marL="0" indent="0" algn="ctr" rtl="1">
              <a:buNone/>
            </a:pPr>
            <a:r>
              <a:rPr lang="fa-IR" sz="4800" b="1" dirty="0" smtClean="0">
                <a:solidFill>
                  <a:srgbClr val="FF0000"/>
                </a:solidFill>
                <a:cs typeface="B Nazanin" pitchFamily="2" charset="-78"/>
              </a:rPr>
              <a:t>من </a:t>
            </a:r>
            <a:r>
              <a:rPr lang="fa-IR" sz="4800" b="1" dirty="0">
                <a:solidFill>
                  <a:srgbClr val="FF0000"/>
                </a:solidFill>
                <a:cs typeface="B Nazanin" pitchFamily="2" charset="-78"/>
              </a:rPr>
              <a:t>از راهنمایی حسن </a:t>
            </a:r>
            <a:r>
              <a:rPr lang="fa-IR" sz="4800" b="1" dirty="0" smtClean="0">
                <a:solidFill>
                  <a:srgbClr val="FF0000"/>
                </a:solidFill>
                <a:cs typeface="B Nazanin" pitchFamily="2" charset="-78"/>
              </a:rPr>
              <a:t>خرسندم.</a:t>
            </a:r>
            <a:endParaRPr lang="en-US" sz="4800" b="1" dirty="0">
              <a:solidFill>
                <a:srgbClr val="FF0000"/>
              </a:solidFill>
              <a:cs typeface="B Nazanin" pitchFamily="2" charset="-78"/>
            </a:endParaRPr>
          </a:p>
          <a:p>
            <a:pPr marL="0" indent="0" algn="r" rtl="1">
              <a:buNone/>
            </a:pPr>
            <a:endParaRPr lang="en-US" sz="3600" b="1" dirty="0" smtClean="0">
              <a:cs typeface="B Nazanin" pitchFamily="2" charset="-78"/>
            </a:endParaRPr>
          </a:p>
          <a:p>
            <a:pPr marL="0" indent="0" algn="r" rtl="1">
              <a:buNone/>
            </a:pPr>
            <a:endParaRPr lang="en-US" sz="4800" b="1" dirty="0">
              <a:cs typeface="B Nazanin" pitchFamily="2" charset="-78"/>
            </a:endParaRPr>
          </a:p>
        </p:txBody>
      </p:sp>
    </p:spTree>
    <p:extLst>
      <p:ext uri="{BB962C8B-B14F-4D97-AF65-F5344CB8AC3E}">
        <p14:creationId xmlns:p14="http://schemas.microsoft.com/office/powerpoint/2010/main" val="15379499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rmAutofit/>
          </a:bodyPr>
          <a:lstStyle/>
          <a:p>
            <a:pPr marL="0" marR="0" indent="0" algn="r" rtl="1">
              <a:lnSpc>
                <a:spcPct val="115000"/>
              </a:lnSpc>
              <a:spcBef>
                <a:spcPts val="0"/>
              </a:spcBef>
              <a:spcAft>
                <a:spcPts val="0"/>
              </a:spcAft>
              <a:buNone/>
            </a:pPr>
            <a:r>
              <a:rPr lang="fa-IR" sz="3600" dirty="0">
                <a:latin typeface="Calibri"/>
                <a:ea typeface="Times New Roman"/>
                <a:cs typeface="B Nazanin" pitchFamily="2" charset="-78"/>
              </a:rPr>
              <a:t> </a:t>
            </a:r>
            <a:endParaRPr lang="en-US" sz="3600" dirty="0">
              <a:latin typeface="Calibri"/>
              <a:ea typeface="Times New Roman"/>
              <a:cs typeface="B Nazanin" pitchFamily="2" charset="-78"/>
            </a:endParaRPr>
          </a:p>
          <a:p>
            <a:pPr marL="0" marR="0" indent="0" algn="r" rtl="1">
              <a:lnSpc>
                <a:spcPct val="115000"/>
              </a:lnSpc>
              <a:spcBef>
                <a:spcPts val="0"/>
              </a:spcBef>
              <a:spcAft>
                <a:spcPts val="0"/>
              </a:spcAft>
              <a:buNone/>
            </a:pPr>
            <a:r>
              <a:rPr lang="fa-IR" sz="3600" b="1" dirty="0">
                <a:solidFill>
                  <a:srgbClr val="FF0000"/>
                </a:solidFill>
                <a:latin typeface="Calibri"/>
                <a:ea typeface="Times New Roman"/>
                <a:cs typeface="B Nazanin" pitchFamily="2" charset="-78"/>
              </a:rPr>
              <a:t>مجموعه مقالات او به مقدار یک کتاب نمی </a:t>
            </a:r>
            <a:r>
              <a:rPr lang="fa-IR" sz="3600" b="1" dirty="0" smtClean="0">
                <a:solidFill>
                  <a:srgbClr val="FF0000"/>
                </a:solidFill>
                <a:latin typeface="Calibri"/>
                <a:ea typeface="Times New Roman"/>
                <a:cs typeface="B Nazanin" pitchFamily="2" charset="-78"/>
              </a:rPr>
              <a:t>رسد؛ </a:t>
            </a:r>
            <a:r>
              <a:rPr lang="fa-IR" sz="3600" b="1" dirty="0">
                <a:solidFill>
                  <a:srgbClr val="FF0000"/>
                </a:solidFill>
                <a:latin typeface="Calibri"/>
                <a:ea typeface="Times New Roman"/>
                <a:cs typeface="B Nazanin" pitchFamily="2" charset="-78"/>
              </a:rPr>
              <a:t>در </a:t>
            </a:r>
            <a:r>
              <a:rPr lang="fa-IR" sz="3600" b="1" dirty="0" smtClean="0">
                <a:solidFill>
                  <a:srgbClr val="FF0000"/>
                </a:solidFill>
                <a:latin typeface="Calibri"/>
                <a:ea typeface="Times New Roman"/>
                <a:cs typeface="B Nazanin" pitchFamily="2" charset="-78"/>
              </a:rPr>
              <a:t>حالی که </a:t>
            </a:r>
            <a:r>
              <a:rPr lang="fa-IR" sz="3600" b="1" dirty="0">
                <a:solidFill>
                  <a:srgbClr val="FF0000"/>
                </a:solidFill>
                <a:latin typeface="Calibri"/>
                <a:ea typeface="Times New Roman"/>
                <a:cs typeface="B Nazanin" pitchFamily="2" charset="-78"/>
              </a:rPr>
              <a:t>رقیب او تا </a:t>
            </a:r>
            <a:r>
              <a:rPr lang="fa-IR" sz="3600" b="1" dirty="0" smtClean="0">
                <a:solidFill>
                  <a:srgbClr val="FF0000"/>
                </a:solidFill>
                <a:latin typeface="Calibri"/>
                <a:ea typeface="Times New Roman"/>
                <a:cs typeface="B Nazanin" pitchFamily="2" charset="-78"/>
              </a:rPr>
              <a:t>کنون سه </a:t>
            </a:r>
            <a:r>
              <a:rPr lang="fa-IR" sz="3600" b="1" dirty="0">
                <a:solidFill>
                  <a:srgbClr val="FF0000"/>
                </a:solidFill>
                <a:latin typeface="Calibri"/>
                <a:ea typeface="Times New Roman"/>
                <a:cs typeface="B Nazanin" pitchFamily="2" charset="-78"/>
              </a:rPr>
              <a:t>کتاب نوشته است.</a:t>
            </a:r>
            <a:endParaRPr lang="en-US" sz="36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r>
              <a:rPr lang="fa-IR" sz="3600" dirty="0">
                <a:latin typeface="Calibri"/>
                <a:ea typeface="Times New Roman"/>
                <a:cs typeface="B Nazanin" pitchFamily="2" charset="-78"/>
              </a:rPr>
              <a:t> </a:t>
            </a:r>
            <a:endParaRPr lang="en-US" sz="3600" dirty="0">
              <a:cs typeface="B Nazanin" pitchFamily="2" charset="-78"/>
            </a:endParaRPr>
          </a:p>
        </p:txBody>
      </p:sp>
    </p:spTree>
    <p:extLst>
      <p:ext uri="{BB962C8B-B14F-4D97-AF65-F5344CB8AC3E}">
        <p14:creationId xmlns:p14="http://schemas.microsoft.com/office/powerpoint/2010/main" val="21976595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848600" cy="3886200"/>
          </a:xfrm>
        </p:spPr>
        <p:txBody>
          <a:bodyPr>
            <a:normAutofit/>
          </a:bodyPr>
          <a:lstStyle/>
          <a:p>
            <a:pPr marL="0" indent="0" algn="ctr">
              <a:lnSpc>
                <a:spcPct val="115000"/>
              </a:lnSpc>
              <a:spcBef>
                <a:spcPts val="0"/>
              </a:spcBef>
              <a:buNone/>
            </a:pPr>
            <a:r>
              <a:rPr lang="fa-IR" sz="4000" b="1" dirty="0">
                <a:solidFill>
                  <a:schemeClr val="accent1">
                    <a:lumMod val="60000"/>
                    <a:lumOff val="40000"/>
                  </a:schemeClr>
                </a:solidFill>
                <a:latin typeface="Calibri"/>
                <a:ea typeface="Times New Roman"/>
                <a:cs typeface="B Nazanin" pitchFamily="2" charset="-78"/>
              </a:rPr>
              <a:t>مغالطه کوچک </a:t>
            </a:r>
            <a:r>
              <a:rPr lang="fa-IR" sz="4000" b="1" dirty="0" smtClean="0">
                <a:solidFill>
                  <a:schemeClr val="accent1">
                    <a:lumMod val="60000"/>
                    <a:lumOff val="40000"/>
                  </a:schemeClr>
                </a:solidFill>
                <a:latin typeface="Calibri"/>
                <a:ea typeface="Times New Roman"/>
                <a:cs typeface="B Nazanin" pitchFamily="2" charset="-78"/>
              </a:rPr>
              <a:t>نمایی</a:t>
            </a:r>
          </a:p>
          <a:p>
            <a:pPr marL="0" indent="0">
              <a:lnSpc>
                <a:spcPct val="115000"/>
              </a:lnSpc>
              <a:spcBef>
                <a:spcPts val="0"/>
              </a:spcBef>
              <a:buNone/>
            </a:pPr>
            <a:endParaRPr lang="en-US" sz="3600" dirty="0">
              <a:solidFill>
                <a:schemeClr val="accent1">
                  <a:lumMod val="60000"/>
                  <a:lumOff val="40000"/>
                </a:schemeClr>
              </a:solidFill>
              <a:latin typeface="Calibri"/>
              <a:ea typeface="Times New Roman"/>
              <a:cs typeface="B Nazanin" pitchFamily="2" charset="-78"/>
            </a:endParaRPr>
          </a:p>
          <a:p>
            <a:pPr marL="0" indent="0">
              <a:lnSpc>
                <a:spcPct val="115000"/>
              </a:lnSpc>
              <a:spcBef>
                <a:spcPts val="0"/>
              </a:spcBef>
              <a:buNone/>
            </a:pPr>
            <a:r>
              <a:rPr lang="fa-IR" sz="4400" dirty="0" smtClean="0">
                <a:latin typeface="Calibri"/>
                <a:ea typeface="Times New Roman"/>
                <a:cs typeface="B Nazanin" pitchFamily="2" charset="-78"/>
              </a:rPr>
              <a:t>بدون </a:t>
            </a:r>
            <a:r>
              <a:rPr lang="fa-IR" sz="4400" dirty="0">
                <a:latin typeface="Calibri"/>
                <a:ea typeface="Times New Roman"/>
                <a:cs typeface="B Nazanin" pitchFamily="2" charset="-78"/>
              </a:rPr>
              <a:t>توجه به این نکته که مقالات او همگی علمی است و کتاب های رقیب غیر علمی </a:t>
            </a:r>
            <a:r>
              <a:rPr lang="fa-IR" sz="4400" dirty="0" smtClean="0">
                <a:latin typeface="Calibri"/>
                <a:ea typeface="Times New Roman"/>
                <a:cs typeface="B Nazanin" pitchFamily="2" charset="-78"/>
              </a:rPr>
              <a:t>اند.</a:t>
            </a:r>
            <a:endParaRPr lang="en-US" sz="4400" dirty="0">
              <a:latin typeface="Calibri"/>
              <a:ea typeface="Times New Roman"/>
              <a:cs typeface="B Nazanin" pitchFamily="2" charset="-78"/>
            </a:endParaRPr>
          </a:p>
          <a:p>
            <a:pPr marL="0" indent="0">
              <a:lnSpc>
                <a:spcPct val="115000"/>
              </a:lnSpc>
              <a:spcBef>
                <a:spcPts val="0"/>
              </a:spcBef>
              <a:buNone/>
            </a:pPr>
            <a:endParaRPr lang="en-US" sz="3600" dirty="0">
              <a:solidFill>
                <a:schemeClr val="bg1"/>
              </a:solidFill>
              <a:latin typeface="Calibri"/>
              <a:ea typeface="Times New Roman"/>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3468897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458200" cy="5715000"/>
          </a:xfrm>
        </p:spPr>
        <p:txBody>
          <a:bodyPr>
            <a:normAutofit/>
          </a:bodyPr>
          <a:lstStyle/>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 حمید</a:t>
            </a:r>
            <a:r>
              <a:rPr lang="fa-IR" sz="4000" b="1" dirty="0">
                <a:solidFill>
                  <a:srgbClr val="FF0000"/>
                </a:solidFill>
                <a:latin typeface="Calibri"/>
                <a:ea typeface="Times New Roman"/>
                <a:cs typeface="B Nazanin" pitchFamily="2" charset="-78"/>
              </a:rPr>
              <a:t>: چرا توپ به پنجره زدی؟مگر مادر نگفت این کار را نکنیم؟</a:t>
            </a:r>
            <a:endParaRPr lang="en-US" sz="40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سعید: نه، مادر </a:t>
            </a:r>
            <a:r>
              <a:rPr lang="fa-IR" sz="4000" b="1" dirty="0">
                <a:solidFill>
                  <a:srgbClr val="FF0000"/>
                </a:solidFill>
                <a:latin typeface="Calibri"/>
                <a:ea typeface="Times New Roman"/>
                <a:cs typeface="B Nazanin" pitchFamily="2" charset="-78"/>
              </a:rPr>
              <a:t>گفت به پنجره سنگ پرتاب نکنیم</a:t>
            </a:r>
            <a:r>
              <a:rPr lang="fa-IR" sz="4000" b="1" dirty="0" smtClean="0">
                <a:solidFill>
                  <a:srgbClr val="FF0000"/>
                </a:solidFill>
                <a:latin typeface="Calibri"/>
                <a:ea typeface="Times New Roman"/>
                <a:cs typeface="B Nazanin" pitchFamily="2" charset="-78"/>
              </a:rPr>
              <a:t>!</a:t>
            </a:r>
          </a:p>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-پیراهن مرا اطو کن!</a:t>
            </a:r>
            <a:endParaRPr lang="en-US" sz="4000" b="1" dirty="0">
              <a:solidFill>
                <a:srgbClr val="FF0000"/>
              </a:solidFill>
              <a:latin typeface="Calibri"/>
              <a:ea typeface="Times New Roman"/>
              <a:cs typeface="B Nazanin" pitchFamily="2" charset="-78"/>
            </a:endParaRPr>
          </a:p>
        </p:txBody>
      </p:sp>
    </p:spTree>
    <p:extLst>
      <p:ext uri="{BB962C8B-B14F-4D97-AF65-F5344CB8AC3E}">
        <p14:creationId xmlns:p14="http://schemas.microsoft.com/office/powerpoint/2010/main" val="40607142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7772400" cy="3886200"/>
          </a:xfrm>
        </p:spPr>
        <p:txBody>
          <a:bodyPr>
            <a:normAutofit lnSpcReduction="10000"/>
          </a:bodyPr>
          <a:lstStyle/>
          <a:p>
            <a:pPr marL="0" indent="0" algn="ctr">
              <a:lnSpc>
                <a:spcPct val="115000"/>
              </a:lnSpc>
              <a:spcBef>
                <a:spcPts val="0"/>
              </a:spcBef>
              <a:buNone/>
            </a:pPr>
            <a:r>
              <a:rPr lang="fa-IR" sz="4000" b="1" dirty="0">
                <a:solidFill>
                  <a:schemeClr val="accent1">
                    <a:lumMod val="60000"/>
                    <a:lumOff val="40000"/>
                  </a:schemeClr>
                </a:solidFill>
                <a:latin typeface="Calibri"/>
                <a:ea typeface="Times New Roman"/>
                <a:cs typeface="B Nazanin" pitchFamily="2" charset="-78"/>
              </a:rPr>
              <a:t>مغالطه تکیه </a:t>
            </a:r>
            <a:r>
              <a:rPr lang="fa-IR" sz="4000" b="1" dirty="0" smtClean="0">
                <a:solidFill>
                  <a:schemeClr val="accent1">
                    <a:lumMod val="60000"/>
                    <a:lumOff val="40000"/>
                  </a:schemeClr>
                </a:solidFill>
                <a:latin typeface="Calibri"/>
                <a:ea typeface="Times New Roman"/>
                <a:cs typeface="B Nazanin" pitchFamily="2" charset="-78"/>
              </a:rPr>
              <a:t>کلام</a:t>
            </a:r>
          </a:p>
          <a:p>
            <a:pPr marL="0" indent="0" algn="just">
              <a:lnSpc>
                <a:spcPct val="115000"/>
              </a:lnSpc>
              <a:spcBef>
                <a:spcPts val="0"/>
              </a:spcBef>
              <a:buNone/>
            </a:pPr>
            <a:endParaRPr lang="en-US" sz="3600" dirty="0">
              <a:solidFill>
                <a:schemeClr val="accent1">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4000" dirty="0" smtClean="0">
                <a:latin typeface="Calibri"/>
                <a:ea typeface="Times New Roman"/>
                <a:cs typeface="B Nazanin" pitchFamily="2" charset="-78"/>
              </a:rPr>
              <a:t>در </a:t>
            </a:r>
            <a:r>
              <a:rPr lang="fa-IR" sz="4000" dirty="0">
                <a:latin typeface="Calibri"/>
                <a:ea typeface="Times New Roman"/>
                <a:cs typeface="B Nazanin" pitchFamily="2" charset="-78"/>
              </a:rPr>
              <a:t>این نوع مغالطه روی واژه ای تاکید می شود که در واقع خصوصیتی ندارد و تاکید روی آن واژه سبب می شود معنای جمله عوض شود و معنای غیر مراد فهمیده شود.</a:t>
            </a:r>
            <a:endParaRPr lang="en-US" sz="4000" dirty="0">
              <a:latin typeface="Calibri"/>
              <a:ea typeface="Times New Roman"/>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1541190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16832"/>
            <a:ext cx="8287072" cy="3744416"/>
          </a:xfrm>
        </p:spPr>
        <p:txBody>
          <a:bodyPr>
            <a:normAutofit/>
          </a:bodyPr>
          <a:lstStyle/>
          <a:p>
            <a:pPr marL="0" marR="0" indent="0" algn="ctr" rtl="1">
              <a:lnSpc>
                <a:spcPct val="115000"/>
              </a:lnSpc>
              <a:spcBef>
                <a:spcPts val="0"/>
              </a:spcBef>
              <a:spcAft>
                <a:spcPts val="0"/>
              </a:spcAft>
              <a:buNone/>
            </a:pPr>
            <a:r>
              <a:rPr lang="fa-IR" sz="4800" b="1" dirty="0">
                <a:solidFill>
                  <a:srgbClr val="FF0000"/>
                </a:solidFill>
                <a:latin typeface="Calibri"/>
                <a:ea typeface="Times New Roman"/>
                <a:cs typeface="B Nazanin" pitchFamily="2" charset="-78"/>
              </a:rPr>
              <a:t>او یکی از مدیران این سازمان است.</a:t>
            </a:r>
            <a:endParaRPr lang="en-US" sz="4800" b="1" dirty="0">
              <a:solidFill>
                <a:srgbClr val="FF0000"/>
              </a:solidFill>
              <a:latin typeface="Calibri"/>
              <a:ea typeface="Times New Roman"/>
              <a:cs typeface="B Nazanin" pitchFamily="2" charset="-78"/>
            </a:endParaRPr>
          </a:p>
          <a:p>
            <a:pPr marL="0" indent="0">
              <a:lnSpc>
                <a:spcPct val="115000"/>
              </a:lnSpc>
              <a:spcBef>
                <a:spcPts val="0"/>
              </a:spcBef>
              <a:buNone/>
            </a:pPr>
            <a:endParaRPr lang="fa-IR" sz="4800" dirty="0" smtClean="0">
              <a:latin typeface="Calibri"/>
              <a:ea typeface="Times New Roman"/>
              <a:cs typeface="B Nazanin" pitchFamily="2" charset="-78"/>
            </a:endParaRPr>
          </a:p>
          <a:p>
            <a:pPr marL="0" indent="0">
              <a:lnSpc>
                <a:spcPct val="115000"/>
              </a:lnSpc>
              <a:spcBef>
                <a:spcPts val="0"/>
              </a:spcBef>
              <a:buNone/>
            </a:pPr>
            <a:r>
              <a:rPr lang="fa-IR" sz="4800" dirty="0" smtClean="0">
                <a:latin typeface="Calibri"/>
                <a:ea typeface="Times New Roman"/>
                <a:cs typeface="B Nazanin" pitchFamily="2" charset="-78"/>
              </a:rPr>
              <a:t>در </a:t>
            </a:r>
            <a:r>
              <a:rPr lang="fa-IR" sz="4800" dirty="0">
                <a:latin typeface="Calibri"/>
                <a:ea typeface="Times New Roman"/>
                <a:cs typeface="B Nazanin" pitchFamily="2" charset="-78"/>
              </a:rPr>
              <a:t>حالی که او اصلا کارمند این سازمان نیست و فقط با  این سازمان همکاری دارد.</a:t>
            </a:r>
            <a:endParaRPr lang="en-US" sz="4800" dirty="0">
              <a:latin typeface="Calibri"/>
              <a:ea typeface="Times New Roman"/>
              <a:cs typeface="B Nazanin" pitchFamily="2" charset="-78"/>
            </a:endParaRPr>
          </a:p>
          <a:p>
            <a:pPr marL="0" marR="0" indent="0" algn="r" rtl="1">
              <a:lnSpc>
                <a:spcPct val="115000"/>
              </a:lnSpc>
              <a:spcBef>
                <a:spcPts val="0"/>
              </a:spcBef>
              <a:spcAft>
                <a:spcPts val="0"/>
              </a:spcAft>
              <a:buNone/>
            </a:pPr>
            <a:endParaRPr lang="en-US" sz="4800" dirty="0" smtClean="0">
              <a:latin typeface="Calibri"/>
              <a:ea typeface="Times New Roman"/>
              <a:cs typeface="B Nazanin" pitchFamily="2" charset="-78"/>
            </a:endParaRPr>
          </a:p>
          <a:p>
            <a:pPr marL="0" indent="0" algn="r" rtl="1">
              <a:buNone/>
            </a:pPr>
            <a:endParaRPr lang="fa-IR" sz="4800" dirty="0" smtClean="0">
              <a:cs typeface="B Nazanin" pitchFamily="2" charset="-78"/>
            </a:endParaRPr>
          </a:p>
          <a:p>
            <a:pPr marL="0" indent="0" algn="r" rtl="1">
              <a:buNone/>
            </a:pPr>
            <a:endParaRPr lang="en-US" sz="4800" dirty="0">
              <a:cs typeface="B Nazanin" pitchFamily="2" charset="-78"/>
            </a:endParaRPr>
          </a:p>
        </p:txBody>
      </p:sp>
    </p:spTree>
    <p:extLst>
      <p:ext uri="{BB962C8B-B14F-4D97-AF65-F5344CB8AC3E}">
        <p14:creationId xmlns:p14="http://schemas.microsoft.com/office/powerpoint/2010/main" val="39555183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7772400" cy="3886200"/>
          </a:xfrm>
        </p:spPr>
        <p:txBody>
          <a:bodyPr>
            <a:normAutofit/>
          </a:bodyPr>
          <a:lstStyle/>
          <a:p>
            <a:pPr marL="0" indent="0" algn="ctr">
              <a:lnSpc>
                <a:spcPct val="115000"/>
              </a:lnSpc>
              <a:spcBef>
                <a:spcPts val="0"/>
              </a:spcBef>
              <a:buNone/>
            </a:pPr>
            <a:r>
              <a:rPr lang="fa-IR" sz="4000" b="1" dirty="0">
                <a:solidFill>
                  <a:schemeClr val="accent1">
                    <a:lumMod val="60000"/>
                    <a:lumOff val="40000"/>
                  </a:schemeClr>
                </a:solidFill>
                <a:latin typeface="Calibri"/>
                <a:ea typeface="Times New Roman"/>
                <a:cs typeface="B Nazanin" pitchFamily="2" charset="-78"/>
              </a:rPr>
              <a:t>مغالطه </a:t>
            </a:r>
            <a:r>
              <a:rPr lang="fa-IR" sz="4000" b="1" dirty="0" smtClean="0">
                <a:solidFill>
                  <a:schemeClr val="accent1">
                    <a:lumMod val="60000"/>
                    <a:lumOff val="40000"/>
                  </a:schemeClr>
                </a:solidFill>
                <a:latin typeface="Calibri"/>
                <a:ea typeface="Times New Roman"/>
                <a:cs typeface="B Nazanin" pitchFamily="2" charset="-78"/>
              </a:rPr>
              <a:t>دروغ</a:t>
            </a:r>
          </a:p>
          <a:p>
            <a:pPr marL="0" indent="0">
              <a:lnSpc>
                <a:spcPct val="115000"/>
              </a:lnSpc>
              <a:spcBef>
                <a:spcPts val="0"/>
              </a:spcBef>
              <a:buNone/>
            </a:pPr>
            <a:endParaRPr lang="en-US" sz="3600" dirty="0">
              <a:solidFill>
                <a:schemeClr val="accent1">
                  <a:lumMod val="60000"/>
                  <a:lumOff val="40000"/>
                </a:schemeClr>
              </a:solidFill>
              <a:latin typeface="Calibri"/>
              <a:ea typeface="Times New Roman"/>
              <a:cs typeface="B Nazanin" pitchFamily="2" charset="-78"/>
            </a:endParaRPr>
          </a:p>
          <a:p>
            <a:pPr marL="0" indent="0">
              <a:lnSpc>
                <a:spcPct val="115000"/>
              </a:lnSpc>
              <a:spcBef>
                <a:spcPts val="0"/>
              </a:spcBef>
              <a:buNone/>
            </a:pPr>
            <a:r>
              <a:rPr lang="fa-IR" sz="4000" dirty="0" smtClean="0">
                <a:latin typeface="Calibri"/>
                <a:ea typeface="Times New Roman"/>
                <a:cs typeface="B Nazanin" pitchFamily="2" charset="-78"/>
              </a:rPr>
              <a:t>دروغ </a:t>
            </a:r>
            <a:r>
              <a:rPr lang="fa-IR" sz="4000" dirty="0">
                <a:latin typeface="Calibri"/>
                <a:ea typeface="Times New Roman"/>
                <a:cs typeface="B Nazanin" pitchFamily="2" charset="-78"/>
              </a:rPr>
              <a:t>گفتن خود موجب مغالطه </a:t>
            </a:r>
            <a:r>
              <a:rPr lang="fa-IR" sz="4000" dirty="0" smtClean="0">
                <a:latin typeface="Calibri"/>
                <a:ea typeface="Times New Roman"/>
                <a:cs typeface="B Nazanin" pitchFamily="2" charset="-78"/>
              </a:rPr>
              <a:t>است.</a:t>
            </a:r>
            <a:endParaRPr lang="en-US" sz="4000" dirty="0">
              <a:latin typeface="Calibri"/>
              <a:ea typeface="Times New Roman"/>
              <a:cs typeface="B Nazanin" pitchFamily="2" charset="-78"/>
            </a:endParaRPr>
          </a:p>
          <a:p>
            <a:pPr marL="0" indent="0">
              <a:lnSpc>
                <a:spcPct val="115000"/>
              </a:lnSpc>
              <a:spcBef>
                <a:spcPts val="0"/>
              </a:spcBef>
              <a:buNone/>
            </a:pPr>
            <a:endParaRPr lang="en-US" sz="3600" dirty="0">
              <a:solidFill>
                <a:schemeClr val="bg1"/>
              </a:solidFill>
              <a:latin typeface="Calibri"/>
              <a:ea typeface="Times New Roman"/>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25300268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8458200" cy="5638800"/>
          </a:xfrm>
        </p:spPr>
        <p:txBody>
          <a:bodyPr>
            <a:normAutofit/>
          </a:bodyPr>
          <a:lstStyle/>
          <a:p>
            <a:pPr marL="0" marR="0" indent="0" algn="r" rtl="1">
              <a:lnSpc>
                <a:spcPct val="115000"/>
              </a:lnSpc>
              <a:spcBef>
                <a:spcPts val="0"/>
              </a:spcBef>
              <a:spcAft>
                <a:spcPts val="0"/>
              </a:spcAft>
              <a:buNone/>
            </a:pPr>
            <a:r>
              <a:rPr lang="fa-IR" sz="3600" b="1" dirty="0" smtClean="0">
                <a:solidFill>
                  <a:srgbClr val="FF0000"/>
                </a:solidFill>
                <a:latin typeface="Calibri"/>
                <a:ea typeface="Times New Roman"/>
                <a:cs typeface="B Nazanin" pitchFamily="2" charset="-78"/>
              </a:rPr>
              <a:t>- جدّا </a:t>
            </a:r>
            <a:r>
              <a:rPr lang="fa-IR" sz="3600" b="1" dirty="0">
                <a:solidFill>
                  <a:srgbClr val="FF0000"/>
                </a:solidFill>
                <a:latin typeface="Calibri"/>
                <a:ea typeface="Times New Roman"/>
                <a:cs typeface="B Nazanin" pitchFamily="2" charset="-78"/>
              </a:rPr>
              <a:t>می گویم سه برابر اعتمادی که به برادرم دارم به شما دارم.</a:t>
            </a:r>
            <a:endParaRPr lang="en-US" sz="36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r>
              <a:rPr lang="fa-IR" sz="3600" b="1" dirty="0" smtClean="0">
                <a:solidFill>
                  <a:srgbClr val="FF0000"/>
                </a:solidFill>
                <a:latin typeface="Calibri"/>
                <a:ea typeface="Times New Roman"/>
                <a:cs typeface="B Nazanin" pitchFamily="2" charset="-78"/>
              </a:rPr>
              <a:t>- 73.9درصد </a:t>
            </a:r>
            <a:r>
              <a:rPr lang="fa-IR" sz="3600" b="1" dirty="0">
                <a:solidFill>
                  <a:srgbClr val="FF0000"/>
                </a:solidFill>
                <a:latin typeface="Calibri"/>
                <a:ea typeface="Times New Roman"/>
                <a:cs typeface="B Nazanin" pitchFamily="2" charset="-78"/>
              </a:rPr>
              <a:t>مردم این شهر</a:t>
            </a:r>
            <a:r>
              <a:rPr lang="fa-IR" sz="3600" b="1" dirty="0" smtClean="0">
                <a:solidFill>
                  <a:srgbClr val="FF0000"/>
                </a:solidFill>
                <a:latin typeface="Calibri"/>
                <a:ea typeface="Times New Roman"/>
                <a:cs typeface="B Nazanin" pitchFamily="2" charset="-78"/>
              </a:rPr>
              <a:t>، از </a:t>
            </a:r>
            <a:r>
              <a:rPr lang="fa-IR" sz="3600" b="1" dirty="0">
                <a:solidFill>
                  <a:srgbClr val="FF0000"/>
                </a:solidFill>
                <a:latin typeface="Calibri"/>
                <a:ea typeface="Times New Roman"/>
                <a:cs typeface="B Nazanin" pitchFamily="2" charset="-78"/>
              </a:rPr>
              <a:t>کمبود فضای سبز رنج می برند.</a:t>
            </a:r>
            <a:endParaRPr lang="en-US" sz="3600" b="1" dirty="0">
              <a:solidFill>
                <a:srgbClr val="FF0000"/>
              </a:solidFill>
              <a:latin typeface="Calibri"/>
              <a:ea typeface="Times New Roman"/>
              <a:cs typeface="B Nazanin" pitchFamily="2" charset="-78"/>
            </a:endParaRPr>
          </a:p>
          <a:p>
            <a:pPr marL="0" indent="0" algn="r" rtl="1">
              <a:buNone/>
            </a:pPr>
            <a:endParaRPr lang="en-US" sz="3600" b="1" dirty="0">
              <a:cs typeface="B Nazanin" pitchFamily="2" charset="-78"/>
            </a:endParaRPr>
          </a:p>
        </p:txBody>
      </p:sp>
    </p:spTree>
    <p:extLst>
      <p:ext uri="{BB962C8B-B14F-4D97-AF65-F5344CB8AC3E}">
        <p14:creationId xmlns:p14="http://schemas.microsoft.com/office/powerpoint/2010/main" val="37814680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543800" cy="3886200"/>
          </a:xfrm>
        </p:spPr>
        <p:txBody>
          <a:bodyPr>
            <a:noAutofit/>
          </a:bodyPr>
          <a:lstStyle/>
          <a:p>
            <a:pPr marL="0" indent="0" algn="ctr">
              <a:lnSpc>
                <a:spcPct val="115000"/>
              </a:lnSpc>
              <a:spcBef>
                <a:spcPts val="0"/>
              </a:spcBef>
              <a:buNone/>
            </a:pPr>
            <a:r>
              <a:rPr lang="fa-IR" sz="4000" b="1" dirty="0">
                <a:solidFill>
                  <a:schemeClr val="accent1">
                    <a:lumMod val="60000"/>
                    <a:lumOff val="40000"/>
                  </a:schemeClr>
                </a:solidFill>
                <a:latin typeface="Calibri"/>
                <a:ea typeface="Times New Roman"/>
                <a:cs typeface="B Nazanin" pitchFamily="2" charset="-78"/>
              </a:rPr>
              <a:t>مغالطه </a:t>
            </a:r>
            <a:r>
              <a:rPr lang="fa-IR" sz="4000" b="1" dirty="0" smtClean="0">
                <a:solidFill>
                  <a:schemeClr val="accent1">
                    <a:lumMod val="60000"/>
                    <a:lumOff val="40000"/>
                  </a:schemeClr>
                </a:solidFill>
                <a:latin typeface="Calibri"/>
                <a:ea typeface="Times New Roman"/>
                <a:cs typeface="B Nazanin" pitchFamily="2" charset="-78"/>
              </a:rPr>
              <a:t>تدقیق خطا</a:t>
            </a:r>
          </a:p>
          <a:p>
            <a:pPr marL="0" indent="0" algn="just">
              <a:lnSpc>
                <a:spcPct val="115000"/>
              </a:lnSpc>
              <a:spcBef>
                <a:spcPts val="0"/>
              </a:spcBef>
              <a:buNone/>
            </a:pPr>
            <a:endParaRPr lang="en-US" sz="3600" dirty="0">
              <a:solidFill>
                <a:schemeClr val="accent1">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3600" dirty="0" smtClean="0">
                <a:latin typeface="Calibri"/>
                <a:ea typeface="Times New Roman"/>
                <a:cs typeface="B Nazanin" pitchFamily="2" charset="-78"/>
              </a:rPr>
              <a:t>در </a:t>
            </a:r>
            <a:r>
              <a:rPr lang="fa-IR" sz="3600" dirty="0">
                <a:latin typeface="Calibri"/>
                <a:ea typeface="Times New Roman"/>
                <a:cs typeface="B Nazanin" pitchFamily="2" charset="-78"/>
              </a:rPr>
              <a:t>اینجا اصل گزارش دروغ نیست اما ذکر عدد که معمولا نشان دهنده دقت و درستی گزارش است موجب مغالطه می شود.</a:t>
            </a:r>
            <a:endParaRPr lang="en-US" sz="3600" dirty="0">
              <a:latin typeface="Calibri"/>
              <a:ea typeface="Times New Roman"/>
              <a:cs typeface="B Nazanin" pitchFamily="2" charset="-78"/>
            </a:endParaRPr>
          </a:p>
          <a:p>
            <a:pPr marL="0" indent="0" algn="just">
              <a:lnSpc>
                <a:spcPct val="115000"/>
              </a:lnSpc>
              <a:spcBef>
                <a:spcPts val="0"/>
              </a:spcBef>
              <a:buNone/>
            </a:pPr>
            <a:r>
              <a:rPr lang="fa-IR" sz="3600" dirty="0">
                <a:latin typeface="Calibri"/>
                <a:ea typeface="Times New Roman"/>
                <a:cs typeface="B Nazanin" pitchFamily="2" charset="-78"/>
              </a:rPr>
              <a:t>اگر امور غیر </a:t>
            </a:r>
            <a:r>
              <a:rPr lang="fa-IR" sz="3600" dirty="0" smtClean="0">
                <a:latin typeface="Calibri"/>
                <a:ea typeface="Times New Roman"/>
                <a:cs typeface="B Nazanin" pitchFamily="2" charset="-78"/>
              </a:rPr>
              <a:t>کمّی </a:t>
            </a:r>
            <a:r>
              <a:rPr lang="fa-IR" sz="3600" dirty="0">
                <a:latin typeface="Calibri"/>
                <a:ea typeface="Times New Roman"/>
                <a:cs typeface="B Nazanin" pitchFamily="2" charset="-78"/>
              </a:rPr>
              <a:t>به صورت کمی بیان شود و یا امور </a:t>
            </a:r>
            <a:r>
              <a:rPr lang="fa-IR" sz="3600" dirty="0" smtClean="0">
                <a:latin typeface="Calibri"/>
                <a:ea typeface="Times New Roman"/>
                <a:cs typeface="B Nazanin" pitchFamily="2" charset="-78"/>
              </a:rPr>
              <a:t>کمّی </a:t>
            </a:r>
            <a:r>
              <a:rPr lang="fa-IR" sz="3600" dirty="0">
                <a:latin typeface="Calibri"/>
                <a:ea typeface="Times New Roman"/>
                <a:cs typeface="B Nazanin" pitchFamily="2" charset="-78"/>
              </a:rPr>
              <a:t>بدون اندازه گیری با کمیت بیان شود این نوع مغالطه رخ می دهد.</a:t>
            </a:r>
            <a:endParaRPr lang="en-US" sz="3600" dirty="0">
              <a:latin typeface="Calibri"/>
              <a:ea typeface="Times New Roman"/>
              <a:cs typeface="B Nazanin" pitchFamily="2" charset="-78"/>
            </a:endParaRPr>
          </a:p>
          <a:p>
            <a:pPr marL="0" indent="0">
              <a:buNone/>
            </a:pPr>
            <a:endParaRPr lang="fa-IR" sz="3200" dirty="0">
              <a:cs typeface="B Nazanin" pitchFamily="2" charset="-78"/>
            </a:endParaRPr>
          </a:p>
        </p:txBody>
      </p:sp>
    </p:spTree>
    <p:extLst>
      <p:ext uri="{BB962C8B-B14F-4D97-AF65-F5344CB8AC3E}">
        <p14:creationId xmlns:p14="http://schemas.microsoft.com/office/powerpoint/2010/main" val="12312404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91200"/>
          </a:xfrm>
        </p:spPr>
        <p:txBody>
          <a:bodyPr>
            <a:normAutofit/>
          </a:bodyPr>
          <a:lstStyle/>
          <a:p>
            <a:pPr marL="0" marR="0" indent="0" algn="r" rtl="1">
              <a:lnSpc>
                <a:spcPct val="115000"/>
              </a:lnSpc>
              <a:spcBef>
                <a:spcPts val="0"/>
              </a:spcBef>
              <a:spcAft>
                <a:spcPts val="0"/>
              </a:spcAft>
              <a:buNone/>
            </a:pPr>
            <a:endParaRPr lang="en-US" sz="1600" dirty="0">
              <a:latin typeface="Calibri"/>
              <a:ea typeface="Times New Roman"/>
              <a:cs typeface="B Nazanin" pitchFamily="2" charset="-78"/>
            </a:endParaRPr>
          </a:p>
          <a:p>
            <a:pPr marL="0" marR="0" indent="0" algn="just" rtl="1">
              <a:lnSpc>
                <a:spcPct val="115000"/>
              </a:lnSpc>
              <a:spcBef>
                <a:spcPts val="0"/>
              </a:spcBef>
              <a:spcAft>
                <a:spcPts val="0"/>
              </a:spcAft>
              <a:buNone/>
            </a:pPr>
            <a:r>
              <a:rPr lang="fa-IR" sz="4000" b="1" dirty="0">
                <a:solidFill>
                  <a:srgbClr val="FF0000"/>
                </a:solidFill>
                <a:latin typeface="Calibri"/>
                <a:ea typeface="Times New Roman"/>
                <a:cs typeface="B Nazanin" pitchFamily="2" charset="-78"/>
              </a:rPr>
              <a:t>و گفت خداوندتان شما را از این درخت بازنداشت مگر برای </a:t>
            </a:r>
            <a:r>
              <a:rPr lang="fa-IR" sz="4000" b="1" dirty="0" smtClean="0">
                <a:solidFill>
                  <a:srgbClr val="FF0000"/>
                </a:solidFill>
                <a:latin typeface="Calibri"/>
                <a:ea typeface="Times New Roman"/>
                <a:cs typeface="B Nazanin" pitchFamily="2" charset="-78"/>
              </a:rPr>
              <a:t>آن که </a:t>
            </a:r>
            <a:r>
              <a:rPr lang="fa-IR" sz="4000" b="1" dirty="0">
                <a:solidFill>
                  <a:srgbClr val="FF0000"/>
                </a:solidFill>
                <a:latin typeface="Calibri"/>
                <a:ea typeface="Times New Roman"/>
                <a:cs typeface="B Nazanin" pitchFamily="2" charset="-78"/>
              </a:rPr>
              <a:t>مبادا دو فرشته شوید یا جاویدان باشید،و برای </a:t>
            </a:r>
            <a:r>
              <a:rPr lang="fa-IR" sz="4000" b="1" dirty="0" smtClean="0">
                <a:solidFill>
                  <a:srgbClr val="FF0000"/>
                </a:solidFill>
                <a:latin typeface="Calibri"/>
                <a:ea typeface="Times New Roman"/>
                <a:cs typeface="B Nazanin" pitchFamily="2" charset="-78"/>
              </a:rPr>
              <a:t>آن </a:t>
            </a:r>
            <a:r>
              <a:rPr lang="fa-IR" sz="4000" b="1" dirty="0">
                <a:solidFill>
                  <a:srgbClr val="FF0000"/>
                </a:solidFill>
                <a:latin typeface="Calibri"/>
                <a:ea typeface="Times New Roman"/>
                <a:cs typeface="B Nazanin" pitchFamily="2" charset="-78"/>
              </a:rPr>
              <a:t>دو سوگند خورد که من شما را هر </a:t>
            </a:r>
            <a:r>
              <a:rPr lang="fa-IR" sz="4000" b="1" dirty="0" smtClean="0">
                <a:solidFill>
                  <a:srgbClr val="FF0000"/>
                </a:solidFill>
                <a:latin typeface="Calibri"/>
                <a:ea typeface="Times New Roman"/>
                <a:cs typeface="B Nazanin" pitchFamily="2" charset="-78"/>
              </a:rPr>
              <a:t>آینه </a:t>
            </a:r>
            <a:r>
              <a:rPr lang="fa-IR" sz="4000" b="1" dirty="0">
                <a:solidFill>
                  <a:srgbClr val="FF0000"/>
                </a:solidFill>
                <a:latin typeface="Calibri"/>
                <a:ea typeface="Times New Roman"/>
                <a:cs typeface="B Nazanin" pitchFamily="2" charset="-78"/>
              </a:rPr>
              <a:t>از نیک خواهم</a:t>
            </a:r>
            <a:r>
              <a:rPr lang="fa-IR" sz="4000" b="1" dirty="0" smtClean="0">
                <a:solidFill>
                  <a:srgbClr val="FF0000"/>
                </a:solidFill>
                <a:latin typeface="Calibri"/>
                <a:ea typeface="Times New Roman"/>
                <a:cs typeface="B Nazanin" pitchFamily="2" charset="-78"/>
              </a:rPr>
              <a:t>.</a:t>
            </a:r>
          </a:p>
          <a:p>
            <a:pPr marL="0" marR="0" indent="0" algn="r" rtl="1">
              <a:lnSpc>
                <a:spcPct val="115000"/>
              </a:lnSpc>
              <a:spcBef>
                <a:spcPts val="0"/>
              </a:spcBef>
              <a:spcAft>
                <a:spcPts val="0"/>
              </a:spcAft>
              <a:buNone/>
            </a:pPr>
            <a:endParaRPr lang="en-US" sz="4300" i="1" dirty="0">
              <a:solidFill>
                <a:srgbClr val="FF0000"/>
              </a:solidFill>
              <a:latin typeface="Calibri"/>
              <a:ea typeface="Times New Roman"/>
              <a:cs typeface="B Nazanin" pitchFamily="2" charset="-78"/>
            </a:endParaRPr>
          </a:p>
        </p:txBody>
      </p:sp>
    </p:spTree>
    <p:extLst>
      <p:ext uri="{BB962C8B-B14F-4D97-AF65-F5344CB8AC3E}">
        <p14:creationId xmlns:p14="http://schemas.microsoft.com/office/powerpoint/2010/main" val="15717424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3886200"/>
          </a:xfrm>
        </p:spPr>
        <p:txBody>
          <a:bodyPr>
            <a:normAutofit/>
          </a:bodyPr>
          <a:lstStyle/>
          <a:p>
            <a:pPr marL="0" indent="0" algn="ctr">
              <a:lnSpc>
                <a:spcPct val="115000"/>
              </a:lnSpc>
              <a:spcBef>
                <a:spcPts val="0"/>
              </a:spcBef>
              <a:buNone/>
            </a:pPr>
            <a:r>
              <a:rPr lang="fa-IR" sz="3600" b="1" dirty="0">
                <a:solidFill>
                  <a:schemeClr val="accent1">
                    <a:lumMod val="60000"/>
                    <a:lumOff val="40000"/>
                  </a:schemeClr>
                </a:solidFill>
                <a:ea typeface="Times New Roman"/>
                <a:cs typeface="B Nazanin" pitchFamily="2" charset="-78"/>
              </a:rPr>
              <a:t>مغالطه قسم </a:t>
            </a:r>
            <a:r>
              <a:rPr lang="fa-IR" sz="3600" b="1" dirty="0" smtClean="0">
                <a:solidFill>
                  <a:schemeClr val="accent1">
                    <a:lumMod val="60000"/>
                    <a:lumOff val="40000"/>
                  </a:schemeClr>
                </a:solidFill>
                <a:ea typeface="Times New Roman"/>
                <a:cs typeface="B Nazanin" pitchFamily="2" charset="-78"/>
              </a:rPr>
              <a:t>دروغ</a:t>
            </a:r>
          </a:p>
          <a:p>
            <a:pPr marL="0" indent="0" algn="just">
              <a:lnSpc>
                <a:spcPct val="115000"/>
              </a:lnSpc>
              <a:spcBef>
                <a:spcPts val="0"/>
              </a:spcBef>
              <a:buNone/>
            </a:pPr>
            <a:endParaRPr lang="en-US" sz="3600" dirty="0">
              <a:solidFill>
                <a:schemeClr val="accent1">
                  <a:lumMod val="60000"/>
                  <a:lumOff val="40000"/>
                </a:schemeClr>
              </a:solidFill>
              <a:cs typeface="B Nazanin" pitchFamily="2" charset="-78"/>
            </a:endParaRPr>
          </a:p>
          <a:p>
            <a:pPr marL="0" indent="0" algn="just">
              <a:lnSpc>
                <a:spcPct val="115000"/>
              </a:lnSpc>
              <a:spcBef>
                <a:spcPts val="0"/>
              </a:spcBef>
              <a:buNone/>
            </a:pPr>
            <a:r>
              <a:rPr lang="fa-IR" sz="3600" dirty="0" smtClean="0">
                <a:latin typeface="Calibri"/>
                <a:ea typeface="Times New Roman"/>
                <a:cs typeface="B Nazanin" pitchFamily="2" charset="-78"/>
              </a:rPr>
              <a:t>اگر </a:t>
            </a:r>
            <a:r>
              <a:rPr lang="fa-IR" sz="3600" dirty="0">
                <a:latin typeface="Calibri"/>
                <a:ea typeface="Times New Roman"/>
                <a:cs typeface="B Nazanin" pitchFamily="2" charset="-78"/>
              </a:rPr>
              <a:t>دروغ باور نشود یا اثربخش نبوده و یا اثر مطلوب را نداشته باشد و دروغ گو برای تاثیر مطلوب  قسم بخورد و بدین طریق مخاطب خود را متقاعد سازد مغالطه می شود.</a:t>
            </a:r>
            <a:endParaRPr lang="en-US" sz="3600" dirty="0">
              <a:latin typeface="Calibri"/>
              <a:ea typeface="Times New Roman"/>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71749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382000" cy="5257800"/>
          </a:xfrm>
        </p:spPr>
        <p:txBody>
          <a:bodyPr>
            <a:normAutofit/>
          </a:bodyPr>
          <a:lstStyle/>
          <a:p>
            <a:pPr marL="0" indent="0" algn="ctr">
              <a:buNone/>
            </a:pPr>
            <a:r>
              <a:rPr lang="fa-IR" sz="3600" b="1" dirty="0" smtClean="0">
                <a:solidFill>
                  <a:schemeClr val="accent6">
                    <a:lumMod val="60000"/>
                    <a:lumOff val="40000"/>
                  </a:schemeClr>
                </a:solidFill>
                <a:ea typeface="Times New Roman"/>
                <a:cs typeface="B Nazanin" pitchFamily="2" charset="-78"/>
              </a:rPr>
              <a:t>مغالطه </a:t>
            </a:r>
            <a:r>
              <a:rPr lang="fa-IR" sz="3600" b="1" dirty="0">
                <a:solidFill>
                  <a:schemeClr val="accent6">
                    <a:lumMod val="60000"/>
                    <a:lumOff val="40000"/>
                  </a:schemeClr>
                </a:solidFill>
                <a:cs typeface="B Nazanin" pitchFamily="2" charset="-78"/>
              </a:rPr>
              <a:t>مبهم بودن نقش دستوری </a:t>
            </a:r>
            <a:r>
              <a:rPr lang="fa-IR" sz="3600" b="1" dirty="0" smtClean="0">
                <a:solidFill>
                  <a:schemeClr val="accent6">
                    <a:lumMod val="60000"/>
                    <a:lumOff val="40000"/>
                  </a:schemeClr>
                </a:solidFill>
                <a:cs typeface="B Nazanin" pitchFamily="2" charset="-78"/>
              </a:rPr>
              <a:t>کلمه</a:t>
            </a:r>
          </a:p>
          <a:p>
            <a:pPr marL="0" indent="0" algn="ctr">
              <a:buNone/>
            </a:pPr>
            <a:endParaRPr lang="en-US" sz="3600" dirty="0">
              <a:solidFill>
                <a:schemeClr val="accent6">
                  <a:lumMod val="60000"/>
                  <a:lumOff val="40000"/>
                </a:schemeClr>
              </a:solidFill>
              <a:cs typeface="B Nazanin" pitchFamily="2" charset="-78"/>
            </a:endParaRPr>
          </a:p>
          <a:p>
            <a:pPr marL="0" indent="0">
              <a:buNone/>
            </a:pPr>
            <a:r>
              <a:rPr lang="fa-IR" sz="3600" dirty="0">
                <a:cs typeface="B Nazanin" pitchFamily="2" charset="-78"/>
              </a:rPr>
              <a:t>در اینجا معلوم نیست که مقصود این است </a:t>
            </a:r>
            <a:r>
              <a:rPr lang="fa-IR" sz="3600" dirty="0" smtClean="0">
                <a:cs typeface="B Nazanin" pitchFamily="2" charset="-78"/>
              </a:rPr>
              <a:t>که</a:t>
            </a:r>
          </a:p>
          <a:p>
            <a:pPr marL="0" indent="0">
              <a:buNone/>
            </a:pPr>
            <a:r>
              <a:rPr lang="fa-IR" sz="3600" dirty="0" smtClean="0">
                <a:cs typeface="B Nazanin" pitchFamily="2" charset="-78"/>
              </a:rPr>
              <a:t> </a:t>
            </a:r>
            <a:r>
              <a:rPr lang="fa-IR" sz="3600" dirty="0">
                <a:cs typeface="B Nazanin" pitchFamily="2" charset="-78"/>
              </a:rPr>
              <a:t>"من از این که حسن را راهنمایی کرده ام </a:t>
            </a:r>
            <a:r>
              <a:rPr lang="fa-IR" sz="3600" dirty="0" smtClean="0">
                <a:cs typeface="B Nazanin" pitchFamily="2" charset="-78"/>
              </a:rPr>
              <a:t>خرسندم."  </a:t>
            </a:r>
          </a:p>
          <a:p>
            <a:pPr marL="0" indent="0">
              <a:buNone/>
            </a:pPr>
            <a:r>
              <a:rPr lang="fa-IR" sz="3600" dirty="0" smtClean="0">
                <a:cs typeface="B Nazanin" pitchFamily="2" charset="-78"/>
              </a:rPr>
              <a:t>یا  </a:t>
            </a:r>
          </a:p>
          <a:p>
            <a:pPr marL="0" indent="0">
              <a:buNone/>
            </a:pPr>
            <a:r>
              <a:rPr lang="fa-IR" sz="3600" dirty="0" smtClean="0">
                <a:cs typeface="B Nazanin" pitchFamily="2" charset="-78"/>
              </a:rPr>
              <a:t>"</a:t>
            </a:r>
            <a:r>
              <a:rPr lang="fa-IR" sz="3600" dirty="0">
                <a:cs typeface="B Nazanin" pitchFamily="2" charset="-78"/>
              </a:rPr>
              <a:t>من از این که حسن مرا راهنمایی کرده است </a:t>
            </a:r>
            <a:r>
              <a:rPr lang="fa-IR" sz="3600" dirty="0" smtClean="0">
                <a:cs typeface="B Nazanin" pitchFamily="2" charset="-78"/>
              </a:rPr>
              <a:t>خرسندم."</a:t>
            </a:r>
            <a:endParaRPr lang="en-US" sz="3600" dirty="0">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35138347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marR="0" indent="0" algn="just" rtl="1">
              <a:lnSpc>
                <a:spcPct val="115000"/>
              </a:lnSpc>
              <a:spcBef>
                <a:spcPts val="0"/>
              </a:spcBef>
              <a:spcAft>
                <a:spcPts val="0"/>
              </a:spcAft>
              <a:buNone/>
            </a:pPr>
            <a:r>
              <a:rPr lang="fa-IR" sz="3600" b="1" dirty="0">
                <a:solidFill>
                  <a:srgbClr val="FF0000"/>
                </a:solidFill>
                <a:latin typeface="Calibri"/>
                <a:ea typeface="Times New Roman"/>
                <a:cs typeface="B Nazanin" pitchFamily="2" charset="-78"/>
              </a:rPr>
              <a:t>این کار را باید مطابق این روش انجام دهیم</a:t>
            </a:r>
            <a:r>
              <a:rPr lang="fa-IR" sz="3600" b="1" dirty="0" smtClean="0">
                <a:solidFill>
                  <a:srgbClr val="FF0000"/>
                </a:solidFill>
                <a:latin typeface="Calibri"/>
                <a:ea typeface="Times New Roman"/>
                <a:cs typeface="B Nazanin" pitchFamily="2" charset="-78"/>
              </a:rPr>
              <a:t>، زیرا </a:t>
            </a:r>
            <a:r>
              <a:rPr lang="fa-IR" sz="3600" b="1" dirty="0">
                <a:solidFill>
                  <a:srgbClr val="FF0000"/>
                </a:solidFill>
                <a:latin typeface="Calibri"/>
                <a:ea typeface="Times New Roman"/>
                <a:cs typeface="B Nazanin" pitchFamily="2" charset="-78"/>
              </a:rPr>
              <a:t>بهترین روش ممکن است</a:t>
            </a:r>
            <a:r>
              <a:rPr lang="fa-IR" sz="3600" b="1" dirty="0" smtClean="0">
                <a:solidFill>
                  <a:srgbClr val="FF0000"/>
                </a:solidFill>
                <a:latin typeface="Calibri"/>
                <a:ea typeface="Times New Roman"/>
                <a:cs typeface="B Nazanin" pitchFamily="2" charset="-78"/>
              </a:rPr>
              <a:t>، و من </a:t>
            </a:r>
            <a:r>
              <a:rPr lang="fa-IR" sz="3600" b="1" dirty="0">
                <a:solidFill>
                  <a:srgbClr val="FF0000"/>
                </a:solidFill>
                <a:latin typeface="Calibri"/>
                <a:ea typeface="Times New Roman"/>
                <a:cs typeface="B Nazanin" pitchFamily="2" charset="-78"/>
              </a:rPr>
              <a:t>خودم حاضرم هفتاد درصد </a:t>
            </a:r>
            <a:r>
              <a:rPr lang="fa-IR" sz="3600" b="1" dirty="0" smtClean="0">
                <a:solidFill>
                  <a:srgbClr val="FF0000"/>
                </a:solidFill>
                <a:latin typeface="Calibri"/>
                <a:ea typeface="Times New Roman"/>
                <a:cs typeface="B Nazanin" pitchFamily="2" charset="-78"/>
              </a:rPr>
              <a:t>هزینۀ آن </a:t>
            </a:r>
            <a:r>
              <a:rPr lang="fa-IR" sz="3600" b="1" dirty="0">
                <a:solidFill>
                  <a:srgbClr val="FF0000"/>
                </a:solidFill>
                <a:latin typeface="Calibri"/>
                <a:ea typeface="Times New Roman"/>
                <a:cs typeface="B Nazanin" pitchFamily="2" charset="-78"/>
              </a:rPr>
              <a:t>را </a:t>
            </a:r>
            <a:r>
              <a:rPr lang="fa-IR" sz="3600" b="1" dirty="0" smtClean="0">
                <a:solidFill>
                  <a:srgbClr val="FF0000"/>
                </a:solidFill>
                <a:latin typeface="Calibri"/>
                <a:ea typeface="Times New Roman"/>
                <a:cs typeface="B Nazanin" pitchFamily="2" charset="-78"/>
              </a:rPr>
              <a:t>تقبّل </a:t>
            </a:r>
            <a:r>
              <a:rPr lang="fa-IR" sz="3600" b="1" dirty="0">
                <a:solidFill>
                  <a:srgbClr val="FF0000"/>
                </a:solidFill>
                <a:latin typeface="Calibri"/>
                <a:ea typeface="Times New Roman"/>
                <a:cs typeface="B Nazanin" pitchFamily="2" charset="-78"/>
              </a:rPr>
              <a:t>کنم.</a:t>
            </a:r>
            <a:endParaRPr lang="en-US" sz="3600" b="1" dirty="0">
              <a:solidFill>
                <a:srgbClr val="FF0000"/>
              </a:solidFill>
              <a:latin typeface="Calibri"/>
              <a:ea typeface="Times New Roman"/>
              <a:cs typeface="B Nazanin" pitchFamily="2" charset="-78"/>
            </a:endParaRPr>
          </a:p>
          <a:p>
            <a:pPr marL="0" indent="0" algn="just" rtl="1">
              <a:buNone/>
            </a:pPr>
            <a:endParaRPr lang="en-US" sz="3600" dirty="0">
              <a:cs typeface="B Nazanin" pitchFamily="2" charset="-78"/>
            </a:endParaRPr>
          </a:p>
        </p:txBody>
      </p:sp>
    </p:spTree>
    <p:extLst>
      <p:ext uri="{BB962C8B-B14F-4D97-AF65-F5344CB8AC3E}">
        <p14:creationId xmlns:p14="http://schemas.microsoft.com/office/powerpoint/2010/main" val="11999741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924800" cy="3886200"/>
          </a:xfrm>
        </p:spPr>
        <p:txBody>
          <a:bodyPr>
            <a:noAutofit/>
          </a:bodyPr>
          <a:lstStyle/>
          <a:p>
            <a:pPr marL="0" indent="0" algn="ctr">
              <a:buNone/>
            </a:pPr>
            <a:r>
              <a:rPr lang="fa-IR" sz="4000" b="1" dirty="0">
                <a:solidFill>
                  <a:schemeClr val="accent1">
                    <a:lumMod val="60000"/>
                    <a:lumOff val="40000"/>
                  </a:schemeClr>
                </a:solidFill>
                <a:ea typeface="Times New Roman"/>
                <a:cs typeface="B Nazanin" pitchFamily="2" charset="-78"/>
              </a:rPr>
              <a:t>مغالطه </a:t>
            </a:r>
            <a:r>
              <a:rPr lang="fa-IR" sz="4000" b="1" dirty="0">
                <a:solidFill>
                  <a:schemeClr val="accent1">
                    <a:lumMod val="60000"/>
                    <a:lumOff val="40000"/>
                  </a:schemeClr>
                </a:solidFill>
                <a:latin typeface="Calibri"/>
                <a:ea typeface="Times New Roman"/>
                <a:cs typeface="B Nazanin" pitchFamily="2" charset="-78"/>
              </a:rPr>
              <a:t>اطمینان </a:t>
            </a:r>
            <a:r>
              <a:rPr lang="fa-IR" sz="4000" b="1" dirty="0" smtClean="0">
                <a:solidFill>
                  <a:schemeClr val="accent1">
                    <a:lumMod val="60000"/>
                    <a:lumOff val="40000"/>
                  </a:schemeClr>
                </a:solidFill>
                <a:latin typeface="Calibri"/>
                <a:ea typeface="Times New Roman"/>
                <a:cs typeface="B Nazanin" pitchFamily="2" charset="-78"/>
              </a:rPr>
              <a:t>دادن</a:t>
            </a:r>
          </a:p>
          <a:p>
            <a:pPr marL="0" indent="0">
              <a:buNone/>
            </a:pPr>
            <a:endParaRPr lang="en-US" sz="3600" dirty="0">
              <a:solidFill>
                <a:schemeClr val="accent1">
                  <a:lumMod val="60000"/>
                  <a:lumOff val="40000"/>
                </a:schemeClr>
              </a:solidFill>
              <a:latin typeface="Calibri"/>
              <a:ea typeface="Times New Roman"/>
              <a:cs typeface="B Nazanin" pitchFamily="2" charset="-78"/>
            </a:endParaRPr>
          </a:p>
          <a:p>
            <a:pPr marL="0" indent="0" algn="just">
              <a:buNone/>
            </a:pPr>
            <a:r>
              <a:rPr lang="fa-IR" sz="3600" dirty="0" smtClean="0">
                <a:ea typeface="Times New Roman"/>
                <a:cs typeface="B Nazanin" pitchFamily="2" charset="-78"/>
              </a:rPr>
              <a:t>در </a:t>
            </a:r>
            <a:r>
              <a:rPr lang="fa-IR" sz="3600" dirty="0">
                <a:ea typeface="Times New Roman"/>
                <a:cs typeface="B Nazanin" pitchFamily="2" charset="-78"/>
              </a:rPr>
              <a:t>این مغالطه شخص به مخاطب خود اطمینان می دهد که مدعایش درست است.معمولا در کارهای عملی خود شخص نیز وارد عمل می شود و اطمینان مخاطب را جلب می کند و به عملی که نمی داند درست است وا می دارد و گاه تضمین می دهد که  تمام عواقب ان را به گردن می گیرد.</a:t>
            </a:r>
            <a:endParaRPr lang="en-US" sz="3600" dirty="0">
              <a:ea typeface="Times New Roman"/>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39970813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پول هایت را در جیبت بگذار و اگر کسی از تو پول خواست بگو متاسفانه کیف پولم را همراه نیاورده ام.</a:t>
            </a:r>
            <a:endParaRPr lang="en-US" sz="4000" b="1" dirty="0" smtClean="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endParaRPr lang="en-US" sz="4000" dirty="0">
              <a:latin typeface="Calibri"/>
              <a:ea typeface="Times New Roman"/>
              <a:cs typeface="B Nazanin" pitchFamily="2" charset="-78"/>
            </a:endParaRPr>
          </a:p>
        </p:txBody>
      </p:sp>
    </p:spTree>
    <p:extLst>
      <p:ext uri="{BB962C8B-B14F-4D97-AF65-F5344CB8AC3E}">
        <p14:creationId xmlns:p14="http://schemas.microsoft.com/office/powerpoint/2010/main" val="4590275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001000" cy="4495800"/>
          </a:xfrm>
        </p:spPr>
        <p:txBody>
          <a:bodyPr>
            <a:normAutofit/>
          </a:bodyPr>
          <a:lstStyle/>
          <a:p>
            <a:pPr marL="0" indent="0" algn="ctr">
              <a:lnSpc>
                <a:spcPct val="115000"/>
              </a:lnSpc>
              <a:spcBef>
                <a:spcPts val="0"/>
              </a:spcBef>
              <a:buNone/>
            </a:pPr>
            <a:r>
              <a:rPr lang="fa-IR" sz="4000" b="1" dirty="0">
                <a:solidFill>
                  <a:schemeClr val="accent1">
                    <a:lumMod val="60000"/>
                    <a:lumOff val="40000"/>
                  </a:schemeClr>
                </a:solidFill>
                <a:ea typeface="Times New Roman"/>
                <a:cs typeface="B Nazanin" pitchFamily="2" charset="-78"/>
              </a:rPr>
              <a:t>مغالطه </a:t>
            </a:r>
            <a:r>
              <a:rPr lang="fa-IR" sz="4000" b="1" dirty="0" smtClean="0">
                <a:solidFill>
                  <a:schemeClr val="accent1">
                    <a:lumMod val="60000"/>
                    <a:lumOff val="40000"/>
                  </a:schemeClr>
                </a:solidFill>
                <a:latin typeface="Calibri"/>
                <a:ea typeface="Times New Roman"/>
                <a:cs typeface="B Nazanin" pitchFamily="2" charset="-78"/>
              </a:rPr>
              <a:t>توریه</a:t>
            </a:r>
          </a:p>
          <a:p>
            <a:pPr marL="0" indent="0" algn="just">
              <a:lnSpc>
                <a:spcPct val="115000"/>
              </a:lnSpc>
              <a:spcBef>
                <a:spcPts val="0"/>
              </a:spcBef>
              <a:buNone/>
            </a:pPr>
            <a:endParaRPr lang="en-US" sz="3600" dirty="0">
              <a:solidFill>
                <a:schemeClr val="accent1">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4000" dirty="0" smtClean="0">
                <a:latin typeface="Calibri"/>
                <a:ea typeface="Times New Roman"/>
                <a:cs typeface="B Nazanin" pitchFamily="2" charset="-78"/>
              </a:rPr>
              <a:t>گزارش </a:t>
            </a:r>
            <a:r>
              <a:rPr lang="fa-IR" sz="4000" dirty="0">
                <a:latin typeface="Calibri"/>
                <a:ea typeface="Times New Roman"/>
                <a:cs typeface="B Nazanin" pitchFamily="2" charset="-78"/>
              </a:rPr>
              <a:t>کردن به گونه ای که هم حقیقت باشد و هم به صرفه</a:t>
            </a:r>
            <a:r>
              <a:rPr lang="fa-IR" sz="4000" dirty="0" smtClean="0">
                <a:latin typeface="Calibri"/>
                <a:ea typeface="Times New Roman"/>
                <a:cs typeface="B Nazanin" pitchFamily="2" charset="-78"/>
              </a:rPr>
              <a:t>! یعنی </a:t>
            </a:r>
            <a:r>
              <a:rPr lang="fa-IR" sz="4000" dirty="0">
                <a:latin typeface="Calibri"/>
                <a:ea typeface="Times New Roman"/>
                <a:cs typeface="B Nazanin" pitchFamily="2" charset="-78"/>
              </a:rPr>
              <a:t>گزاره صادقه به گونه ای القا شود که مخاطب طبق انتظار خودش از گفته یا نوشته برداشت نادرست کند.</a:t>
            </a:r>
            <a:endParaRPr lang="en-US" sz="4000" dirty="0">
              <a:latin typeface="Calibri"/>
              <a:ea typeface="Times New Roman"/>
              <a:cs typeface="B Nazanin" pitchFamily="2" charset="-78"/>
            </a:endParaRPr>
          </a:p>
          <a:p>
            <a:pPr marL="0" indent="0" algn="just">
              <a:buNone/>
            </a:pPr>
            <a:endParaRPr lang="fa-IR" sz="3600" dirty="0">
              <a:cs typeface="B Nazanin" pitchFamily="2" charset="-78"/>
            </a:endParaRPr>
          </a:p>
        </p:txBody>
      </p:sp>
    </p:spTree>
    <p:extLst>
      <p:ext uri="{BB962C8B-B14F-4D97-AF65-F5344CB8AC3E}">
        <p14:creationId xmlns:p14="http://schemas.microsoft.com/office/powerpoint/2010/main" val="22738241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715000"/>
          </a:xfrm>
        </p:spPr>
        <p:txBody>
          <a:bodyPr>
            <a:noAutofit/>
          </a:bodyPr>
          <a:lstStyle/>
          <a:p>
            <a:pPr marL="0" marR="0" indent="0" algn="r" rtl="1">
              <a:lnSpc>
                <a:spcPct val="115000"/>
              </a:lnSpc>
              <a:spcBef>
                <a:spcPts val="0"/>
              </a:spcBef>
              <a:spcAft>
                <a:spcPts val="0"/>
              </a:spcAft>
              <a:buNone/>
            </a:pPr>
            <a:r>
              <a:rPr lang="fa-IR" sz="4400" b="1" dirty="0">
                <a:solidFill>
                  <a:srgbClr val="FF0000"/>
                </a:solidFill>
                <a:latin typeface="Calibri"/>
                <a:ea typeface="Times New Roman"/>
                <a:cs typeface="B Nazanin" pitchFamily="2" charset="-78"/>
              </a:rPr>
              <a:t> </a:t>
            </a:r>
            <a:r>
              <a:rPr lang="fa-IR" sz="4000" b="1" dirty="0">
                <a:solidFill>
                  <a:srgbClr val="FF0000"/>
                </a:solidFill>
                <a:latin typeface="Calibri"/>
                <a:ea typeface="Times New Roman"/>
                <a:cs typeface="B Nazanin" pitchFamily="2" charset="-78"/>
              </a:rPr>
              <a:t>این دیوان</a:t>
            </a:r>
            <a:r>
              <a:rPr lang="fa-IR" sz="4000" b="1" dirty="0" smtClean="0">
                <a:solidFill>
                  <a:srgbClr val="FF0000"/>
                </a:solidFill>
                <a:latin typeface="Calibri"/>
                <a:ea typeface="Times New Roman"/>
                <a:cs typeface="B Nazanin" pitchFamily="2" charset="-78"/>
              </a:rPr>
              <a:t>، خوب </a:t>
            </a:r>
            <a:r>
              <a:rPr lang="fa-IR" sz="4000" b="1" dirty="0">
                <a:solidFill>
                  <a:srgbClr val="FF0000"/>
                </a:solidFill>
                <a:latin typeface="Calibri"/>
                <a:ea typeface="Times New Roman"/>
                <a:cs typeface="B Nazanin" pitchFamily="2" charset="-78"/>
              </a:rPr>
              <a:t>و شامل مجموعه اشعار لذت بخشی است...،توصیه می کنم که در تنهایی به مطالعه این اشعار بپردازید.</a:t>
            </a:r>
            <a:endParaRPr lang="en-US" sz="4000" b="1" dirty="0">
              <a:solidFill>
                <a:srgbClr val="FF0000"/>
              </a:solidFill>
              <a:latin typeface="Calibri"/>
              <a:ea typeface="Times New Roman"/>
              <a:cs typeface="B Nazanin" pitchFamily="2" charset="-78"/>
            </a:endParaRPr>
          </a:p>
          <a:p>
            <a:pPr marL="0" indent="0" algn="r" rtl="1">
              <a:buNone/>
            </a:pPr>
            <a:endParaRPr lang="en-US" sz="3600" dirty="0">
              <a:cs typeface="B Nazanin" pitchFamily="2" charset="-78"/>
            </a:endParaRPr>
          </a:p>
        </p:txBody>
      </p:sp>
    </p:spTree>
    <p:extLst>
      <p:ext uri="{BB962C8B-B14F-4D97-AF65-F5344CB8AC3E}">
        <p14:creationId xmlns:p14="http://schemas.microsoft.com/office/powerpoint/2010/main" val="24764507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543800" cy="3886200"/>
          </a:xfrm>
        </p:spPr>
        <p:txBody>
          <a:bodyPr>
            <a:noAutofit/>
          </a:bodyPr>
          <a:lstStyle/>
          <a:p>
            <a:pPr marL="0" indent="0" algn="ctr">
              <a:lnSpc>
                <a:spcPct val="115000"/>
              </a:lnSpc>
              <a:spcBef>
                <a:spcPts val="0"/>
              </a:spcBef>
              <a:buNone/>
            </a:pPr>
            <a:r>
              <a:rPr lang="fa-IR" sz="4000" b="1" dirty="0">
                <a:solidFill>
                  <a:schemeClr val="accent1">
                    <a:lumMod val="60000"/>
                    <a:lumOff val="40000"/>
                  </a:schemeClr>
                </a:solidFill>
                <a:ea typeface="Times New Roman"/>
                <a:cs typeface="B Nazanin" pitchFamily="2" charset="-78"/>
              </a:rPr>
              <a:t>مغالطه </a:t>
            </a:r>
            <a:r>
              <a:rPr lang="fa-IR" sz="4000" b="1" dirty="0">
                <a:solidFill>
                  <a:schemeClr val="accent1">
                    <a:lumMod val="60000"/>
                    <a:lumOff val="40000"/>
                  </a:schemeClr>
                </a:solidFill>
                <a:latin typeface="Calibri"/>
                <a:ea typeface="Times New Roman"/>
                <a:cs typeface="B Nazanin" pitchFamily="2" charset="-78"/>
              </a:rPr>
              <a:t>نقل قول </a:t>
            </a:r>
            <a:r>
              <a:rPr lang="fa-IR" sz="4000" b="1" dirty="0" smtClean="0">
                <a:solidFill>
                  <a:schemeClr val="accent1">
                    <a:lumMod val="60000"/>
                    <a:lumOff val="40000"/>
                  </a:schemeClr>
                </a:solidFill>
                <a:latin typeface="Calibri"/>
                <a:ea typeface="Times New Roman"/>
                <a:cs typeface="B Nazanin" pitchFamily="2" charset="-78"/>
              </a:rPr>
              <a:t>ناقص</a:t>
            </a:r>
          </a:p>
          <a:p>
            <a:pPr marL="0" indent="0" algn="just">
              <a:lnSpc>
                <a:spcPct val="115000"/>
              </a:lnSpc>
              <a:spcBef>
                <a:spcPts val="0"/>
              </a:spcBef>
              <a:buNone/>
            </a:pPr>
            <a:endParaRPr lang="en-US" sz="3400" dirty="0">
              <a:solidFill>
                <a:schemeClr val="accent1">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3400" dirty="0" smtClean="0">
                <a:latin typeface="Calibri"/>
                <a:ea typeface="Times New Roman"/>
                <a:cs typeface="B Nazanin" pitchFamily="2" charset="-78"/>
              </a:rPr>
              <a:t>سه نقطه </a:t>
            </a:r>
            <a:r>
              <a:rPr lang="fa-IR" sz="3400" dirty="0">
                <a:latin typeface="Calibri"/>
                <a:ea typeface="Times New Roman"/>
                <a:cs typeface="B Nazanin" pitchFamily="2" charset="-78"/>
              </a:rPr>
              <a:t>مندرج در وسط عبارت گویای </a:t>
            </a:r>
            <a:r>
              <a:rPr lang="fa-IR" sz="3400" dirty="0" smtClean="0">
                <a:latin typeface="Calibri"/>
                <a:ea typeface="Times New Roman"/>
                <a:cs typeface="B Nazanin" pitchFamily="2" charset="-78"/>
              </a:rPr>
              <a:t>آن </a:t>
            </a:r>
            <a:r>
              <a:rPr lang="fa-IR" sz="3400" dirty="0">
                <a:latin typeface="Calibri"/>
                <a:ea typeface="Times New Roman"/>
                <a:cs typeface="B Nazanin" pitchFamily="2" charset="-78"/>
              </a:rPr>
              <a:t>است که نقل قول کامل نیست و </a:t>
            </a:r>
            <a:r>
              <a:rPr lang="fa-IR" sz="3400" dirty="0" smtClean="0">
                <a:latin typeface="Calibri"/>
                <a:ea typeface="Times New Roman"/>
                <a:cs typeface="B Nazanin" pitchFamily="2" charset="-78"/>
              </a:rPr>
              <a:t>تلویحاً </a:t>
            </a:r>
            <a:r>
              <a:rPr lang="fa-IR" sz="3400" dirty="0">
                <a:latin typeface="Calibri"/>
                <a:ea typeface="Times New Roman"/>
                <a:cs typeface="B Nazanin" pitchFamily="2" charset="-78"/>
              </a:rPr>
              <a:t>به خواننده می فهماند که بخش محذوف اهمیت چندانی نداشته </a:t>
            </a:r>
            <a:r>
              <a:rPr lang="fa-IR" sz="3400" dirty="0" smtClean="0">
                <a:latin typeface="Calibri"/>
                <a:ea typeface="Times New Roman"/>
                <a:cs typeface="B Nazanin" pitchFamily="2" charset="-78"/>
              </a:rPr>
              <a:t>است.جملات </a:t>
            </a:r>
            <a:r>
              <a:rPr lang="fa-IR" sz="3400" dirty="0">
                <a:latin typeface="Calibri"/>
                <a:ea typeface="Times New Roman"/>
                <a:cs typeface="B Nazanin" pitchFamily="2" charset="-78"/>
              </a:rPr>
              <a:t>محذوف از این قرارند:"...البته هرگز با اشعار قوی برابری نمی کند</a:t>
            </a:r>
            <a:r>
              <a:rPr lang="fa-IR" sz="3400" dirty="0" smtClean="0">
                <a:latin typeface="Calibri"/>
                <a:ea typeface="Times New Roman"/>
                <a:cs typeface="B Nazanin" pitchFamily="2" charset="-78"/>
              </a:rPr>
              <a:t>، اما </a:t>
            </a:r>
            <a:r>
              <a:rPr lang="fa-IR" sz="3400" dirty="0">
                <a:latin typeface="Calibri"/>
                <a:ea typeface="Times New Roman"/>
                <a:cs typeface="B Nazanin" pitchFamily="2" charset="-78"/>
              </a:rPr>
              <a:t>به هر حال اگر در جایی به دیوان شاعران برتر دسترسی نداشتید،..." حذف این بخش موجب مغالطه است.</a:t>
            </a:r>
            <a:endParaRPr lang="en-US" sz="3400" dirty="0">
              <a:latin typeface="Calibri"/>
              <a:ea typeface="Times New Roman"/>
              <a:cs typeface="B Nazanin" pitchFamily="2" charset="-78"/>
            </a:endParaRPr>
          </a:p>
          <a:p>
            <a:pPr marL="0" indent="0" algn="just">
              <a:buNone/>
            </a:pPr>
            <a:endParaRPr lang="fa-IR" sz="3400" dirty="0">
              <a:cs typeface="B Nazanin" pitchFamily="2" charset="-78"/>
            </a:endParaRPr>
          </a:p>
        </p:txBody>
      </p:sp>
    </p:spTree>
    <p:extLst>
      <p:ext uri="{BB962C8B-B14F-4D97-AF65-F5344CB8AC3E}">
        <p14:creationId xmlns:p14="http://schemas.microsoft.com/office/powerpoint/2010/main" val="18282974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04800"/>
            <a:ext cx="8077200" cy="5791200"/>
          </a:xfrm>
        </p:spPr>
        <p:txBody>
          <a:bodyPr>
            <a:normAutofit/>
          </a:bodyPr>
          <a:lstStyle/>
          <a:p>
            <a:pPr marL="0" indent="0" algn="just" rtl="1">
              <a:buNone/>
            </a:pPr>
            <a:r>
              <a:rPr lang="fa-IR" sz="3600" dirty="0">
                <a:ea typeface="Times New Roman"/>
                <a:cs typeface="B Nazanin" pitchFamily="2" charset="-78"/>
              </a:rPr>
              <a:t>خداوند </a:t>
            </a:r>
            <a:r>
              <a:rPr lang="fa-IR" sz="3600" dirty="0" smtClean="0">
                <a:ea typeface="Times New Roman"/>
                <a:cs typeface="B Nazanin" pitchFamily="2" charset="-78"/>
              </a:rPr>
              <a:t>آدم </a:t>
            </a:r>
            <a:r>
              <a:rPr lang="fa-IR" sz="3600" dirty="0">
                <a:ea typeface="Times New Roman"/>
                <a:cs typeface="B Nazanin" pitchFamily="2" charset="-78"/>
              </a:rPr>
              <a:t>را امر فرموده،گفت</a:t>
            </a:r>
            <a:r>
              <a:rPr lang="fa-IR" sz="3600" dirty="0" smtClean="0">
                <a:ea typeface="Times New Roman"/>
                <a:cs typeface="B Nazanin" pitchFamily="2" charset="-78"/>
              </a:rPr>
              <a:t>: از </a:t>
            </a:r>
            <a:r>
              <a:rPr lang="fa-IR" sz="3600" dirty="0">
                <a:ea typeface="Times New Roman"/>
                <a:cs typeface="B Nazanin" pitchFamily="2" charset="-78"/>
              </a:rPr>
              <a:t>همه درختان باغ</a:t>
            </a:r>
            <a:r>
              <a:rPr lang="fa-IR" sz="3600" dirty="0" smtClean="0">
                <a:ea typeface="Times New Roman"/>
                <a:cs typeface="B Nazanin" pitchFamily="2" charset="-78"/>
              </a:rPr>
              <a:t>، بی </a:t>
            </a:r>
            <a:r>
              <a:rPr lang="fa-IR" sz="3600" dirty="0">
                <a:ea typeface="Times New Roman"/>
                <a:cs typeface="B Nazanin" pitchFamily="2" charset="-78"/>
              </a:rPr>
              <a:t>ممانعت بخور.اما از درخت معرفت نیک </a:t>
            </a:r>
            <a:r>
              <a:rPr lang="fa-IR" sz="3600" dirty="0" smtClean="0">
                <a:ea typeface="Times New Roman"/>
                <a:cs typeface="B Nazanin" pitchFamily="2" charset="-78"/>
              </a:rPr>
              <a:t>و بد </a:t>
            </a:r>
            <a:r>
              <a:rPr lang="fa-IR" sz="3600" dirty="0">
                <a:ea typeface="Times New Roman"/>
                <a:cs typeface="B Nazanin" pitchFamily="2" charset="-78"/>
              </a:rPr>
              <a:t>زنهار نخوری</a:t>
            </a:r>
            <a:r>
              <a:rPr lang="fa-IR" sz="3600" dirty="0" smtClean="0">
                <a:ea typeface="Times New Roman"/>
                <a:cs typeface="B Nazanin" pitchFamily="2" charset="-78"/>
              </a:rPr>
              <a:t>، زیرا  </a:t>
            </a:r>
            <a:r>
              <a:rPr lang="fa-IR" sz="3600" dirty="0">
                <a:ea typeface="Times New Roman"/>
                <a:cs typeface="B Nazanin" pitchFamily="2" charset="-78"/>
              </a:rPr>
              <a:t>روزی که از </a:t>
            </a:r>
            <a:r>
              <a:rPr lang="fa-IR" sz="3600" dirty="0" smtClean="0">
                <a:ea typeface="Times New Roman"/>
                <a:cs typeface="B Nazanin" pitchFamily="2" charset="-78"/>
              </a:rPr>
              <a:t>آن </a:t>
            </a:r>
            <a:r>
              <a:rPr lang="fa-IR" sz="3600" dirty="0">
                <a:ea typeface="Times New Roman"/>
                <a:cs typeface="B Nazanin" pitchFamily="2" charset="-78"/>
              </a:rPr>
              <a:t>خوردی هر </a:t>
            </a:r>
            <a:r>
              <a:rPr lang="fa-IR" sz="3600" dirty="0" smtClean="0">
                <a:ea typeface="Times New Roman"/>
                <a:cs typeface="B Nazanin" pitchFamily="2" charset="-78"/>
              </a:rPr>
              <a:t>آینه </a:t>
            </a:r>
            <a:r>
              <a:rPr lang="fa-IR" sz="3600" dirty="0">
                <a:ea typeface="Times New Roman"/>
                <a:cs typeface="B Nazanin" pitchFamily="2" charset="-78"/>
              </a:rPr>
              <a:t>خواهی مرد...و مار از </a:t>
            </a:r>
            <a:r>
              <a:rPr lang="fa-IR" sz="3600" dirty="0" smtClean="0">
                <a:ea typeface="Times New Roman"/>
                <a:cs typeface="B Nazanin" pitchFamily="2" charset="-78"/>
              </a:rPr>
              <a:t>همه </a:t>
            </a:r>
            <a:r>
              <a:rPr lang="fa-IR" sz="3600" dirty="0">
                <a:ea typeface="Times New Roman"/>
                <a:cs typeface="B Nazanin" pitchFamily="2" charset="-78"/>
              </a:rPr>
              <a:t>حیوانات صحرا که خدا ساخته بود هشیارتر بود و به زن(حوا)گفت </a:t>
            </a:r>
            <a:r>
              <a:rPr lang="fa-IR" sz="3600" dirty="0" smtClean="0">
                <a:ea typeface="Times New Roman"/>
                <a:cs typeface="B Nazanin" pitchFamily="2" charset="-78"/>
              </a:rPr>
              <a:t>:آیا </a:t>
            </a:r>
            <a:r>
              <a:rPr lang="fa-IR" sz="3600" dirty="0">
                <a:ea typeface="Times New Roman"/>
                <a:cs typeface="B Nazanin" pitchFamily="2" charset="-78"/>
              </a:rPr>
              <a:t>خدا حقیقتا گفته است که از همه درختان باغ نخورید</a:t>
            </a:r>
            <a:r>
              <a:rPr lang="fa-IR" sz="3600" dirty="0" smtClean="0">
                <a:ea typeface="Times New Roman"/>
                <a:cs typeface="B Nazanin" pitchFamily="2" charset="-78"/>
              </a:rPr>
              <a:t>؟ زن </a:t>
            </a:r>
            <a:r>
              <a:rPr lang="fa-IR" sz="3600" dirty="0">
                <a:ea typeface="Times New Roman"/>
                <a:cs typeface="B Nazanin" pitchFamily="2" charset="-78"/>
              </a:rPr>
              <a:t>به مار گفت</a:t>
            </a:r>
            <a:r>
              <a:rPr lang="fa-IR" sz="3600" dirty="0" smtClean="0">
                <a:ea typeface="Times New Roman"/>
                <a:cs typeface="B Nazanin" pitchFamily="2" charset="-78"/>
              </a:rPr>
              <a:t>: از </a:t>
            </a:r>
            <a:r>
              <a:rPr lang="fa-IR" sz="3600" dirty="0">
                <a:ea typeface="Times New Roman"/>
                <a:cs typeface="B Nazanin" pitchFamily="2" charset="-78"/>
              </a:rPr>
              <a:t>میوه درختان باغ </a:t>
            </a:r>
            <a:r>
              <a:rPr lang="fa-IR" sz="3600" dirty="0" smtClean="0">
                <a:ea typeface="Times New Roman"/>
                <a:cs typeface="B Nazanin" pitchFamily="2" charset="-78"/>
              </a:rPr>
              <a:t>می خوریم، لکن </a:t>
            </a:r>
            <a:r>
              <a:rPr lang="fa-IR" sz="3600" dirty="0">
                <a:ea typeface="Times New Roman"/>
                <a:cs typeface="B Nazanin" pitchFamily="2" charset="-78"/>
              </a:rPr>
              <a:t>از میوه درختی که در وسط باغ است</a:t>
            </a:r>
            <a:r>
              <a:rPr lang="fa-IR" sz="3600" dirty="0" smtClean="0">
                <a:ea typeface="Times New Roman"/>
                <a:cs typeface="B Nazanin" pitchFamily="2" charset="-78"/>
              </a:rPr>
              <a:t>، خدا </a:t>
            </a:r>
            <a:r>
              <a:rPr lang="fa-IR" sz="3600" dirty="0">
                <a:ea typeface="Times New Roman"/>
                <a:cs typeface="B Nazanin" pitchFamily="2" charset="-78"/>
              </a:rPr>
              <a:t>گفت از </a:t>
            </a:r>
            <a:r>
              <a:rPr lang="fa-IR" sz="3600" dirty="0" smtClean="0">
                <a:ea typeface="Times New Roman"/>
                <a:cs typeface="B Nazanin" pitchFamily="2" charset="-78"/>
              </a:rPr>
              <a:t>آن </a:t>
            </a:r>
            <a:r>
              <a:rPr lang="fa-IR" sz="3600" dirty="0">
                <a:ea typeface="Times New Roman"/>
                <a:cs typeface="B Nazanin" pitchFamily="2" charset="-78"/>
              </a:rPr>
              <a:t>مخورید و </a:t>
            </a:r>
            <a:r>
              <a:rPr lang="fa-IR" sz="3600" dirty="0" smtClean="0">
                <a:ea typeface="Times New Roman"/>
                <a:cs typeface="B Nazanin" pitchFamily="2" charset="-78"/>
              </a:rPr>
              <a:t>آن </a:t>
            </a:r>
            <a:r>
              <a:rPr lang="fa-IR" sz="3600" dirty="0">
                <a:ea typeface="Times New Roman"/>
                <a:cs typeface="B Nazanin" pitchFamily="2" charset="-78"/>
              </a:rPr>
              <a:t>را لمس </a:t>
            </a:r>
            <a:r>
              <a:rPr lang="fa-IR" sz="3600" dirty="0" smtClean="0">
                <a:ea typeface="Times New Roman"/>
                <a:cs typeface="B Nazanin" pitchFamily="2" charset="-78"/>
              </a:rPr>
              <a:t>نکنید،مبادا </a:t>
            </a:r>
            <a:r>
              <a:rPr lang="fa-IR" sz="3600" dirty="0">
                <a:ea typeface="Times New Roman"/>
                <a:cs typeface="B Nazanin" pitchFamily="2" charset="-78"/>
              </a:rPr>
              <a:t>بمیرید.</a:t>
            </a:r>
            <a:endParaRPr lang="en-US" sz="3600" dirty="0">
              <a:cs typeface="B Nazanin" pitchFamily="2" charset="-78"/>
            </a:endParaRPr>
          </a:p>
        </p:txBody>
      </p:sp>
    </p:spTree>
    <p:extLst>
      <p:ext uri="{BB962C8B-B14F-4D97-AF65-F5344CB8AC3E}">
        <p14:creationId xmlns:p14="http://schemas.microsoft.com/office/powerpoint/2010/main" val="21881252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304800"/>
            <a:ext cx="8077200" cy="5791200"/>
          </a:xfrm>
        </p:spPr>
        <p:txBody>
          <a:bodyPr>
            <a:noAutofit/>
          </a:bodyPr>
          <a:lstStyle/>
          <a:p>
            <a:pPr marL="0" indent="0" algn="just" rtl="1">
              <a:buNone/>
            </a:pPr>
            <a:endParaRPr lang="fa-IR" sz="3600" dirty="0" smtClean="0">
              <a:ea typeface="Times New Roman"/>
              <a:cs typeface="B Nazanin" pitchFamily="2" charset="-78"/>
            </a:endParaRPr>
          </a:p>
          <a:p>
            <a:pPr marL="0" indent="0" algn="just" rtl="1">
              <a:buNone/>
            </a:pPr>
            <a:r>
              <a:rPr lang="fa-IR" sz="3600" dirty="0" smtClean="0">
                <a:ea typeface="Times New Roman"/>
                <a:cs typeface="B Nazanin" pitchFamily="2" charset="-78"/>
              </a:rPr>
              <a:t>مار </a:t>
            </a:r>
            <a:r>
              <a:rPr lang="fa-IR" sz="3600" dirty="0">
                <a:ea typeface="Times New Roman"/>
                <a:cs typeface="B Nazanin" pitchFamily="2" charset="-78"/>
              </a:rPr>
              <a:t>به زن گفت</a:t>
            </a:r>
            <a:r>
              <a:rPr lang="fa-IR" sz="3600" dirty="0" smtClean="0">
                <a:ea typeface="Times New Roman"/>
                <a:cs typeface="B Nazanin" pitchFamily="2" charset="-78"/>
              </a:rPr>
              <a:t>: هراینه </a:t>
            </a:r>
            <a:r>
              <a:rPr lang="fa-IR" sz="3600" dirty="0">
                <a:ea typeface="Times New Roman"/>
                <a:cs typeface="B Nazanin" pitchFamily="2" charset="-78"/>
              </a:rPr>
              <a:t>نخواهید مرد</a:t>
            </a:r>
            <a:r>
              <a:rPr lang="fa-IR" sz="3600" dirty="0" smtClean="0">
                <a:ea typeface="Times New Roman"/>
                <a:cs typeface="B Nazanin" pitchFamily="2" charset="-78"/>
              </a:rPr>
              <a:t>، بلکه </a:t>
            </a:r>
            <a:r>
              <a:rPr lang="fa-IR" sz="3600" dirty="0">
                <a:ea typeface="Times New Roman"/>
                <a:cs typeface="B Nazanin" pitchFamily="2" charset="-78"/>
              </a:rPr>
              <a:t>خدا می داند در روزی که از </a:t>
            </a:r>
            <a:r>
              <a:rPr lang="fa-IR" sz="3600" dirty="0" smtClean="0">
                <a:ea typeface="Times New Roman"/>
                <a:cs typeface="B Nazanin" pitchFamily="2" charset="-78"/>
              </a:rPr>
              <a:t>آن </a:t>
            </a:r>
            <a:r>
              <a:rPr lang="fa-IR" sz="3600" dirty="0">
                <a:ea typeface="Times New Roman"/>
                <a:cs typeface="B Nazanin" pitchFamily="2" charset="-78"/>
              </a:rPr>
              <a:t>بخورید چشمان شما باز شود و مانند خدا عارف نیک و بد خواهید بود</a:t>
            </a:r>
            <a:r>
              <a:rPr lang="fa-IR" sz="3600" dirty="0" smtClean="0">
                <a:ea typeface="Times New Roman"/>
                <a:cs typeface="B Nazanin" pitchFamily="2" charset="-78"/>
              </a:rPr>
              <a:t>، چون </a:t>
            </a:r>
            <a:r>
              <a:rPr lang="fa-IR" sz="3600" dirty="0">
                <a:ea typeface="Times New Roman"/>
                <a:cs typeface="B Nazanin" pitchFamily="2" charset="-78"/>
              </a:rPr>
              <a:t>زن دید که </a:t>
            </a:r>
            <a:r>
              <a:rPr lang="fa-IR" sz="3600" dirty="0" smtClean="0">
                <a:ea typeface="Times New Roman"/>
                <a:cs typeface="B Nazanin" pitchFamily="2" charset="-78"/>
              </a:rPr>
              <a:t>آن </a:t>
            </a:r>
            <a:r>
              <a:rPr lang="fa-IR" sz="3600" dirty="0">
                <a:ea typeface="Times New Roman"/>
                <a:cs typeface="B Nazanin" pitchFamily="2" charset="-78"/>
              </a:rPr>
              <a:t>درخت برای خوراک نیکو است و به نظر خوش نما و درختی دلپذیر و دانش افزا</a:t>
            </a:r>
            <a:r>
              <a:rPr lang="fa-IR" sz="3600" dirty="0" smtClean="0">
                <a:ea typeface="Times New Roman"/>
                <a:cs typeface="B Nazanin" pitchFamily="2" charset="-78"/>
              </a:rPr>
              <a:t>، پس </a:t>
            </a:r>
            <a:r>
              <a:rPr lang="fa-IR" sz="3600" dirty="0">
                <a:ea typeface="Times New Roman"/>
                <a:cs typeface="B Nazanin" pitchFamily="2" charset="-78"/>
              </a:rPr>
              <a:t>از میوه اش گرفته</a:t>
            </a:r>
            <a:r>
              <a:rPr lang="fa-IR" sz="3600" dirty="0" smtClean="0">
                <a:ea typeface="Times New Roman"/>
                <a:cs typeface="B Nazanin" pitchFamily="2" charset="-78"/>
              </a:rPr>
              <a:t>، بخورد </a:t>
            </a:r>
            <a:r>
              <a:rPr lang="fa-IR" sz="3600" dirty="0">
                <a:ea typeface="Times New Roman"/>
                <a:cs typeface="B Nazanin" pitchFamily="2" charset="-78"/>
              </a:rPr>
              <a:t>و به شوهر خود نیز داد و او خورد</a:t>
            </a:r>
            <a:r>
              <a:rPr lang="fa-IR" sz="3600" dirty="0" smtClean="0">
                <a:ea typeface="Times New Roman"/>
                <a:cs typeface="B Nazanin" pitchFamily="2" charset="-78"/>
              </a:rPr>
              <a:t>. </a:t>
            </a:r>
            <a:r>
              <a:rPr lang="fa-IR" sz="3600" dirty="0">
                <a:ea typeface="Times New Roman"/>
                <a:cs typeface="B Nazanin" pitchFamily="2" charset="-78"/>
              </a:rPr>
              <a:t>آ</a:t>
            </a:r>
            <a:r>
              <a:rPr lang="fa-IR" sz="3600" dirty="0" smtClean="0">
                <a:ea typeface="Times New Roman"/>
                <a:cs typeface="B Nazanin" pitchFamily="2" charset="-78"/>
              </a:rPr>
              <a:t>ن </a:t>
            </a:r>
            <a:r>
              <a:rPr lang="fa-IR" sz="3600" dirty="0">
                <a:ea typeface="Times New Roman"/>
                <a:cs typeface="B Nazanin" pitchFamily="2" charset="-78"/>
              </a:rPr>
              <a:t>گاه چشمان هر دوی ایشان باز شد و فهمیدند که عریانند. پس برگ های انجیر دوخته سترها برای </a:t>
            </a:r>
            <a:r>
              <a:rPr lang="fa-IR" sz="3600" dirty="0" smtClean="0">
                <a:ea typeface="Times New Roman"/>
                <a:cs typeface="B Nazanin" pitchFamily="2" charset="-78"/>
              </a:rPr>
              <a:t>خویش</a:t>
            </a:r>
            <a:r>
              <a:rPr lang="en-US" sz="3600" dirty="0" smtClean="0">
                <a:ea typeface="Times New Roman"/>
                <a:cs typeface="B Nazanin" pitchFamily="2" charset="-78"/>
              </a:rPr>
              <a:t> </a:t>
            </a:r>
            <a:r>
              <a:rPr lang="fa-IR" sz="3600" dirty="0" smtClean="0">
                <a:solidFill>
                  <a:schemeClr val="tx1"/>
                </a:solidFill>
                <a:ea typeface="Times New Roman"/>
                <a:cs typeface="B Nazanin" pitchFamily="2" charset="-78"/>
              </a:rPr>
              <a:t>ساختند</a:t>
            </a:r>
            <a:r>
              <a:rPr lang="fa-IR" sz="3600" dirty="0">
                <a:solidFill>
                  <a:schemeClr val="tx1"/>
                </a:solidFill>
                <a:ea typeface="Times New Roman"/>
                <a:cs typeface="B Nazanin" pitchFamily="2" charset="-78"/>
              </a:rPr>
              <a:t>.</a:t>
            </a:r>
            <a:endParaRPr lang="en-US" sz="3600" dirty="0">
              <a:solidFill>
                <a:schemeClr val="tx1"/>
              </a:solidFill>
              <a:cs typeface="B Nazanin" pitchFamily="2" charset="-78"/>
            </a:endParaRPr>
          </a:p>
        </p:txBody>
      </p:sp>
    </p:spTree>
    <p:extLst>
      <p:ext uri="{BB962C8B-B14F-4D97-AF65-F5344CB8AC3E}">
        <p14:creationId xmlns:p14="http://schemas.microsoft.com/office/powerpoint/2010/main" val="29305722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3810000"/>
          </a:xfrm>
        </p:spPr>
        <p:txBody>
          <a:bodyPr>
            <a:normAutofit/>
          </a:bodyPr>
          <a:lstStyle/>
          <a:p>
            <a:pPr marL="0" lvl="0" indent="0" algn="just" rtl="1">
              <a:buClr>
                <a:srgbClr val="AA2B1E"/>
              </a:buClr>
              <a:buNone/>
            </a:pPr>
            <a:r>
              <a:rPr lang="fa-IR" sz="3600" dirty="0" smtClean="0">
                <a:solidFill>
                  <a:schemeClr val="tx1"/>
                </a:solidFill>
                <a:ea typeface="Times New Roman"/>
                <a:cs typeface="B Nazanin" pitchFamily="2" charset="-78"/>
              </a:rPr>
              <a:t>خداوند گفت: همانا </a:t>
            </a:r>
            <a:r>
              <a:rPr lang="fa-IR" sz="3600" dirty="0">
                <a:solidFill>
                  <a:schemeClr val="tx1"/>
                </a:solidFill>
                <a:ea typeface="Times New Roman"/>
                <a:cs typeface="B Nazanin" pitchFamily="2" charset="-78"/>
              </a:rPr>
              <a:t>انسان مثل یکی از ما شده است که عارف نیک و بد گردیده</a:t>
            </a:r>
            <a:r>
              <a:rPr lang="fa-IR" sz="3600" dirty="0" smtClean="0">
                <a:solidFill>
                  <a:schemeClr val="tx1"/>
                </a:solidFill>
                <a:ea typeface="Times New Roman"/>
                <a:cs typeface="B Nazanin" pitchFamily="2" charset="-78"/>
              </a:rPr>
              <a:t>، اینک </a:t>
            </a:r>
            <a:r>
              <a:rPr lang="fa-IR" sz="3600" dirty="0">
                <a:solidFill>
                  <a:schemeClr val="tx1"/>
                </a:solidFill>
                <a:ea typeface="Times New Roman"/>
                <a:cs typeface="B Nazanin" pitchFamily="2" charset="-78"/>
              </a:rPr>
              <a:t>مبادا دست خود دراز </a:t>
            </a:r>
            <a:r>
              <a:rPr lang="fa-IR" sz="3600" dirty="0" smtClean="0">
                <a:solidFill>
                  <a:schemeClr val="tx1"/>
                </a:solidFill>
                <a:ea typeface="Times New Roman"/>
                <a:cs typeface="B Nazanin" pitchFamily="2" charset="-78"/>
              </a:rPr>
              <a:t>کند و </a:t>
            </a:r>
            <a:r>
              <a:rPr lang="fa-IR" sz="3600" dirty="0">
                <a:solidFill>
                  <a:schemeClr val="tx1"/>
                </a:solidFill>
                <a:ea typeface="Times New Roman"/>
                <a:cs typeface="B Nazanin" pitchFamily="2" charset="-78"/>
              </a:rPr>
              <a:t>از درخت حیات نیز بخورد و تا ابد زنده بماند</a:t>
            </a:r>
            <a:r>
              <a:rPr lang="fa-IR" sz="3600" dirty="0" smtClean="0">
                <a:solidFill>
                  <a:schemeClr val="tx1"/>
                </a:solidFill>
                <a:ea typeface="Times New Roman"/>
                <a:cs typeface="B Nazanin" pitchFamily="2" charset="-78"/>
              </a:rPr>
              <a:t>.“</a:t>
            </a:r>
            <a:endParaRPr lang="en-US" sz="3600" dirty="0">
              <a:solidFill>
                <a:schemeClr val="tx1"/>
              </a:solidFill>
              <a:ea typeface="Times New Roman"/>
              <a:cs typeface="B Nazanin" pitchFamily="2" charset="-78"/>
            </a:endParaRPr>
          </a:p>
        </p:txBody>
      </p:sp>
    </p:spTree>
    <p:extLst>
      <p:ext uri="{BB962C8B-B14F-4D97-AF65-F5344CB8AC3E}">
        <p14:creationId xmlns:p14="http://schemas.microsoft.com/office/powerpoint/2010/main" val="23518848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115000"/>
              </a:lnSpc>
              <a:spcBef>
                <a:spcPts val="0"/>
              </a:spcBef>
              <a:buClr>
                <a:srgbClr val="AA2B1E"/>
              </a:buClr>
              <a:buNone/>
            </a:pPr>
            <a:r>
              <a:rPr lang="fa-IR" sz="4000" b="1" dirty="0">
                <a:solidFill>
                  <a:schemeClr val="accent1">
                    <a:lumMod val="60000"/>
                    <a:lumOff val="40000"/>
                  </a:schemeClr>
                </a:solidFill>
                <a:ea typeface="Times New Roman"/>
                <a:cs typeface="B Nazanin" pitchFamily="2" charset="-78"/>
              </a:rPr>
              <a:t>مغالطه </a:t>
            </a:r>
            <a:r>
              <a:rPr lang="fa-IR" sz="4000" b="1" dirty="0" smtClean="0">
                <a:solidFill>
                  <a:schemeClr val="accent1">
                    <a:lumMod val="60000"/>
                    <a:lumOff val="40000"/>
                  </a:schemeClr>
                </a:solidFill>
                <a:ea typeface="Times New Roman"/>
                <a:cs typeface="B Nazanin" pitchFamily="2" charset="-78"/>
              </a:rPr>
              <a:t>تحریف</a:t>
            </a:r>
          </a:p>
          <a:p>
            <a:pPr marL="0" indent="0" algn="ctr">
              <a:lnSpc>
                <a:spcPct val="115000"/>
              </a:lnSpc>
              <a:spcBef>
                <a:spcPts val="0"/>
              </a:spcBef>
              <a:buClr>
                <a:srgbClr val="AA2B1E"/>
              </a:buClr>
              <a:buNone/>
            </a:pPr>
            <a:endParaRPr lang="en-US" sz="4000" b="1" dirty="0">
              <a:solidFill>
                <a:schemeClr val="accent1">
                  <a:lumMod val="60000"/>
                  <a:lumOff val="40000"/>
                </a:schemeClr>
              </a:solidFill>
              <a:cs typeface="B Nazanin" pitchFamily="2" charset="-78"/>
            </a:endParaRPr>
          </a:p>
          <a:p>
            <a:pPr marL="0" lvl="0" indent="0">
              <a:lnSpc>
                <a:spcPct val="115000"/>
              </a:lnSpc>
              <a:spcBef>
                <a:spcPts val="0"/>
              </a:spcBef>
              <a:buClr>
                <a:srgbClr val="AA2B1E"/>
              </a:buClr>
              <a:buNone/>
            </a:pPr>
            <a:r>
              <a:rPr lang="fa-IR" sz="3600" dirty="0">
                <a:solidFill>
                  <a:schemeClr val="tx1"/>
                </a:solidFill>
                <a:latin typeface="Calibri"/>
                <a:ea typeface="Times New Roman"/>
                <a:cs typeface="B Nazanin" pitchFamily="2" charset="-78"/>
              </a:rPr>
              <a:t>تحریف در نقل قول یا نقل واقعه ای به گونه ای که با اصل مطابقت نکند</a:t>
            </a:r>
            <a:r>
              <a:rPr lang="fa-IR" sz="3600" i="1" dirty="0">
                <a:solidFill>
                  <a:schemeClr val="tx1"/>
                </a:solidFill>
                <a:latin typeface="Calibri"/>
                <a:ea typeface="Times New Roman"/>
                <a:cs typeface="B Nazanin" pitchFamily="2" charset="-78"/>
              </a:rPr>
              <a:t>.</a:t>
            </a:r>
            <a:endParaRPr lang="en-US" sz="3600" dirty="0">
              <a:solidFill>
                <a:schemeClr val="tx1"/>
              </a:solidFill>
              <a:ea typeface="Times New Roman"/>
              <a:cs typeface="B Nazanin" pitchFamily="2" charset="-78"/>
            </a:endParaRPr>
          </a:p>
          <a:p>
            <a:pPr marL="0" indent="0">
              <a:buNone/>
            </a:pPr>
            <a:endParaRPr lang="fa-IR" dirty="0"/>
          </a:p>
        </p:txBody>
      </p:sp>
    </p:spTree>
    <p:extLst>
      <p:ext uri="{BB962C8B-B14F-4D97-AF65-F5344CB8AC3E}">
        <p14:creationId xmlns:p14="http://schemas.microsoft.com/office/powerpoint/2010/main" val="1784700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019800"/>
          </a:xfrm>
        </p:spPr>
        <p:txBody>
          <a:bodyPr>
            <a:normAutofit/>
          </a:bodyPr>
          <a:lstStyle/>
          <a:p>
            <a:pPr marL="0" indent="0" algn="ctr" rtl="1">
              <a:buNone/>
            </a:pPr>
            <a:r>
              <a:rPr lang="fa-IR" sz="4800" b="1" dirty="0">
                <a:solidFill>
                  <a:srgbClr val="FF0000"/>
                </a:solidFill>
                <a:cs typeface="B Nazanin" pitchFamily="2" charset="-78"/>
              </a:rPr>
              <a:t> </a:t>
            </a:r>
            <a:r>
              <a:rPr lang="fa-IR" sz="4800" b="1" dirty="0" smtClean="0">
                <a:solidFill>
                  <a:srgbClr val="FF0000"/>
                </a:solidFill>
                <a:cs typeface="B Nazanin" pitchFamily="2" charset="-78"/>
              </a:rPr>
              <a:t>گزاره </a:t>
            </a:r>
            <a:r>
              <a:rPr lang="fa-IR" sz="4800" b="1" dirty="0">
                <a:solidFill>
                  <a:srgbClr val="FF0000"/>
                </a:solidFill>
                <a:cs typeface="B Nazanin" pitchFamily="2" charset="-78"/>
              </a:rPr>
              <a:t>های تاریخی که حوادث </a:t>
            </a:r>
            <a:r>
              <a:rPr lang="fa-IR" sz="4800" b="1" dirty="0" smtClean="0">
                <a:solidFill>
                  <a:srgbClr val="FF0000"/>
                </a:solidFill>
                <a:cs typeface="B Nazanin" pitchFamily="2" charset="-78"/>
              </a:rPr>
              <a:t>جزئی </a:t>
            </a:r>
            <a:r>
              <a:rPr lang="fa-IR" sz="4800" b="1" dirty="0">
                <a:solidFill>
                  <a:srgbClr val="FF0000"/>
                </a:solidFill>
                <a:cs typeface="B Nazanin" pitchFamily="2" charset="-78"/>
              </a:rPr>
              <a:t>را بازگو می </a:t>
            </a:r>
            <a:r>
              <a:rPr lang="fa-IR" sz="4800" b="1" dirty="0" smtClean="0">
                <a:solidFill>
                  <a:srgbClr val="FF0000"/>
                </a:solidFill>
                <a:cs typeface="B Nazanin" pitchFamily="2" charset="-78"/>
              </a:rPr>
              <a:t>کنند...</a:t>
            </a:r>
            <a:endParaRPr lang="en-US" sz="4800" b="1" dirty="0">
              <a:solidFill>
                <a:srgbClr val="FF0000"/>
              </a:solidFill>
              <a:cs typeface="B Nazanin" pitchFamily="2" charset="-78"/>
            </a:endParaRPr>
          </a:p>
          <a:p>
            <a:pPr marL="0" indent="0" algn="l" rtl="1">
              <a:buNone/>
            </a:pPr>
            <a:endParaRPr lang="en-US" sz="3600" dirty="0">
              <a:cs typeface="B Nazanin" pitchFamily="2" charset="-78"/>
            </a:endParaRPr>
          </a:p>
        </p:txBody>
      </p:sp>
    </p:spTree>
    <p:extLst>
      <p:ext uri="{BB962C8B-B14F-4D97-AF65-F5344CB8AC3E}">
        <p14:creationId xmlns:p14="http://schemas.microsoft.com/office/powerpoint/2010/main" val="15017556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457200"/>
            <a:ext cx="8077200" cy="5638800"/>
          </a:xfrm>
        </p:spPr>
        <p:txBody>
          <a:bodyPr>
            <a:normAutofit/>
          </a:bodyPr>
          <a:lstStyle/>
          <a:p>
            <a:pPr marL="0" marR="0" indent="0" algn="just" rtl="1">
              <a:lnSpc>
                <a:spcPct val="115000"/>
              </a:lnSpc>
              <a:spcBef>
                <a:spcPts val="0"/>
              </a:spcBef>
              <a:spcAft>
                <a:spcPts val="0"/>
              </a:spcAft>
              <a:buNone/>
            </a:pPr>
            <a:r>
              <a:rPr lang="fa-IR" sz="3600" b="1" dirty="0">
                <a:solidFill>
                  <a:srgbClr val="FF0000"/>
                </a:solidFill>
                <a:latin typeface="Calibri"/>
                <a:ea typeface="Times New Roman"/>
                <a:cs typeface="B Nazanin" pitchFamily="2" charset="-78"/>
              </a:rPr>
              <a:t>علت اصلی قیام حسین بن </a:t>
            </a:r>
            <a:r>
              <a:rPr lang="fa-IR" sz="3600" b="1" dirty="0" smtClean="0">
                <a:solidFill>
                  <a:srgbClr val="FF0000"/>
                </a:solidFill>
                <a:latin typeface="Calibri"/>
                <a:ea typeface="Times New Roman"/>
                <a:cs typeface="B Nazanin" pitchFamily="2" charset="-78"/>
              </a:rPr>
              <a:t>علی(ع)شفاعت </a:t>
            </a:r>
            <a:r>
              <a:rPr lang="fa-IR" sz="3600" b="1" dirty="0">
                <a:solidFill>
                  <a:srgbClr val="FF0000"/>
                </a:solidFill>
                <a:latin typeface="Calibri"/>
                <a:ea typeface="Times New Roman"/>
                <a:cs typeface="B Nazanin" pitchFamily="2" charset="-78"/>
              </a:rPr>
              <a:t>امت جدش </a:t>
            </a:r>
            <a:r>
              <a:rPr lang="fa-IR" sz="3600" b="1" dirty="0" smtClean="0">
                <a:solidFill>
                  <a:srgbClr val="FF0000"/>
                </a:solidFill>
                <a:latin typeface="Calibri"/>
                <a:ea typeface="Times New Roman"/>
                <a:cs typeface="B Nazanin" pitchFamily="2" charset="-78"/>
              </a:rPr>
              <a:t>رسول </a:t>
            </a:r>
            <a:r>
              <a:rPr lang="fa-IR" sz="3600" b="1" dirty="0">
                <a:solidFill>
                  <a:srgbClr val="FF0000"/>
                </a:solidFill>
                <a:latin typeface="Calibri"/>
                <a:ea typeface="Times New Roman"/>
                <a:cs typeface="B Nazanin" pitchFamily="2" charset="-78"/>
              </a:rPr>
              <a:t>الله(ص)بوده است</a:t>
            </a:r>
            <a:r>
              <a:rPr lang="fa-IR" sz="3600" b="1" dirty="0" smtClean="0">
                <a:solidFill>
                  <a:srgbClr val="FF0000"/>
                </a:solidFill>
                <a:latin typeface="Calibri"/>
                <a:ea typeface="Times New Roman"/>
                <a:cs typeface="B Nazanin" pitchFamily="2" charset="-78"/>
              </a:rPr>
              <a:t>. زیرا </a:t>
            </a:r>
            <a:r>
              <a:rPr lang="fa-IR" sz="3600" b="1" dirty="0">
                <a:solidFill>
                  <a:srgbClr val="FF0000"/>
                </a:solidFill>
                <a:latin typeface="Calibri"/>
                <a:ea typeface="Times New Roman"/>
                <a:cs typeface="B Nazanin" pitchFamily="2" charset="-78"/>
              </a:rPr>
              <a:t>در روایت </a:t>
            </a:r>
            <a:r>
              <a:rPr lang="fa-IR" sz="3600" b="1" dirty="0" smtClean="0">
                <a:solidFill>
                  <a:srgbClr val="FF0000"/>
                </a:solidFill>
                <a:latin typeface="Calibri"/>
                <a:ea typeface="Times New Roman"/>
                <a:cs typeface="B Nazanin" pitchFamily="2" charset="-78"/>
              </a:rPr>
              <a:t>آمده </a:t>
            </a:r>
            <a:r>
              <a:rPr lang="fa-IR" sz="3600" b="1" dirty="0">
                <a:solidFill>
                  <a:srgbClr val="FF0000"/>
                </a:solidFill>
                <a:latin typeface="Calibri"/>
                <a:ea typeface="Times New Roman"/>
                <a:cs typeface="B Nazanin" pitchFamily="2" charset="-78"/>
              </a:rPr>
              <a:t>است او از </a:t>
            </a:r>
            <a:r>
              <a:rPr lang="fa-IR" sz="3600" b="1" dirty="0" smtClean="0">
                <a:solidFill>
                  <a:srgbClr val="FF0000"/>
                </a:solidFill>
                <a:latin typeface="Calibri"/>
                <a:ea typeface="Times New Roman"/>
                <a:cs typeface="B Nazanin" pitchFamily="2" charset="-78"/>
              </a:rPr>
              <a:t>امّت </a:t>
            </a:r>
            <a:r>
              <a:rPr lang="fa-IR" sz="3600" b="1" dirty="0" smtClean="0">
                <a:solidFill>
                  <a:srgbClr val="FF0000"/>
                </a:solidFill>
                <a:latin typeface="Calibri"/>
                <a:ea typeface="Times New Roman"/>
                <a:cs typeface="B Nazanin" pitchFamily="2" charset="-78"/>
              </a:rPr>
              <a:t>جدّش </a:t>
            </a:r>
            <a:r>
              <a:rPr lang="fa-IR" sz="3600" b="1" dirty="0">
                <a:solidFill>
                  <a:srgbClr val="FF0000"/>
                </a:solidFill>
                <a:latin typeface="Calibri"/>
                <a:ea typeface="Times New Roman"/>
                <a:cs typeface="B Nazanin" pitchFamily="2" charset="-78"/>
              </a:rPr>
              <a:t>شفاعت می کند.</a:t>
            </a:r>
            <a:endParaRPr lang="en-US" sz="3600" b="1" dirty="0">
              <a:solidFill>
                <a:srgbClr val="FF0000"/>
              </a:solidFill>
              <a:latin typeface="Calibri"/>
              <a:ea typeface="Times New Roman"/>
              <a:cs typeface="B Nazanin" pitchFamily="2" charset="-78"/>
            </a:endParaRPr>
          </a:p>
          <a:p>
            <a:pPr marL="0" indent="0" algn="just" rtl="1">
              <a:buNone/>
            </a:pPr>
            <a:endParaRPr lang="en-US" sz="3600" dirty="0">
              <a:cs typeface="B Nazanin" pitchFamily="2" charset="-78"/>
            </a:endParaRPr>
          </a:p>
        </p:txBody>
      </p:sp>
    </p:spTree>
    <p:extLst>
      <p:ext uri="{BB962C8B-B14F-4D97-AF65-F5344CB8AC3E}">
        <p14:creationId xmlns:p14="http://schemas.microsoft.com/office/powerpoint/2010/main" val="9651273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3886200"/>
          </a:xfrm>
        </p:spPr>
        <p:txBody>
          <a:bodyPr>
            <a:normAutofit/>
          </a:bodyPr>
          <a:lstStyle/>
          <a:p>
            <a:pPr marL="0" indent="0" algn="ctr">
              <a:lnSpc>
                <a:spcPct val="115000"/>
              </a:lnSpc>
              <a:spcBef>
                <a:spcPts val="0"/>
              </a:spcBef>
              <a:buNone/>
            </a:pPr>
            <a:r>
              <a:rPr lang="fa-IR" sz="4000" b="1" dirty="0">
                <a:solidFill>
                  <a:schemeClr val="accent1">
                    <a:lumMod val="60000"/>
                    <a:lumOff val="40000"/>
                  </a:schemeClr>
                </a:solidFill>
                <a:ea typeface="Times New Roman"/>
                <a:cs typeface="B Nazanin" pitchFamily="2" charset="-78"/>
              </a:rPr>
              <a:t>مغالطه </a:t>
            </a:r>
            <a:r>
              <a:rPr lang="fa-IR" sz="4000" b="1" dirty="0">
                <a:solidFill>
                  <a:schemeClr val="accent1">
                    <a:lumMod val="60000"/>
                    <a:lumOff val="40000"/>
                  </a:schemeClr>
                </a:solidFill>
                <a:latin typeface="Calibri"/>
                <a:ea typeface="Times New Roman"/>
                <a:cs typeface="B Nazanin" pitchFamily="2" charset="-78"/>
              </a:rPr>
              <a:t>تفسیر </a:t>
            </a:r>
            <a:r>
              <a:rPr lang="fa-IR" sz="4000" b="1" dirty="0" smtClean="0">
                <a:solidFill>
                  <a:schemeClr val="accent1">
                    <a:lumMod val="60000"/>
                    <a:lumOff val="40000"/>
                  </a:schemeClr>
                </a:solidFill>
                <a:latin typeface="Calibri"/>
                <a:ea typeface="Times New Roman"/>
                <a:cs typeface="B Nazanin" pitchFamily="2" charset="-78"/>
              </a:rPr>
              <a:t>نادرست</a:t>
            </a:r>
          </a:p>
          <a:p>
            <a:pPr marL="0" indent="0">
              <a:lnSpc>
                <a:spcPct val="115000"/>
              </a:lnSpc>
              <a:spcBef>
                <a:spcPts val="0"/>
              </a:spcBef>
              <a:buNone/>
            </a:pPr>
            <a:endParaRPr lang="en-US" sz="3600" dirty="0">
              <a:solidFill>
                <a:schemeClr val="accent1">
                  <a:lumMod val="60000"/>
                  <a:lumOff val="40000"/>
                </a:schemeClr>
              </a:solidFill>
              <a:latin typeface="Calibri"/>
              <a:ea typeface="Times New Roman"/>
              <a:cs typeface="B Nazanin" pitchFamily="2" charset="-78"/>
            </a:endParaRPr>
          </a:p>
          <a:p>
            <a:pPr marL="0" indent="0">
              <a:lnSpc>
                <a:spcPct val="115000"/>
              </a:lnSpc>
              <a:spcBef>
                <a:spcPts val="0"/>
              </a:spcBef>
              <a:buNone/>
            </a:pPr>
            <a:r>
              <a:rPr lang="fa-IR" sz="3600" dirty="0" smtClean="0">
                <a:latin typeface="Calibri"/>
                <a:ea typeface="Times New Roman"/>
                <a:cs typeface="B Nazanin" pitchFamily="2" charset="-78"/>
              </a:rPr>
              <a:t>شفاعت </a:t>
            </a:r>
            <a:r>
              <a:rPr lang="fa-IR" sz="3600" dirty="0">
                <a:latin typeface="Calibri"/>
                <a:ea typeface="Times New Roman"/>
                <a:cs typeface="B Nazanin" pitchFamily="2" charset="-78"/>
              </a:rPr>
              <a:t>امام حسین(ع) از امت جدش</a:t>
            </a:r>
            <a:r>
              <a:rPr lang="fa-IR" sz="3600" dirty="0" smtClean="0">
                <a:latin typeface="Calibri"/>
                <a:ea typeface="Times New Roman"/>
                <a:cs typeface="B Nazanin" pitchFamily="2" charset="-78"/>
              </a:rPr>
              <a:t>، از </a:t>
            </a:r>
            <a:r>
              <a:rPr lang="fa-IR" sz="3600" dirty="0">
                <a:latin typeface="Calibri"/>
                <a:ea typeface="Times New Roman"/>
                <a:cs typeface="B Nazanin" pitchFamily="2" charset="-78"/>
              </a:rPr>
              <a:t>آ</a:t>
            </a:r>
            <a:r>
              <a:rPr lang="fa-IR" sz="3600" dirty="0" smtClean="0">
                <a:latin typeface="Calibri"/>
                <a:ea typeface="Times New Roman"/>
                <a:cs typeface="B Nazanin" pitchFamily="2" charset="-78"/>
              </a:rPr>
              <a:t>ثار </a:t>
            </a:r>
            <a:r>
              <a:rPr lang="fa-IR" sz="3600" dirty="0">
                <a:latin typeface="Calibri"/>
                <a:ea typeface="Times New Roman"/>
                <a:cs typeface="B Nazanin" pitchFamily="2" charset="-78"/>
              </a:rPr>
              <a:t>شهادت اوست نه علت قیام او.</a:t>
            </a:r>
            <a:endParaRPr lang="en-US" sz="3600" dirty="0">
              <a:latin typeface="Calibri"/>
              <a:ea typeface="Times New Roman"/>
              <a:cs typeface="B Nazanin" pitchFamily="2" charset="-78"/>
            </a:endParaRPr>
          </a:p>
          <a:p>
            <a:pPr marL="0" indent="0">
              <a:buNone/>
            </a:pPr>
            <a:endParaRPr lang="fa-IR" sz="3600" dirty="0"/>
          </a:p>
        </p:txBody>
      </p:sp>
    </p:spTree>
    <p:extLst>
      <p:ext uri="{BB962C8B-B14F-4D97-AF65-F5344CB8AC3E}">
        <p14:creationId xmlns:p14="http://schemas.microsoft.com/office/powerpoint/2010/main" val="6300868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15000"/>
          </a:xfrm>
        </p:spPr>
        <p:txBody>
          <a:bodyPr/>
          <a:lstStyle/>
          <a:p>
            <a:pPr marL="0" marR="0" indent="0" algn="ctr" rtl="1">
              <a:lnSpc>
                <a:spcPct val="115000"/>
              </a:lnSpc>
              <a:spcBef>
                <a:spcPts val="0"/>
              </a:spcBef>
              <a:spcAft>
                <a:spcPts val="0"/>
              </a:spcAft>
              <a:buNone/>
            </a:pPr>
            <a:r>
              <a:rPr lang="fa-IR" sz="6000" dirty="0" smtClean="0">
                <a:solidFill>
                  <a:srgbClr val="00B0F0"/>
                </a:solidFill>
                <a:latin typeface="Calibri"/>
                <a:ea typeface="Times New Roman"/>
                <a:cs typeface="B Nazanin" pitchFamily="2" charset="-78"/>
              </a:rPr>
              <a:t>مغالطات درونی</a:t>
            </a:r>
          </a:p>
          <a:p>
            <a:pPr marL="0" marR="0" indent="0" algn="ctr" rtl="1">
              <a:lnSpc>
                <a:spcPct val="115000"/>
              </a:lnSpc>
              <a:spcBef>
                <a:spcPts val="0"/>
              </a:spcBef>
              <a:spcAft>
                <a:spcPts val="0"/>
              </a:spcAft>
              <a:buNone/>
            </a:pPr>
            <a:endParaRPr lang="en-US" sz="4400" dirty="0">
              <a:solidFill>
                <a:srgbClr val="00B0F0"/>
              </a:solidFill>
              <a:latin typeface="Calibri"/>
              <a:ea typeface="Times New Roman"/>
              <a:cs typeface="B Nazanin" pitchFamily="2" charset="-78"/>
            </a:endParaRPr>
          </a:p>
          <a:p>
            <a:pPr marL="0" indent="0" algn="r" rtl="1">
              <a:buNone/>
            </a:pPr>
            <a:endParaRPr lang="en-US" dirty="0">
              <a:cs typeface="B Nazanin" pitchFamily="2" charset="-78"/>
            </a:endParaRPr>
          </a:p>
        </p:txBody>
      </p:sp>
    </p:spTree>
    <p:extLst>
      <p:ext uri="{BB962C8B-B14F-4D97-AF65-F5344CB8AC3E}">
        <p14:creationId xmlns:p14="http://schemas.microsoft.com/office/powerpoint/2010/main" val="3018447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nSpc>
                <a:spcPct val="115000"/>
              </a:lnSpc>
              <a:spcBef>
                <a:spcPts val="0"/>
              </a:spcBef>
              <a:buNone/>
            </a:pPr>
            <a:r>
              <a:rPr lang="fa-IR" sz="4000" b="1" dirty="0">
                <a:solidFill>
                  <a:srgbClr val="FF0000"/>
                </a:solidFill>
                <a:latin typeface="Calibri"/>
                <a:ea typeface="Times New Roman"/>
                <a:cs typeface="B Nazanin" pitchFamily="2" charset="-78"/>
              </a:rPr>
              <a:t>هر فلزی </a:t>
            </a:r>
            <a:r>
              <a:rPr lang="fa-IR" sz="4000" b="1" dirty="0" smtClean="0">
                <a:solidFill>
                  <a:srgbClr val="FF0000"/>
                </a:solidFill>
                <a:latin typeface="Calibri"/>
                <a:ea typeface="Times New Roman"/>
                <a:cs typeface="B Nazanin" pitchFamily="2" charset="-78"/>
              </a:rPr>
              <a:t>معدنی </a:t>
            </a:r>
            <a:r>
              <a:rPr lang="fa-IR" sz="4000" b="1" dirty="0">
                <a:solidFill>
                  <a:srgbClr val="FF0000"/>
                </a:solidFill>
                <a:latin typeface="Calibri"/>
                <a:ea typeface="Times New Roman"/>
                <a:cs typeface="B Nazanin" pitchFamily="2" charset="-78"/>
              </a:rPr>
              <a:t>است...هر معدنی فلز است.</a:t>
            </a:r>
            <a:endParaRPr lang="en-US" sz="4000" b="1" dirty="0">
              <a:solidFill>
                <a:srgbClr val="FF0000"/>
              </a:solidFill>
              <a:latin typeface="Calibri"/>
              <a:ea typeface="Times New Roman"/>
              <a:cs typeface="B Nazanin" pitchFamily="2" charset="-78"/>
            </a:endParaRPr>
          </a:p>
        </p:txBody>
      </p:sp>
    </p:spTree>
    <p:extLst>
      <p:ext uri="{BB962C8B-B14F-4D97-AF65-F5344CB8AC3E}">
        <p14:creationId xmlns:p14="http://schemas.microsoft.com/office/powerpoint/2010/main" val="28044202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696200" cy="3886200"/>
          </a:xfrm>
        </p:spPr>
        <p:txBody>
          <a:bodyPr>
            <a:normAutofit/>
          </a:bodyPr>
          <a:lstStyle/>
          <a:p>
            <a:pPr marL="0" indent="0" algn="ctr">
              <a:lnSpc>
                <a:spcPct val="115000"/>
              </a:lnSpc>
              <a:spcBef>
                <a:spcPts val="0"/>
              </a:spcBef>
              <a:buNone/>
            </a:pPr>
            <a:r>
              <a:rPr lang="fa-IR" sz="4000" b="1" dirty="0">
                <a:solidFill>
                  <a:srgbClr val="FF0000"/>
                </a:solidFill>
                <a:ea typeface="Times New Roman"/>
                <a:cs typeface="B Nazanin" pitchFamily="2" charset="-78"/>
              </a:rPr>
              <a:t>مغالطه </a:t>
            </a:r>
            <a:r>
              <a:rPr lang="fa-IR" sz="4000" b="1" dirty="0">
                <a:solidFill>
                  <a:srgbClr val="FF0000"/>
                </a:solidFill>
                <a:latin typeface="Calibri"/>
                <a:ea typeface="Times New Roman"/>
                <a:cs typeface="B Nazanin" pitchFamily="2" charset="-78"/>
              </a:rPr>
              <a:t>عکس </a:t>
            </a:r>
            <a:r>
              <a:rPr lang="fa-IR" sz="4000" b="1" dirty="0" smtClean="0">
                <a:solidFill>
                  <a:srgbClr val="FF0000"/>
                </a:solidFill>
                <a:latin typeface="Calibri"/>
                <a:ea typeface="Times New Roman"/>
                <a:cs typeface="B Nazanin" pitchFamily="2" charset="-78"/>
              </a:rPr>
              <a:t>مستوی</a:t>
            </a:r>
          </a:p>
          <a:p>
            <a:pPr marL="0" indent="0" algn="just">
              <a:lnSpc>
                <a:spcPct val="115000"/>
              </a:lnSpc>
              <a:spcBef>
                <a:spcPts val="0"/>
              </a:spcBef>
              <a:buNone/>
            </a:pPr>
            <a:endParaRPr lang="en-US" sz="3200" dirty="0">
              <a:solidFill>
                <a:schemeClr val="accent1">
                  <a:lumMod val="60000"/>
                  <a:lumOff val="40000"/>
                </a:schemeClr>
              </a:solidFill>
              <a:latin typeface="Calibri"/>
              <a:ea typeface="Times New Roman"/>
              <a:cs typeface="B Nazanin" pitchFamily="2" charset="-78"/>
            </a:endParaRPr>
          </a:p>
          <a:p>
            <a:pPr marL="0" indent="0" algn="just">
              <a:lnSpc>
                <a:spcPct val="115000"/>
              </a:lnSpc>
              <a:spcBef>
                <a:spcPts val="0"/>
              </a:spcBef>
              <a:buNone/>
            </a:pPr>
            <a:r>
              <a:rPr lang="fa-IR" sz="3600" dirty="0" smtClean="0">
                <a:latin typeface="Calibri"/>
                <a:ea typeface="Times New Roman"/>
                <a:cs typeface="B Nazanin" pitchFamily="2" charset="-78"/>
              </a:rPr>
              <a:t>اگر </a:t>
            </a:r>
            <a:r>
              <a:rPr lang="fa-IR" sz="3600" dirty="0">
                <a:latin typeface="Calibri"/>
                <a:ea typeface="Times New Roman"/>
                <a:cs typeface="B Nazanin" pitchFamily="2" charset="-78"/>
              </a:rPr>
              <a:t>کسی به توهم این که عکس کلی،کلی است</a:t>
            </a:r>
            <a:r>
              <a:rPr lang="fa-IR" sz="3600" dirty="0" smtClean="0">
                <a:latin typeface="Calibri"/>
                <a:ea typeface="Times New Roman"/>
                <a:cs typeface="B Nazanin" pitchFamily="2" charset="-78"/>
              </a:rPr>
              <a:t>، موجبه </a:t>
            </a:r>
            <a:r>
              <a:rPr lang="fa-IR" sz="3600" dirty="0">
                <a:latin typeface="Calibri"/>
                <a:ea typeface="Times New Roman"/>
                <a:cs typeface="B Nazanin" pitchFamily="2" charset="-78"/>
              </a:rPr>
              <a:t>کلیه را به موجبه کلیه عکس کند دچار مغالطه شده است.</a:t>
            </a:r>
            <a:endParaRPr lang="en-US" sz="3600" dirty="0">
              <a:latin typeface="Calibri"/>
              <a:ea typeface="Times New Roman"/>
              <a:cs typeface="B Nazanin" pitchFamily="2" charset="-78"/>
            </a:endParaRPr>
          </a:p>
          <a:p>
            <a:pPr marL="0" indent="0" algn="just">
              <a:buNone/>
            </a:pPr>
            <a:endParaRPr lang="fa-IR" sz="3200" dirty="0"/>
          </a:p>
        </p:txBody>
      </p:sp>
    </p:spTree>
    <p:extLst>
      <p:ext uri="{BB962C8B-B14F-4D97-AF65-F5344CB8AC3E}">
        <p14:creationId xmlns:p14="http://schemas.microsoft.com/office/powerpoint/2010/main" val="33129617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pPr marL="0" marR="0" indent="0" algn="just" rtl="1">
              <a:lnSpc>
                <a:spcPct val="115000"/>
              </a:lnSpc>
              <a:spcBef>
                <a:spcPts val="0"/>
              </a:spcBef>
              <a:spcAft>
                <a:spcPts val="0"/>
              </a:spcAft>
              <a:buNone/>
            </a:pPr>
            <a:r>
              <a:rPr lang="fa-IR" sz="4000" b="1" dirty="0">
                <a:solidFill>
                  <a:srgbClr val="FF0000"/>
                </a:solidFill>
                <a:latin typeface="Calibri"/>
                <a:ea typeface="Times New Roman"/>
                <a:cs typeface="B Nazanin" pitchFamily="2" charset="-78"/>
              </a:rPr>
              <a:t>بعضی از لا انسان ها حیوانند...بعضی از لاحیوان ها انسانند.</a:t>
            </a:r>
            <a:endParaRPr lang="en-US" sz="4000" b="1" dirty="0">
              <a:solidFill>
                <a:srgbClr val="FF0000"/>
              </a:solidFill>
              <a:latin typeface="Calibri"/>
              <a:ea typeface="Times New Roman"/>
              <a:cs typeface="B Nazanin" pitchFamily="2" charset="-78"/>
            </a:endParaRPr>
          </a:p>
          <a:p>
            <a:pPr marL="0" marR="0" indent="0" algn="just" rtl="1">
              <a:lnSpc>
                <a:spcPct val="115000"/>
              </a:lnSpc>
              <a:spcBef>
                <a:spcPts val="0"/>
              </a:spcBef>
              <a:spcAft>
                <a:spcPts val="0"/>
              </a:spcAft>
              <a:buNone/>
            </a:pPr>
            <a:r>
              <a:rPr lang="fa-IR" sz="4000" b="1" dirty="0">
                <a:solidFill>
                  <a:srgbClr val="FF0000"/>
                </a:solidFill>
                <a:latin typeface="Calibri"/>
                <a:ea typeface="Times New Roman"/>
                <a:cs typeface="B Nazanin" pitchFamily="2" charset="-78"/>
              </a:rPr>
              <a:t>بعضی از لا انسان ها حیوانند...بعضی از لاحیوان ها لا انسان نیستند</a:t>
            </a:r>
            <a:r>
              <a:rPr lang="fa-IR" sz="4000" b="1" dirty="0" smtClean="0">
                <a:solidFill>
                  <a:srgbClr val="FF0000"/>
                </a:solidFill>
                <a:latin typeface="Calibri"/>
                <a:ea typeface="Times New Roman"/>
                <a:cs typeface="B Nazanin" pitchFamily="2" charset="-78"/>
              </a:rPr>
              <a:t>.</a:t>
            </a:r>
            <a:endParaRPr lang="en-US" sz="4000" b="1" dirty="0">
              <a:solidFill>
                <a:srgbClr val="FF0000"/>
              </a:solidFill>
              <a:latin typeface="Calibri"/>
              <a:ea typeface="Times New Roman"/>
              <a:cs typeface="B Nazanin" pitchFamily="2" charset="-78"/>
            </a:endParaRPr>
          </a:p>
        </p:txBody>
      </p:sp>
    </p:spTree>
    <p:extLst>
      <p:ext uri="{BB962C8B-B14F-4D97-AF65-F5344CB8AC3E}">
        <p14:creationId xmlns:p14="http://schemas.microsoft.com/office/powerpoint/2010/main" val="2850262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620000" cy="3886200"/>
          </a:xfrm>
        </p:spPr>
        <p:txBody>
          <a:bodyPr>
            <a:normAutofit/>
          </a:bodyPr>
          <a:lstStyle/>
          <a:p>
            <a:pPr marL="0" indent="0" algn="ctr">
              <a:lnSpc>
                <a:spcPct val="115000"/>
              </a:lnSpc>
              <a:spcBef>
                <a:spcPts val="0"/>
              </a:spcBef>
              <a:buNone/>
            </a:pPr>
            <a:r>
              <a:rPr lang="fa-IR" sz="4000" b="1" dirty="0">
                <a:solidFill>
                  <a:schemeClr val="accent1">
                    <a:lumMod val="60000"/>
                    <a:lumOff val="40000"/>
                  </a:schemeClr>
                </a:solidFill>
                <a:ea typeface="Times New Roman"/>
                <a:cs typeface="B Nazanin" pitchFamily="2" charset="-78"/>
              </a:rPr>
              <a:t>مغالطه عکس </a:t>
            </a:r>
            <a:r>
              <a:rPr lang="fa-IR" sz="4000" b="1" dirty="0" smtClean="0">
                <a:solidFill>
                  <a:schemeClr val="accent1">
                    <a:lumMod val="60000"/>
                    <a:lumOff val="40000"/>
                  </a:schemeClr>
                </a:solidFill>
                <a:ea typeface="Times New Roman"/>
                <a:cs typeface="B Nazanin" pitchFamily="2" charset="-78"/>
              </a:rPr>
              <a:t>نقیض</a:t>
            </a:r>
          </a:p>
          <a:p>
            <a:pPr marL="0" indent="0" algn="just">
              <a:lnSpc>
                <a:spcPct val="115000"/>
              </a:lnSpc>
              <a:spcBef>
                <a:spcPts val="0"/>
              </a:spcBef>
              <a:buNone/>
            </a:pPr>
            <a:endParaRPr lang="en-US" sz="3600" dirty="0">
              <a:solidFill>
                <a:schemeClr val="accent1">
                  <a:lumMod val="60000"/>
                  <a:lumOff val="40000"/>
                </a:schemeClr>
              </a:solidFill>
              <a:cs typeface="B Nazanin" pitchFamily="2" charset="-78"/>
            </a:endParaRPr>
          </a:p>
          <a:p>
            <a:pPr marL="0" indent="0" algn="just">
              <a:lnSpc>
                <a:spcPct val="115000"/>
              </a:lnSpc>
              <a:spcBef>
                <a:spcPts val="0"/>
              </a:spcBef>
              <a:buNone/>
            </a:pPr>
            <a:r>
              <a:rPr lang="fa-IR" sz="3600" dirty="0" smtClean="0">
                <a:latin typeface="Calibri"/>
                <a:ea typeface="Times New Roman"/>
                <a:cs typeface="B Nazanin" pitchFamily="2" charset="-78"/>
              </a:rPr>
              <a:t>اگر </a:t>
            </a:r>
            <a:r>
              <a:rPr lang="fa-IR" sz="3600" dirty="0">
                <a:latin typeface="Calibri"/>
                <a:ea typeface="Times New Roman"/>
                <a:cs typeface="B Nazanin" pitchFamily="2" charset="-78"/>
              </a:rPr>
              <a:t>کسی از موجبه </a:t>
            </a:r>
            <a:r>
              <a:rPr lang="fa-IR" sz="3600" dirty="0" smtClean="0">
                <a:latin typeface="Calibri"/>
                <a:ea typeface="Times New Roman"/>
                <a:cs typeface="B Nazanin" pitchFamily="2" charset="-78"/>
              </a:rPr>
              <a:t>جزئیه </a:t>
            </a:r>
            <a:r>
              <a:rPr lang="fa-IR" sz="3600" dirty="0">
                <a:latin typeface="Calibri"/>
                <a:ea typeface="Times New Roman"/>
                <a:cs typeface="B Nazanin" pitchFamily="2" charset="-78"/>
              </a:rPr>
              <a:t>عکس نقیض بگیرد،یا عکس نقیض سالبه کلیه را سالبه کلیه یا موجبه کلیه قرار دهد</a:t>
            </a:r>
            <a:r>
              <a:rPr lang="fa-IR" sz="3600" dirty="0" smtClean="0">
                <a:latin typeface="Calibri"/>
                <a:ea typeface="Times New Roman"/>
                <a:cs typeface="B Nazanin" pitchFamily="2" charset="-78"/>
              </a:rPr>
              <a:t>، مغالطه </a:t>
            </a:r>
            <a:r>
              <a:rPr lang="fa-IR" sz="3600" dirty="0">
                <a:latin typeface="Calibri"/>
                <a:ea typeface="Times New Roman"/>
                <a:cs typeface="B Nazanin" pitchFamily="2" charset="-78"/>
              </a:rPr>
              <a:t>کرده است.</a:t>
            </a:r>
            <a:endParaRPr lang="en-US" sz="3600" dirty="0">
              <a:latin typeface="Calibri"/>
              <a:ea typeface="Times New Roman"/>
              <a:cs typeface="B Nazanin" pitchFamily="2" charset="-78"/>
            </a:endParaRPr>
          </a:p>
          <a:p>
            <a:pPr marL="0" indent="0" algn="just">
              <a:buNone/>
            </a:pPr>
            <a:endParaRPr lang="fa-IR" sz="3600" dirty="0"/>
          </a:p>
        </p:txBody>
      </p:sp>
    </p:spTree>
    <p:extLst>
      <p:ext uri="{BB962C8B-B14F-4D97-AF65-F5344CB8AC3E}">
        <p14:creationId xmlns:p14="http://schemas.microsoft.com/office/powerpoint/2010/main" val="28305734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normAutofit/>
          </a:bodyPr>
          <a:lstStyle/>
          <a:p>
            <a:pPr marL="0" marR="0" indent="0" algn="r" rtl="1">
              <a:lnSpc>
                <a:spcPct val="115000"/>
              </a:lnSpc>
              <a:spcBef>
                <a:spcPts val="0"/>
              </a:spcBef>
              <a:spcAft>
                <a:spcPts val="0"/>
              </a:spcAft>
              <a:buNone/>
            </a:pPr>
            <a:r>
              <a:rPr lang="fa-IR" sz="4000" b="1" dirty="0">
                <a:solidFill>
                  <a:srgbClr val="FF0000"/>
                </a:solidFill>
                <a:latin typeface="Calibri"/>
                <a:ea typeface="Times New Roman"/>
                <a:cs typeface="B Nazanin" pitchFamily="2" charset="-78"/>
              </a:rPr>
              <a:t>اگر </a:t>
            </a:r>
            <a:r>
              <a:rPr lang="fa-IR" sz="4000" b="1" dirty="0" smtClean="0">
                <a:solidFill>
                  <a:srgbClr val="FF0000"/>
                </a:solidFill>
                <a:latin typeface="Calibri"/>
                <a:ea typeface="Times New Roman"/>
                <a:cs typeface="B Nazanin" pitchFamily="2" charset="-78"/>
              </a:rPr>
              <a:t>آهن </a:t>
            </a:r>
            <a:r>
              <a:rPr lang="fa-IR" sz="4000" b="1" dirty="0">
                <a:solidFill>
                  <a:srgbClr val="FF0000"/>
                </a:solidFill>
                <a:latin typeface="Calibri"/>
                <a:ea typeface="Times New Roman"/>
                <a:cs typeface="B Nazanin" pitchFamily="2" charset="-78"/>
              </a:rPr>
              <a:t>حرارت ببیند</a:t>
            </a:r>
            <a:r>
              <a:rPr lang="fa-IR" sz="4000" b="1" dirty="0" smtClean="0">
                <a:solidFill>
                  <a:srgbClr val="FF0000"/>
                </a:solidFill>
                <a:latin typeface="Calibri"/>
                <a:ea typeface="Times New Roman"/>
                <a:cs typeface="B Nazanin" pitchFamily="2" charset="-78"/>
              </a:rPr>
              <a:t>، منبسط </a:t>
            </a:r>
            <a:r>
              <a:rPr lang="fa-IR" sz="4000" b="1" dirty="0">
                <a:solidFill>
                  <a:srgbClr val="FF0000"/>
                </a:solidFill>
                <a:latin typeface="Calibri"/>
                <a:ea typeface="Times New Roman"/>
                <a:cs typeface="B Nazanin" pitchFamily="2" charset="-78"/>
              </a:rPr>
              <a:t>می </a:t>
            </a:r>
            <a:r>
              <a:rPr lang="fa-IR" sz="4000" b="1" dirty="0" smtClean="0">
                <a:solidFill>
                  <a:srgbClr val="FF0000"/>
                </a:solidFill>
                <a:latin typeface="Calibri"/>
                <a:ea typeface="Times New Roman"/>
                <a:cs typeface="B Nazanin" pitchFamily="2" charset="-78"/>
              </a:rPr>
              <a:t>شود.</a:t>
            </a:r>
          </a:p>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آهن </a:t>
            </a:r>
            <a:r>
              <a:rPr lang="fa-IR" sz="4000" b="1" dirty="0">
                <a:solidFill>
                  <a:srgbClr val="FF0000"/>
                </a:solidFill>
                <a:latin typeface="Calibri"/>
                <a:ea typeface="Times New Roman"/>
                <a:cs typeface="B Nazanin" pitchFamily="2" charset="-78"/>
              </a:rPr>
              <a:t>حرارت ندید</a:t>
            </a:r>
            <a:r>
              <a:rPr lang="fa-IR" sz="4000" b="1" dirty="0" smtClean="0">
                <a:solidFill>
                  <a:srgbClr val="FF0000"/>
                </a:solidFill>
                <a:latin typeface="Calibri"/>
                <a:ea typeface="Times New Roman"/>
                <a:cs typeface="B Nazanin" pitchFamily="2" charset="-78"/>
              </a:rPr>
              <a:t>...آهن </a:t>
            </a:r>
            <a:r>
              <a:rPr lang="fa-IR" sz="4000" b="1" dirty="0">
                <a:solidFill>
                  <a:srgbClr val="FF0000"/>
                </a:solidFill>
                <a:latin typeface="Calibri"/>
                <a:ea typeface="Times New Roman"/>
                <a:cs typeface="B Nazanin" pitchFamily="2" charset="-78"/>
              </a:rPr>
              <a:t>منبسط نشد.</a:t>
            </a:r>
            <a:endParaRPr lang="en-US" sz="4000" b="1" dirty="0">
              <a:solidFill>
                <a:srgbClr val="FF0000"/>
              </a:solidFill>
              <a:latin typeface="Calibri"/>
              <a:ea typeface="Times New Roman"/>
              <a:cs typeface="B Nazanin" pitchFamily="2" charset="-78"/>
            </a:endParaRPr>
          </a:p>
          <a:p>
            <a:pPr marL="0" marR="0" indent="0" algn="r" rtl="1">
              <a:lnSpc>
                <a:spcPct val="115000"/>
              </a:lnSpc>
              <a:spcBef>
                <a:spcPts val="0"/>
              </a:spcBef>
              <a:spcAft>
                <a:spcPts val="0"/>
              </a:spcAft>
              <a:buNone/>
            </a:pPr>
            <a:endParaRPr lang="en-US" sz="4400" dirty="0" smtClean="0">
              <a:latin typeface="Calibri"/>
              <a:ea typeface="Times New Roman"/>
              <a:cs typeface="B Nazanin" pitchFamily="2" charset="-78"/>
            </a:endParaRPr>
          </a:p>
        </p:txBody>
      </p:sp>
    </p:spTree>
    <p:extLst>
      <p:ext uri="{BB962C8B-B14F-4D97-AF65-F5344CB8AC3E}">
        <p14:creationId xmlns:p14="http://schemas.microsoft.com/office/powerpoint/2010/main" val="2265940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nSpc>
                <a:spcPct val="115000"/>
              </a:lnSpc>
              <a:spcBef>
                <a:spcPts val="0"/>
              </a:spcBef>
              <a:buNone/>
            </a:pPr>
            <a:endParaRPr lang="en-US" sz="3200" dirty="0">
              <a:solidFill>
                <a:schemeClr val="accent1">
                  <a:lumMod val="60000"/>
                  <a:lumOff val="40000"/>
                </a:schemeClr>
              </a:solidFill>
              <a:latin typeface="Calibri"/>
              <a:ea typeface="Times New Roman"/>
              <a:cs typeface="B Nazanin" pitchFamily="2" charset="-78"/>
            </a:endParaRPr>
          </a:p>
          <a:p>
            <a:pPr marL="0" indent="0" algn="ctr">
              <a:lnSpc>
                <a:spcPct val="115000"/>
              </a:lnSpc>
              <a:spcBef>
                <a:spcPts val="0"/>
              </a:spcBef>
              <a:buNone/>
            </a:pPr>
            <a:r>
              <a:rPr lang="fa-IR" sz="4000" b="1" dirty="0">
                <a:solidFill>
                  <a:schemeClr val="accent1">
                    <a:lumMod val="60000"/>
                    <a:lumOff val="40000"/>
                  </a:schemeClr>
                </a:solidFill>
                <a:ea typeface="Times New Roman"/>
                <a:cs typeface="B Nazanin" pitchFamily="2" charset="-78"/>
              </a:rPr>
              <a:t>مغالطه </a:t>
            </a:r>
            <a:r>
              <a:rPr lang="fa-IR" sz="4000" b="1" dirty="0">
                <a:solidFill>
                  <a:schemeClr val="accent1">
                    <a:lumMod val="60000"/>
                    <a:lumOff val="40000"/>
                  </a:schemeClr>
                </a:solidFill>
                <a:latin typeface="Calibri"/>
                <a:ea typeface="Times New Roman"/>
                <a:cs typeface="B Nazanin" pitchFamily="2" charset="-78"/>
              </a:rPr>
              <a:t>رفع </a:t>
            </a:r>
            <a:r>
              <a:rPr lang="fa-IR" sz="4000" b="1" dirty="0" smtClean="0">
                <a:solidFill>
                  <a:schemeClr val="accent1">
                    <a:lumMod val="60000"/>
                    <a:lumOff val="40000"/>
                  </a:schemeClr>
                </a:solidFill>
                <a:latin typeface="Calibri"/>
                <a:ea typeface="Times New Roman"/>
                <a:cs typeface="B Nazanin" pitchFamily="2" charset="-78"/>
              </a:rPr>
              <a:t>مقدم</a:t>
            </a:r>
          </a:p>
          <a:p>
            <a:pPr marL="0" indent="0">
              <a:lnSpc>
                <a:spcPct val="115000"/>
              </a:lnSpc>
              <a:spcBef>
                <a:spcPts val="0"/>
              </a:spcBef>
              <a:buNone/>
            </a:pPr>
            <a:endParaRPr lang="en-US" sz="3200" dirty="0">
              <a:solidFill>
                <a:schemeClr val="accent1">
                  <a:lumMod val="60000"/>
                  <a:lumOff val="40000"/>
                </a:schemeClr>
              </a:solidFill>
              <a:latin typeface="Calibri"/>
              <a:ea typeface="Times New Roman"/>
              <a:cs typeface="B Nazanin" pitchFamily="2" charset="-78"/>
            </a:endParaRPr>
          </a:p>
          <a:p>
            <a:pPr marL="0" indent="0">
              <a:lnSpc>
                <a:spcPct val="115000"/>
              </a:lnSpc>
              <a:spcBef>
                <a:spcPts val="0"/>
              </a:spcBef>
              <a:buNone/>
            </a:pPr>
            <a:r>
              <a:rPr lang="fa-IR" sz="3600" dirty="0" smtClean="0">
                <a:latin typeface="Calibri"/>
                <a:ea typeface="Times New Roman"/>
                <a:cs typeface="B Nazanin" pitchFamily="2" charset="-78"/>
              </a:rPr>
              <a:t>شاید آهن </a:t>
            </a:r>
            <a:r>
              <a:rPr lang="fa-IR" sz="3600" dirty="0">
                <a:latin typeface="Calibri"/>
                <a:ea typeface="Times New Roman"/>
                <a:cs typeface="B Nazanin" pitchFamily="2" charset="-78"/>
              </a:rPr>
              <a:t>در اثر عاملی دیگر منبسط شده باشد</a:t>
            </a:r>
            <a:r>
              <a:rPr lang="fa-IR" sz="3600" dirty="0" smtClean="0">
                <a:latin typeface="Calibri"/>
                <a:ea typeface="Times New Roman"/>
                <a:cs typeface="B Nazanin" pitchFamily="2" charset="-78"/>
              </a:rPr>
              <a:t>. بنابراین </a:t>
            </a:r>
            <a:r>
              <a:rPr lang="fa-IR" sz="3600" dirty="0">
                <a:latin typeface="Calibri"/>
                <a:ea typeface="Times New Roman"/>
                <a:cs typeface="B Nazanin" pitchFamily="2" charset="-78"/>
              </a:rPr>
              <a:t>با نفی حرارت نمی توان انبساط را نفی کرد.</a:t>
            </a:r>
            <a:endParaRPr lang="en-US" sz="3600" dirty="0">
              <a:latin typeface="Calibri"/>
              <a:ea typeface="Times New Roman"/>
              <a:cs typeface="B Nazanin" pitchFamily="2" charset="-78"/>
            </a:endParaRPr>
          </a:p>
          <a:p>
            <a:pPr marL="0" indent="0">
              <a:buNone/>
            </a:pPr>
            <a:endParaRPr lang="fa-IR" sz="3200" dirty="0"/>
          </a:p>
        </p:txBody>
      </p:sp>
    </p:spTree>
    <p:extLst>
      <p:ext uri="{BB962C8B-B14F-4D97-AF65-F5344CB8AC3E}">
        <p14:creationId xmlns:p14="http://schemas.microsoft.com/office/powerpoint/2010/main" val="41147082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86400"/>
          </a:xfrm>
        </p:spPr>
        <p:txBody>
          <a:bodyPr>
            <a:normAutofit lnSpcReduction="10000"/>
          </a:bodyPr>
          <a:lstStyle/>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-سعدی </a:t>
            </a:r>
            <a:r>
              <a:rPr lang="fa-IR" sz="4000" b="1" dirty="0">
                <a:solidFill>
                  <a:srgbClr val="FF0000"/>
                </a:solidFill>
                <a:latin typeface="Calibri"/>
                <a:ea typeface="Times New Roman"/>
                <a:cs typeface="B Nazanin" pitchFamily="2" charset="-78"/>
              </a:rPr>
              <a:t>انسان است و انسان پنج حرفی است</a:t>
            </a:r>
            <a:r>
              <a:rPr lang="fa-IR" sz="4000" b="1" dirty="0" smtClean="0">
                <a:solidFill>
                  <a:srgbClr val="FF0000"/>
                </a:solidFill>
                <a:latin typeface="Calibri"/>
                <a:ea typeface="Times New Roman"/>
                <a:cs typeface="B Nazanin" pitchFamily="2" charset="-78"/>
              </a:rPr>
              <a:t>.</a:t>
            </a:r>
          </a:p>
          <a:p>
            <a:pPr marL="0" marR="0" indent="0" algn="r" rtl="1">
              <a:lnSpc>
                <a:spcPct val="115000"/>
              </a:lnSpc>
              <a:spcBef>
                <a:spcPts val="0"/>
              </a:spcBef>
              <a:spcAft>
                <a:spcPts val="0"/>
              </a:spcAft>
              <a:buNone/>
            </a:pPr>
            <a:r>
              <a:rPr lang="fa-IR" sz="4000" b="1" dirty="0" smtClean="0">
                <a:solidFill>
                  <a:srgbClr val="FF0000"/>
                </a:solidFill>
                <a:latin typeface="Calibri"/>
                <a:ea typeface="Times New Roman"/>
                <a:cs typeface="B Nazanin" pitchFamily="2" charset="-78"/>
              </a:rPr>
              <a:t>سعدی </a:t>
            </a:r>
            <a:r>
              <a:rPr lang="fa-IR" sz="4000" b="1" dirty="0">
                <a:solidFill>
                  <a:srgbClr val="FF0000"/>
                </a:solidFill>
                <a:latin typeface="Calibri"/>
                <a:ea typeface="Times New Roman"/>
                <a:cs typeface="B Nazanin" pitchFamily="2" charset="-78"/>
              </a:rPr>
              <a:t>پنج حرفی است</a:t>
            </a:r>
            <a:r>
              <a:rPr lang="fa-IR" sz="4000" b="1" dirty="0" smtClean="0">
                <a:solidFill>
                  <a:srgbClr val="FF0000"/>
                </a:solidFill>
                <a:latin typeface="Calibri"/>
                <a:ea typeface="Times New Roman"/>
                <a:cs typeface="B Nazanin" pitchFamily="2" charset="-78"/>
              </a:rPr>
              <a:t>.</a:t>
            </a:r>
          </a:p>
          <a:p>
            <a:pPr marL="0" indent="0">
              <a:lnSpc>
                <a:spcPct val="115000"/>
              </a:lnSpc>
              <a:spcBef>
                <a:spcPts val="0"/>
              </a:spcBef>
              <a:buNone/>
            </a:pPr>
            <a:r>
              <a:rPr lang="fa-IR" sz="4000" b="1" dirty="0" smtClean="0">
                <a:solidFill>
                  <a:srgbClr val="FF0000"/>
                </a:solidFill>
                <a:latin typeface="Calibri"/>
                <a:ea typeface="Times New Roman"/>
                <a:cs typeface="B Nazanin" pitchFamily="2" charset="-78"/>
              </a:rPr>
              <a:t>-در </a:t>
            </a:r>
            <a:r>
              <a:rPr lang="fa-IR" sz="4000" b="1" dirty="0">
                <a:solidFill>
                  <a:srgbClr val="FF0000"/>
                </a:solidFill>
                <a:latin typeface="Calibri"/>
                <a:ea typeface="Times New Roman"/>
                <a:cs typeface="B Nazanin" pitchFamily="2" charset="-78"/>
              </a:rPr>
              <a:t>باز </a:t>
            </a:r>
            <a:r>
              <a:rPr lang="fa-IR" sz="4000" b="1" dirty="0" smtClean="0">
                <a:solidFill>
                  <a:srgbClr val="FF0000"/>
                </a:solidFill>
                <a:latin typeface="Calibri"/>
                <a:ea typeface="Times New Roman"/>
                <a:cs typeface="B Nazanin" pitchFamily="2" charset="-78"/>
              </a:rPr>
              <a:t>است و باز </a:t>
            </a:r>
            <a:r>
              <a:rPr lang="fa-IR" sz="4000" b="1" dirty="0">
                <a:solidFill>
                  <a:srgbClr val="FF0000"/>
                </a:solidFill>
                <a:latin typeface="Calibri"/>
                <a:ea typeface="Times New Roman"/>
                <a:cs typeface="B Nazanin" pitchFamily="2" charset="-78"/>
              </a:rPr>
              <a:t>پرنده </a:t>
            </a:r>
            <a:r>
              <a:rPr lang="fa-IR" sz="4000" b="1" dirty="0" smtClean="0">
                <a:solidFill>
                  <a:srgbClr val="FF0000"/>
                </a:solidFill>
                <a:latin typeface="Calibri"/>
                <a:ea typeface="Times New Roman"/>
                <a:cs typeface="B Nazanin" pitchFamily="2" charset="-78"/>
              </a:rPr>
              <a:t>است. </a:t>
            </a:r>
          </a:p>
          <a:p>
            <a:pPr marL="0" indent="0">
              <a:lnSpc>
                <a:spcPct val="115000"/>
              </a:lnSpc>
              <a:spcBef>
                <a:spcPts val="0"/>
              </a:spcBef>
              <a:buNone/>
            </a:pPr>
            <a:r>
              <a:rPr lang="fa-IR" sz="4000" b="1" dirty="0" smtClean="0">
                <a:solidFill>
                  <a:srgbClr val="FF0000"/>
                </a:solidFill>
                <a:latin typeface="Calibri"/>
                <a:ea typeface="Times New Roman"/>
                <a:cs typeface="B Nazanin" pitchFamily="2" charset="-78"/>
              </a:rPr>
              <a:t>در </a:t>
            </a:r>
            <a:r>
              <a:rPr lang="fa-IR" sz="4000" b="1" dirty="0">
                <a:solidFill>
                  <a:srgbClr val="FF0000"/>
                </a:solidFill>
                <a:latin typeface="Calibri"/>
                <a:ea typeface="Times New Roman"/>
                <a:cs typeface="B Nazanin" pitchFamily="2" charset="-78"/>
              </a:rPr>
              <a:t>پرنده است.</a:t>
            </a:r>
            <a:endParaRPr lang="fa-IR" sz="4000" b="1" dirty="0" smtClean="0">
              <a:solidFill>
                <a:srgbClr val="FF0000"/>
              </a:solidFill>
              <a:latin typeface="Calibri"/>
              <a:ea typeface="Times New Roman"/>
              <a:cs typeface="B Nazanin" pitchFamily="2" charset="-78"/>
            </a:endParaRPr>
          </a:p>
          <a:p>
            <a:pPr marL="0" indent="0">
              <a:lnSpc>
                <a:spcPct val="115000"/>
              </a:lnSpc>
              <a:spcBef>
                <a:spcPts val="0"/>
              </a:spcBef>
              <a:buNone/>
            </a:pPr>
            <a:r>
              <a:rPr lang="fa-IR" sz="4000" b="1" dirty="0">
                <a:solidFill>
                  <a:srgbClr val="FF0000"/>
                </a:solidFill>
                <a:cs typeface="B Nazanin" pitchFamily="2" charset="-78"/>
              </a:rPr>
              <a:t>-</a:t>
            </a:r>
            <a:r>
              <a:rPr lang="fa-IR" sz="4000" b="1" dirty="0" smtClean="0">
                <a:solidFill>
                  <a:srgbClr val="FF0000"/>
                </a:solidFill>
                <a:cs typeface="B Nazanin" pitchFamily="2" charset="-78"/>
              </a:rPr>
              <a:t>او </a:t>
            </a:r>
            <a:r>
              <a:rPr lang="fa-IR" sz="4000" b="1" dirty="0">
                <a:solidFill>
                  <a:srgbClr val="FF0000"/>
                </a:solidFill>
                <a:cs typeface="B Nazanin" pitchFamily="2" charset="-78"/>
              </a:rPr>
              <a:t>سیر است. سیر بو می دهد. او بو می دهد.</a:t>
            </a:r>
            <a:br>
              <a:rPr lang="fa-IR" sz="4000" b="1" dirty="0">
                <a:solidFill>
                  <a:srgbClr val="FF0000"/>
                </a:solidFill>
                <a:cs typeface="B Nazanin" pitchFamily="2" charset="-78"/>
              </a:rPr>
            </a:br>
            <a:r>
              <a:rPr lang="fa-IR" sz="4000" b="1" dirty="0">
                <a:solidFill>
                  <a:srgbClr val="FF0000"/>
                </a:solidFill>
                <a:cs typeface="B Nazanin" pitchFamily="2" charset="-78"/>
              </a:rPr>
              <a:t>-</a:t>
            </a:r>
            <a:r>
              <a:rPr lang="fa-IR" sz="4000" b="1" dirty="0" smtClean="0">
                <a:solidFill>
                  <a:srgbClr val="FF0000"/>
                </a:solidFill>
                <a:cs typeface="B Nazanin" pitchFamily="2" charset="-78"/>
              </a:rPr>
              <a:t>انگور </a:t>
            </a:r>
            <a:r>
              <a:rPr lang="fa-IR" sz="4000" b="1" dirty="0">
                <a:solidFill>
                  <a:srgbClr val="FF0000"/>
                </a:solidFill>
                <a:cs typeface="B Nazanin" pitchFamily="2" charset="-78"/>
              </a:rPr>
              <a:t>شیرین است. شیرین معشوق فرهاد است. </a:t>
            </a:r>
            <a:br>
              <a:rPr lang="fa-IR" sz="4000" b="1" dirty="0">
                <a:solidFill>
                  <a:srgbClr val="FF0000"/>
                </a:solidFill>
                <a:cs typeface="B Nazanin" pitchFamily="2" charset="-78"/>
              </a:rPr>
            </a:br>
            <a:r>
              <a:rPr lang="fa-IR" sz="4000" b="1" dirty="0">
                <a:solidFill>
                  <a:srgbClr val="FF0000"/>
                </a:solidFill>
                <a:cs typeface="B Nazanin" pitchFamily="2" charset="-78"/>
              </a:rPr>
              <a:t>پس انگور معشوق فرهاد است.</a:t>
            </a:r>
            <a:endParaRPr lang="en-US" sz="4000" dirty="0">
              <a:solidFill>
                <a:srgbClr val="FF0000"/>
              </a:solidFill>
              <a:latin typeface="Calibri"/>
              <a:ea typeface="Times New Roman"/>
              <a:cs typeface="B Nazanin" pitchFamily="2" charset="-78"/>
            </a:endParaRPr>
          </a:p>
        </p:txBody>
      </p:sp>
    </p:spTree>
    <p:extLst>
      <p:ext uri="{BB962C8B-B14F-4D97-AF65-F5344CB8AC3E}">
        <p14:creationId xmlns:p14="http://schemas.microsoft.com/office/powerpoint/2010/main" val="33021956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543800" cy="3886200"/>
          </a:xfrm>
        </p:spPr>
        <p:txBody>
          <a:bodyPr>
            <a:noAutofit/>
          </a:bodyPr>
          <a:lstStyle/>
          <a:p>
            <a:pPr marL="0" indent="0" algn="ctr">
              <a:buNone/>
            </a:pPr>
            <a:r>
              <a:rPr lang="fa-IR" sz="4400" b="1" dirty="0">
                <a:solidFill>
                  <a:schemeClr val="accent6">
                    <a:lumMod val="60000"/>
                    <a:lumOff val="40000"/>
                  </a:schemeClr>
                </a:solidFill>
                <a:ea typeface="Times New Roman"/>
                <a:cs typeface="B Nazanin" pitchFamily="2" charset="-78"/>
              </a:rPr>
              <a:t> مغالطه ا</a:t>
            </a:r>
            <a:r>
              <a:rPr lang="fa-IR" sz="4400" b="1" dirty="0">
                <a:solidFill>
                  <a:schemeClr val="accent6">
                    <a:lumMod val="60000"/>
                    <a:lumOff val="40000"/>
                  </a:schemeClr>
                </a:solidFill>
                <a:cs typeface="B Nazanin" pitchFamily="2" charset="-78"/>
              </a:rPr>
              <a:t>بهام موصول</a:t>
            </a:r>
            <a:endParaRPr lang="en-US" sz="4400" b="1" dirty="0">
              <a:solidFill>
                <a:schemeClr val="accent6">
                  <a:lumMod val="60000"/>
                  <a:lumOff val="40000"/>
                </a:schemeClr>
              </a:solidFill>
              <a:cs typeface="B Nazanin" pitchFamily="2" charset="-78"/>
            </a:endParaRPr>
          </a:p>
          <a:p>
            <a:pPr marL="0" indent="0" algn="just">
              <a:buNone/>
            </a:pPr>
            <a:endParaRPr lang="fa-IR" sz="3200" dirty="0" smtClean="0">
              <a:cs typeface="B Nazanin" pitchFamily="2" charset="-78"/>
            </a:endParaRPr>
          </a:p>
          <a:p>
            <a:pPr marL="0" indent="0" algn="just">
              <a:buNone/>
            </a:pPr>
            <a:r>
              <a:rPr lang="fa-IR" sz="3200" dirty="0" smtClean="0">
                <a:cs typeface="B Nazanin" pitchFamily="2" charset="-78"/>
              </a:rPr>
              <a:t>اگر </a:t>
            </a:r>
            <a:r>
              <a:rPr lang="fa-IR" sz="3200" dirty="0">
                <a:cs typeface="B Nazanin" pitchFamily="2" charset="-78"/>
              </a:rPr>
              <a:t>موصول </a:t>
            </a:r>
            <a:r>
              <a:rPr lang="fa-IR" sz="3200" dirty="0">
                <a:solidFill>
                  <a:srgbClr val="FF0000"/>
                </a:solidFill>
                <a:cs typeface="B Nazanin" pitchFamily="2" charset="-78"/>
              </a:rPr>
              <a:t>"که حوادث جزیی را بازگو </a:t>
            </a:r>
            <a:r>
              <a:rPr lang="fa-IR" sz="3200" dirty="0" smtClean="0">
                <a:solidFill>
                  <a:srgbClr val="FF0000"/>
                </a:solidFill>
                <a:cs typeface="B Nazanin" pitchFamily="2" charset="-78"/>
              </a:rPr>
              <a:t>می کنند"</a:t>
            </a:r>
            <a:r>
              <a:rPr lang="fa-IR" sz="3200" dirty="0" smtClean="0">
                <a:cs typeface="B Nazanin" pitchFamily="2" charset="-78"/>
              </a:rPr>
              <a:t>قید احترازی </a:t>
            </a:r>
            <a:r>
              <a:rPr lang="fa-IR" sz="3200" dirty="0">
                <a:cs typeface="B Nazanin" pitchFamily="2" charset="-78"/>
              </a:rPr>
              <a:t>نباشد معنایش این است که گزاره های تاریخی فقط بازگو کننده حوادث جزیی اند،و اگر قید احترازی باشد معنایش این است که گزاره های تاریخی دو دسته اند</a:t>
            </a:r>
            <a:r>
              <a:rPr lang="fa-IR" sz="3200" dirty="0" smtClean="0">
                <a:cs typeface="B Nazanin" pitchFamily="2" charset="-78"/>
              </a:rPr>
              <a:t>: دسته </a:t>
            </a:r>
            <a:r>
              <a:rPr lang="fa-IR" sz="3200" dirty="0">
                <a:cs typeface="B Nazanin" pitchFamily="2" charset="-78"/>
              </a:rPr>
              <a:t>ای بازگو کننده حوادث </a:t>
            </a:r>
            <a:r>
              <a:rPr lang="fa-IR" sz="3200" dirty="0" smtClean="0">
                <a:cs typeface="B Nazanin" pitchFamily="2" charset="-78"/>
              </a:rPr>
              <a:t>جزیی اند </a:t>
            </a:r>
            <a:r>
              <a:rPr lang="fa-IR" sz="3200" dirty="0">
                <a:cs typeface="B Nazanin" pitchFamily="2" charset="-78"/>
              </a:rPr>
              <a:t>و دسته دیگر چنین نیستند.</a:t>
            </a:r>
            <a:endParaRPr lang="en-US" sz="3200" dirty="0">
              <a:cs typeface="B Nazanin" pitchFamily="2" charset="-78"/>
            </a:endParaRPr>
          </a:p>
          <a:p>
            <a:pPr marL="0" indent="0">
              <a:buNone/>
            </a:pPr>
            <a:endParaRPr lang="fa-IR" sz="3200" dirty="0">
              <a:cs typeface="B Nazanin" pitchFamily="2" charset="-78"/>
            </a:endParaRPr>
          </a:p>
        </p:txBody>
      </p:sp>
    </p:spTree>
    <p:extLst>
      <p:ext uri="{BB962C8B-B14F-4D97-AF65-F5344CB8AC3E}">
        <p14:creationId xmlns:p14="http://schemas.microsoft.com/office/powerpoint/2010/main" val="987392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7543800" cy="838200"/>
          </a:xfrm>
        </p:spPr>
        <p:txBody>
          <a:bodyPr>
            <a:normAutofit/>
          </a:bodyPr>
          <a:lstStyle/>
          <a:p>
            <a:pPr marL="0" indent="0" algn="ctr">
              <a:buNone/>
            </a:pPr>
            <a:r>
              <a:rPr lang="fa-IR" sz="4000" b="1" dirty="0">
                <a:solidFill>
                  <a:srgbClr val="FF0000"/>
                </a:solidFill>
                <a:cs typeface="B Nazanin" pitchFamily="2" charset="-78"/>
              </a:rPr>
              <a:t>مغالطه عدم تکرار حد وسط</a:t>
            </a:r>
            <a:endParaRPr lang="en-US" sz="4000" b="1" dirty="0">
              <a:solidFill>
                <a:srgbClr val="FF0000"/>
              </a:solidFill>
              <a:cs typeface="B Nazanin" pitchFamily="2" charset="-78"/>
            </a:endParaRPr>
          </a:p>
          <a:p>
            <a:pPr marL="0" indent="0" algn="ctr">
              <a:buNone/>
            </a:pPr>
            <a:endParaRPr lang="fa-IR" sz="4000" b="1" dirty="0">
              <a:solidFill>
                <a:srgbClr val="FF0000"/>
              </a:solidFill>
            </a:endParaRPr>
          </a:p>
        </p:txBody>
      </p:sp>
      <p:sp>
        <p:nvSpPr>
          <p:cNvPr id="2" name="TextBox 1"/>
          <p:cNvSpPr txBox="1"/>
          <p:nvPr/>
        </p:nvSpPr>
        <p:spPr>
          <a:xfrm>
            <a:off x="457200" y="1752600"/>
            <a:ext cx="8382000" cy="5632311"/>
          </a:xfrm>
          <a:prstGeom prst="rect">
            <a:avLst/>
          </a:prstGeom>
          <a:noFill/>
        </p:spPr>
        <p:txBody>
          <a:bodyPr wrap="square" rtlCol="1">
            <a:spAutoFit/>
          </a:bodyPr>
          <a:lstStyle/>
          <a:p>
            <a:pPr algn="just" rtl="1"/>
            <a:r>
              <a:rPr lang="fa-IR" sz="3600" dirty="0" smtClean="0">
                <a:cs typeface="B Nazanin" pitchFamily="2" charset="-78"/>
              </a:rPr>
              <a:t>حد </a:t>
            </a:r>
            <a:r>
              <a:rPr lang="fa-IR" sz="3600" dirty="0">
                <a:cs typeface="B Nazanin" pitchFamily="2" charset="-78"/>
              </a:rPr>
              <a:t>وسط باید در </a:t>
            </a:r>
            <a:r>
              <a:rPr lang="fa-IR" sz="3600" dirty="0" smtClean="0">
                <a:cs typeface="B Nazanin" pitchFamily="2" charset="-78"/>
              </a:rPr>
              <a:t>مقدمه اول </a:t>
            </a:r>
            <a:r>
              <a:rPr lang="fa-IR" sz="3600" dirty="0">
                <a:cs typeface="B Nazanin" pitchFamily="2" charset="-78"/>
              </a:rPr>
              <a:t>و دوم قیاس عیناً و بتمامِه تکرار شود تا نتیجه معتبر و قابل اطمینان باشد.</a:t>
            </a:r>
          </a:p>
          <a:p>
            <a:pPr algn="just" rtl="1"/>
            <a:r>
              <a:rPr lang="fa-IR" sz="3600" dirty="0" smtClean="0">
                <a:cs typeface="B Nazanin" pitchFamily="2" charset="-78"/>
              </a:rPr>
              <a:t>اگر </a:t>
            </a:r>
            <a:r>
              <a:rPr lang="fa-IR" sz="3600" dirty="0">
                <a:cs typeface="B Nazanin" pitchFamily="2" charset="-78"/>
              </a:rPr>
              <a:t>حد وسط مشترک لفظی باشد و در یک مقدمه به معنای اول و در مقدمه دوم به معنای دیگر به‌کار </a:t>
            </a:r>
            <a:r>
              <a:rPr lang="fa-IR" sz="3600" dirty="0" smtClean="0">
                <a:cs typeface="B Nazanin" pitchFamily="2" charset="-78"/>
              </a:rPr>
              <a:t>رود، </a:t>
            </a:r>
            <a:r>
              <a:rPr lang="fa-IR" sz="3600" dirty="0">
                <a:cs typeface="B Nazanin" pitchFamily="2" charset="-78"/>
              </a:rPr>
              <a:t>مغالطه عدم تکرار حد </a:t>
            </a:r>
            <a:r>
              <a:rPr lang="fa-IR" sz="3600" dirty="0" smtClean="0">
                <a:cs typeface="B Nazanin" pitchFamily="2" charset="-78"/>
              </a:rPr>
              <a:t>وسط رخ می دهد.</a:t>
            </a:r>
          </a:p>
          <a:p>
            <a:pPr algn="r" rtl="1"/>
            <a:r>
              <a:rPr lang="fa-IR" sz="3600" dirty="0">
                <a:cs typeface="B Nazanin" pitchFamily="2" charset="-78"/>
              </a:rPr>
              <a:t>یعنی اگر استدلالی دارای چهار حد باشد و توهم شود که قیاس دارای سه حد است مغالطه رخ می دهد. (مغالطه اشتراک لفظ)</a:t>
            </a:r>
            <a:br>
              <a:rPr lang="fa-IR" sz="3600" dirty="0">
                <a:cs typeface="B Nazanin" pitchFamily="2" charset="-78"/>
              </a:rPr>
            </a:br>
            <a:endParaRPr lang="fa-IR" sz="3600" dirty="0">
              <a:cs typeface="B Nazanin" pitchFamily="2" charset="-78"/>
            </a:endParaRPr>
          </a:p>
          <a:p>
            <a:pPr algn="just" rtl="1"/>
            <a:r>
              <a:rPr lang="fa-IR" sz="3600" dirty="0" smtClean="0">
                <a:cs typeface="B Nazanin" pitchFamily="2" charset="-78"/>
              </a:rPr>
              <a:t> </a:t>
            </a:r>
            <a:endParaRPr lang="fa-IR" sz="3600" dirty="0">
              <a:cs typeface="B Nazanin" pitchFamily="2" charset="-78"/>
            </a:endParaRPr>
          </a:p>
        </p:txBody>
      </p:sp>
    </p:spTree>
    <p:extLst>
      <p:ext uri="{BB962C8B-B14F-4D97-AF65-F5344CB8AC3E}">
        <p14:creationId xmlns:p14="http://schemas.microsoft.com/office/powerpoint/2010/main" val="6046742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548680"/>
            <a:ext cx="8606190" cy="5616624"/>
          </a:xfrm>
        </p:spPr>
        <p:txBody>
          <a:bodyPr>
            <a:noAutofit/>
          </a:bodyPr>
          <a:lstStyle/>
          <a:p>
            <a:pPr algn="r"/>
            <a:r>
              <a:rPr lang="fa-IR" sz="3600" b="1" dirty="0" smtClean="0">
                <a:solidFill>
                  <a:srgbClr val="FF0000"/>
                </a:solidFill>
                <a:cs typeface="B Nazanin" pitchFamily="2" charset="-78"/>
              </a:rPr>
              <a:t>الف)شراب از انگور است و انگور مباح است</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:.پس شراب مباح است.</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ب)آب از اکسیژن و هیدروژن است و اکسیژن و هیدروژن قابل احتراقند</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:.آب قابل احتراق است.</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ج)دیوار موش داره . موش گوش داره</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:.دیوار گوش داره.</a:t>
            </a:r>
            <a:br>
              <a:rPr lang="fa-IR" sz="3600" b="1" dirty="0" smtClean="0">
                <a:solidFill>
                  <a:srgbClr val="FF0000"/>
                </a:solidFill>
                <a:cs typeface="B Nazanin" pitchFamily="2" charset="-78"/>
              </a:rPr>
            </a:br>
            <a:r>
              <a:rPr lang="fa-IR" sz="3600" dirty="0">
                <a:solidFill>
                  <a:srgbClr val="FF0000"/>
                </a:solidFill>
                <a:cs typeface="B Nazanin" pitchFamily="2" charset="-78"/>
              </a:rPr>
              <a:t/>
            </a:r>
            <a:br>
              <a:rPr lang="fa-IR" sz="3600" dirty="0">
                <a:solidFill>
                  <a:srgbClr val="FF0000"/>
                </a:solidFill>
                <a:cs typeface="B Nazanin" pitchFamily="2" charset="-78"/>
              </a:rPr>
            </a:br>
            <a:r>
              <a:rPr lang="fa-IR" sz="3600" dirty="0">
                <a:solidFill>
                  <a:srgbClr val="FF0000"/>
                </a:solidFill>
                <a:cs typeface="B Nazanin" pitchFamily="2" charset="-78"/>
              </a:rPr>
              <a:t/>
            </a:r>
            <a:br>
              <a:rPr lang="fa-IR" sz="3600" dirty="0">
                <a:solidFill>
                  <a:srgbClr val="FF0000"/>
                </a:solidFill>
                <a:cs typeface="B Nazanin" pitchFamily="2" charset="-78"/>
              </a:rPr>
            </a:br>
            <a:endParaRPr lang="fa-IR" sz="3600" dirty="0">
              <a:solidFill>
                <a:srgbClr val="FF0000"/>
              </a:solidFill>
              <a:cs typeface="B Nazanin" pitchFamily="2" charset="-78"/>
            </a:endParaRPr>
          </a:p>
        </p:txBody>
      </p:sp>
    </p:spTree>
    <p:extLst>
      <p:ext uri="{BB962C8B-B14F-4D97-AF65-F5344CB8AC3E}">
        <p14:creationId xmlns:p14="http://schemas.microsoft.com/office/powerpoint/2010/main" val="107159160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543800" cy="3886200"/>
          </a:xfrm>
        </p:spPr>
        <p:txBody>
          <a:bodyPr>
            <a:normAutofit/>
          </a:bodyPr>
          <a:lstStyle/>
          <a:p>
            <a:pPr marL="0" indent="0" algn="ctr">
              <a:buNone/>
            </a:pPr>
            <a:r>
              <a:rPr lang="fa-IR" sz="4000" b="1" dirty="0">
                <a:solidFill>
                  <a:schemeClr val="accent1">
                    <a:lumMod val="60000"/>
                    <a:lumOff val="40000"/>
                  </a:schemeClr>
                </a:solidFill>
                <a:cs typeface="B Nazanin" pitchFamily="2" charset="-78"/>
              </a:rPr>
              <a:t>مغالطه تکرار جزیی از حد وسط</a:t>
            </a:r>
            <a:endParaRPr lang="fa-IR" sz="4000" b="1" dirty="0">
              <a:cs typeface="B Nazanin" pitchFamily="2" charset="-78"/>
            </a:endParaRPr>
          </a:p>
          <a:p>
            <a:pPr marL="0" indent="0">
              <a:buNone/>
            </a:pPr>
            <a:r>
              <a:rPr lang="fa-IR" sz="3600" dirty="0">
                <a:cs typeface="B Nazanin" pitchFamily="2" charset="-78"/>
              </a:rPr>
              <a:t>این مغالطه شبیه مغالطه قبلی است با این تفاوت که در مغالطه قبلی اصلا حد وسط تکرار </a:t>
            </a:r>
            <a:r>
              <a:rPr lang="fa-IR" sz="3600" dirty="0" smtClean="0">
                <a:cs typeface="B Nazanin" pitchFamily="2" charset="-78"/>
              </a:rPr>
              <a:t>نمی شد </a:t>
            </a:r>
            <a:r>
              <a:rPr lang="fa-IR" sz="3600" dirty="0">
                <a:cs typeface="B Nazanin" pitchFamily="2" charset="-78"/>
              </a:rPr>
              <a:t>وگمان </a:t>
            </a:r>
            <a:r>
              <a:rPr lang="fa-IR" sz="3600" dirty="0" smtClean="0">
                <a:cs typeface="B Nazanin" pitchFamily="2" charset="-78"/>
              </a:rPr>
              <a:t>می رفت </a:t>
            </a:r>
            <a:r>
              <a:rPr lang="fa-IR" sz="3600" dirty="0">
                <a:cs typeface="B Nazanin" pitchFamily="2" charset="-78"/>
              </a:rPr>
              <a:t>که تکرار شده است اما در این مغالطه فقط بخشی از حد وسط تکرار </a:t>
            </a:r>
            <a:r>
              <a:rPr lang="fa-IR" sz="3600" dirty="0" smtClean="0">
                <a:cs typeface="B Nazanin" pitchFamily="2" charset="-78"/>
              </a:rPr>
              <a:t>می شود  </a:t>
            </a:r>
            <a:r>
              <a:rPr lang="fa-IR" sz="3600" dirty="0">
                <a:cs typeface="B Nazanin" pitchFamily="2" charset="-78"/>
              </a:rPr>
              <a:t>نه کل </a:t>
            </a:r>
            <a:r>
              <a:rPr lang="fa-IR" sz="3600" dirty="0" smtClean="0">
                <a:cs typeface="B Nazanin" pitchFamily="2" charset="-78"/>
              </a:rPr>
              <a:t>آن.</a:t>
            </a:r>
            <a:endParaRPr lang="fa-IR" sz="3600" dirty="0">
              <a:cs typeface="B Nazanin" pitchFamily="2" charset="-78"/>
            </a:endParaRPr>
          </a:p>
          <a:p>
            <a:pPr marL="0" indent="0">
              <a:buNone/>
            </a:pPr>
            <a:endParaRPr lang="fa-IR" sz="3600" dirty="0"/>
          </a:p>
          <a:p>
            <a:pPr marL="0" indent="0">
              <a:buNone/>
            </a:pPr>
            <a:endParaRPr lang="fa-IR" sz="3600" dirty="0"/>
          </a:p>
        </p:txBody>
      </p:sp>
    </p:spTree>
    <p:extLst>
      <p:ext uri="{BB962C8B-B14F-4D97-AF65-F5344CB8AC3E}">
        <p14:creationId xmlns:p14="http://schemas.microsoft.com/office/powerpoint/2010/main" val="35975924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7158" y="2643182"/>
            <a:ext cx="8353428" cy="1552572"/>
          </a:xfrm>
        </p:spPr>
        <p:txBody>
          <a:bodyPr>
            <a:normAutofit fontScale="90000"/>
          </a:bodyPr>
          <a:lstStyle/>
          <a:p>
            <a:pPr algn="r">
              <a:buFont typeface="Arial" pitchFamily="34" charset="0"/>
              <a:buChar char="•"/>
            </a:pPr>
            <a:r>
              <a:rPr lang="fa-IR" sz="4000" b="1" dirty="0" smtClean="0">
                <a:solidFill>
                  <a:srgbClr val="FF0000"/>
                </a:solidFill>
                <a:cs typeface="B Nazanin" pitchFamily="2" charset="-78"/>
              </a:rPr>
              <a:t>انسان </a:t>
            </a:r>
            <a:r>
              <a:rPr lang="fa-IR" sz="4000" b="1" dirty="0">
                <a:solidFill>
                  <a:srgbClr val="FF0000"/>
                </a:solidFill>
                <a:cs typeface="B Nazanin" pitchFamily="2" charset="-78"/>
              </a:rPr>
              <a:t>بشر </a:t>
            </a:r>
            <a:r>
              <a:rPr lang="fa-IR" sz="4000" b="1" dirty="0" smtClean="0">
                <a:solidFill>
                  <a:srgbClr val="FF0000"/>
                </a:solidFill>
                <a:cs typeface="B Nazanin" pitchFamily="2" charset="-78"/>
              </a:rPr>
              <a:t>است. بشر </a:t>
            </a:r>
            <a:r>
              <a:rPr lang="fa-IR" sz="4000" b="1" dirty="0">
                <a:solidFill>
                  <a:srgbClr val="FF0000"/>
                </a:solidFill>
                <a:cs typeface="B Nazanin" pitchFamily="2" charset="-78"/>
              </a:rPr>
              <a:t>ضاحک </a:t>
            </a:r>
            <a:r>
              <a:rPr lang="fa-IR" sz="4000" b="1" dirty="0" smtClean="0">
                <a:solidFill>
                  <a:srgbClr val="FF0000"/>
                </a:solidFill>
                <a:cs typeface="B Nazanin" pitchFamily="2" charset="-78"/>
              </a:rPr>
              <a:t>است.</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:.انسان ضاحک است.</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
            </a:r>
            <a:br>
              <a:rPr lang="fa-IR" sz="4000" b="1" dirty="0" smtClean="0">
                <a:solidFill>
                  <a:srgbClr val="FF0000"/>
                </a:solidFill>
                <a:cs typeface="B Nazanin" pitchFamily="2" charset="-78"/>
              </a:rPr>
            </a:br>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chemeClr val="accent3">
                    <a:lumMod val="50000"/>
                  </a:schemeClr>
                </a:solidFill>
                <a:cs typeface="B Nazanin" pitchFamily="2" charset="-78"/>
              </a:rPr>
              <a:t/>
            </a:r>
            <a:br>
              <a:rPr lang="fa-IR" sz="4000" b="1" dirty="0">
                <a:solidFill>
                  <a:schemeClr val="accent3">
                    <a:lumMod val="50000"/>
                  </a:schemeClr>
                </a:solidFill>
                <a:cs typeface="B Nazanin" pitchFamily="2" charset="-78"/>
              </a:rPr>
            </a:br>
            <a:endParaRPr lang="fa-IR" sz="4000" b="1" dirty="0">
              <a:cs typeface="B Nazanin" pitchFamily="2" charset="-78"/>
            </a:endParaRPr>
          </a:p>
        </p:txBody>
      </p:sp>
      <p:sp>
        <p:nvSpPr>
          <p:cNvPr id="4" name="TextBox 3"/>
          <p:cNvSpPr txBox="1"/>
          <p:nvPr/>
        </p:nvSpPr>
        <p:spPr>
          <a:xfrm>
            <a:off x="683568" y="2072469"/>
            <a:ext cx="7858180" cy="2862322"/>
          </a:xfrm>
          <a:prstGeom prst="rect">
            <a:avLst/>
          </a:prstGeom>
          <a:noFill/>
        </p:spPr>
        <p:txBody>
          <a:bodyPr wrap="square" rtlCol="0">
            <a:spAutoFit/>
          </a:bodyPr>
          <a:lstStyle/>
          <a:p>
            <a:pPr algn="r" rtl="1"/>
            <a:endParaRPr lang="fa-IR" sz="3600" b="1" dirty="0" smtClean="0">
              <a:solidFill>
                <a:srgbClr val="FF0000"/>
              </a:solidFill>
              <a:cs typeface="B Nazanin" pitchFamily="2" charset="-78"/>
            </a:endParaRPr>
          </a:p>
          <a:p>
            <a:pPr algn="r" rtl="1">
              <a:buFont typeface="Arial" pitchFamily="34" charset="0"/>
              <a:buChar char="•"/>
            </a:pPr>
            <a:endParaRPr lang="fa-IR" sz="3600" b="1" dirty="0" smtClean="0">
              <a:solidFill>
                <a:srgbClr val="FF0000"/>
              </a:solidFill>
              <a:cs typeface="B Nazanin" pitchFamily="2" charset="-78"/>
            </a:endParaRPr>
          </a:p>
          <a:p>
            <a:pPr algn="just" rtl="1">
              <a:buFont typeface="Arial" pitchFamily="34" charset="0"/>
              <a:buChar char="•"/>
            </a:pPr>
            <a:r>
              <a:rPr lang="fa-IR" sz="3600" b="1" dirty="0" smtClean="0">
                <a:solidFill>
                  <a:srgbClr val="FF0000"/>
                </a:solidFill>
                <a:cs typeface="B Nazanin" pitchFamily="2" charset="-78"/>
              </a:rPr>
              <a:t>نیتروژن سبک تر از هواست، زیرا نیتروژن یک گاز است و می دانیم گازهای گوناگون از هوا سبکترند.</a:t>
            </a:r>
          </a:p>
        </p:txBody>
      </p:sp>
    </p:spTree>
    <p:extLst>
      <p:ext uri="{BB962C8B-B14F-4D97-AF65-F5344CB8AC3E}">
        <p14:creationId xmlns:p14="http://schemas.microsoft.com/office/powerpoint/2010/main" val="1641830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276872"/>
            <a:ext cx="8136904" cy="3456384"/>
          </a:xfrm>
        </p:spPr>
        <p:txBody>
          <a:bodyPr>
            <a:noAutofit/>
          </a:bodyPr>
          <a:lstStyle/>
          <a:p>
            <a:pPr marL="0" indent="0" algn="r" rtl="1"/>
            <a:r>
              <a:rPr lang="fa-IR" sz="3600" dirty="0">
                <a:solidFill>
                  <a:schemeClr val="tx1"/>
                </a:solidFill>
                <a:cs typeface="B Nazanin" pitchFamily="2" charset="-78"/>
              </a:rPr>
              <a:t>اگر نتیجه قیاسی واقعا مجهول باشد دو مقدمه </a:t>
            </a:r>
            <a:r>
              <a:rPr lang="fa-IR" sz="3600" dirty="0" smtClean="0">
                <a:solidFill>
                  <a:schemeClr val="tx1"/>
                </a:solidFill>
                <a:cs typeface="B Nazanin" pitchFamily="2" charset="-78"/>
              </a:rPr>
              <a:t>آن باید سه حد </a:t>
            </a:r>
            <a:r>
              <a:rPr lang="fa-IR" sz="3600" dirty="0">
                <a:solidFill>
                  <a:schemeClr val="tx1"/>
                </a:solidFill>
                <a:cs typeface="B Nazanin" pitchFamily="2" charset="-78"/>
              </a:rPr>
              <a:t>متغایر داشته </a:t>
            </a:r>
            <a:r>
              <a:rPr lang="fa-IR" sz="3600" dirty="0" smtClean="0">
                <a:solidFill>
                  <a:schemeClr val="tx1"/>
                </a:solidFill>
                <a:cs typeface="B Nazanin" pitchFamily="2" charset="-78"/>
              </a:rPr>
              <a:t>باشند؛ در </a:t>
            </a:r>
            <a:r>
              <a:rPr lang="fa-IR" sz="3600" dirty="0">
                <a:solidFill>
                  <a:schemeClr val="tx1"/>
                </a:solidFill>
                <a:cs typeface="B Nazanin" pitchFamily="2" charset="-78"/>
              </a:rPr>
              <a:t>غیر </a:t>
            </a:r>
            <a:r>
              <a:rPr lang="fa-IR" sz="3600" dirty="0" smtClean="0">
                <a:solidFill>
                  <a:schemeClr val="tx1"/>
                </a:solidFill>
                <a:cs typeface="B Nazanin" pitchFamily="2" charset="-78"/>
              </a:rPr>
              <a:t>این صورت </a:t>
            </a:r>
            <a:r>
              <a:rPr lang="fa-IR" sz="3600" dirty="0">
                <a:solidFill>
                  <a:schemeClr val="tx1"/>
                </a:solidFill>
                <a:cs typeface="B Nazanin" pitchFamily="2" charset="-78"/>
              </a:rPr>
              <a:t>مغالطه رخ </a:t>
            </a:r>
            <a:r>
              <a:rPr lang="fa-IR" sz="3600" dirty="0" smtClean="0">
                <a:solidFill>
                  <a:schemeClr val="tx1"/>
                </a:solidFill>
                <a:cs typeface="B Nazanin" pitchFamily="2" charset="-78"/>
              </a:rPr>
              <a:t>می دهد</a:t>
            </a:r>
            <a:r>
              <a:rPr lang="fa-IR" sz="3600" dirty="0">
                <a:solidFill>
                  <a:schemeClr val="tx1"/>
                </a:solidFill>
                <a:cs typeface="B Nazanin" pitchFamily="2" charset="-78"/>
              </a:rPr>
              <a:t>.</a:t>
            </a:r>
            <a:br>
              <a:rPr lang="fa-IR" sz="3600" dirty="0">
                <a:solidFill>
                  <a:schemeClr val="tx1"/>
                </a:solidFill>
                <a:cs typeface="B Nazanin" pitchFamily="2" charset="-78"/>
              </a:rPr>
            </a:br>
            <a:endParaRPr lang="fa-IR" sz="3600" dirty="0">
              <a:cs typeface="B Nazanin" pitchFamily="2" charset="-78"/>
            </a:endParaRPr>
          </a:p>
        </p:txBody>
      </p:sp>
      <p:sp>
        <p:nvSpPr>
          <p:cNvPr id="2" name="Content Placeholder 1"/>
          <p:cNvSpPr>
            <a:spLocks noGrp="1"/>
          </p:cNvSpPr>
          <p:nvPr>
            <p:ph idx="1"/>
          </p:nvPr>
        </p:nvSpPr>
        <p:spPr>
          <a:xfrm>
            <a:off x="-468560" y="76200"/>
            <a:ext cx="10222160" cy="2056656"/>
          </a:xfrm>
        </p:spPr>
        <p:txBody>
          <a:bodyPr>
            <a:noAutofit/>
          </a:bodyPr>
          <a:lstStyle/>
          <a:p>
            <a:pPr marL="0" indent="0">
              <a:buNone/>
            </a:pPr>
            <a:endParaRPr lang="fa-IR" sz="4000" dirty="0" smtClean="0">
              <a:cs typeface="B Nazanin" pitchFamily="2" charset="-78"/>
            </a:endParaRPr>
          </a:p>
          <a:p>
            <a:pPr marL="0" indent="0">
              <a:buNone/>
            </a:pPr>
            <a:endParaRPr lang="fa-IR" sz="4000" dirty="0">
              <a:cs typeface="B Nazanin" pitchFamily="2" charset="-78"/>
            </a:endParaRPr>
          </a:p>
          <a:p>
            <a:pPr marL="0" indent="0">
              <a:buNone/>
            </a:pPr>
            <a:endParaRPr lang="fa-IR" sz="4000" dirty="0" smtClean="0">
              <a:cs typeface="B Nazanin" pitchFamily="2" charset="-78"/>
            </a:endParaRPr>
          </a:p>
          <a:p>
            <a:pPr marL="0" indent="0" algn="ctr" rtl="1">
              <a:buNone/>
            </a:pPr>
            <a:r>
              <a:rPr lang="fa-IR" sz="4000" b="1" dirty="0">
                <a:solidFill>
                  <a:schemeClr val="accent1">
                    <a:lumMod val="60000"/>
                    <a:lumOff val="40000"/>
                  </a:schemeClr>
                </a:solidFill>
                <a:cs typeface="B Nazanin" pitchFamily="2" charset="-78"/>
              </a:rPr>
              <a:t>مغالطه مصادره به مطلوب</a:t>
            </a:r>
          </a:p>
          <a:p>
            <a:pPr marL="0" indent="0" algn="r" rtl="1">
              <a:buNone/>
            </a:pPr>
            <a:endParaRPr lang="fa-IR" sz="4000" dirty="0">
              <a:cs typeface="B Nazanin" pitchFamily="2" charset="-78"/>
            </a:endParaRPr>
          </a:p>
        </p:txBody>
      </p:sp>
    </p:spTree>
    <p:extLst>
      <p:ext uri="{BB962C8B-B14F-4D97-AF65-F5344CB8AC3E}">
        <p14:creationId xmlns:p14="http://schemas.microsoft.com/office/powerpoint/2010/main" val="36712485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3810000"/>
            <a:ext cx="7391400" cy="1752600"/>
          </a:xfrm>
        </p:spPr>
        <p:txBody>
          <a:bodyPr>
            <a:normAutofit/>
          </a:bodyPr>
          <a:lstStyle/>
          <a:p>
            <a:pPr algn="r" rtl="1"/>
            <a:r>
              <a:rPr lang="fa-IR" sz="3600" dirty="0">
                <a:cs typeface="B Nazanin" pitchFamily="2" charset="-78"/>
              </a:rPr>
              <a:t>اگر قیاس دارای کمتر </a:t>
            </a:r>
            <a:r>
              <a:rPr lang="fa-IR" sz="3600" dirty="0" smtClean="0">
                <a:cs typeface="B Nazanin" pitchFamily="2" charset="-78"/>
              </a:rPr>
              <a:t>از سه حد باشد </a:t>
            </a:r>
            <a:r>
              <a:rPr lang="fa-IR" sz="3600" dirty="0">
                <a:cs typeface="B Nazanin" pitchFamily="2" charset="-78"/>
              </a:rPr>
              <a:t>مغالطه مصادره به مطلوب یا مغالطه عدم مغایرت اجزا پدید می </a:t>
            </a:r>
            <a:r>
              <a:rPr lang="fa-IR" sz="3600" dirty="0" smtClean="0">
                <a:cs typeface="B Nazanin" pitchFamily="2" charset="-78"/>
              </a:rPr>
              <a:t>آید</a:t>
            </a:r>
            <a:r>
              <a:rPr lang="fa-IR" sz="3600" dirty="0">
                <a:cs typeface="B Nazanin" pitchFamily="2" charset="-78"/>
              </a:rPr>
              <a:t>.</a:t>
            </a:r>
          </a:p>
        </p:txBody>
      </p:sp>
      <p:sp>
        <p:nvSpPr>
          <p:cNvPr id="2" name="Content Placeholder 1"/>
          <p:cNvSpPr>
            <a:spLocks noGrp="1"/>
          </p:cNvSpPr>
          <p:nvPr>
            <p:ph idx="1"/>
          </p:nvPr>
        </p:nvSpPr>
        <p:spPr/>
        <p:txBody>
          <a:bodyPr>
            <a:normAutofit/>
          </a:bodyPr>
          <a:lstStyle/>
          <a:p>
            <a:pPr marL="0" indent="0" algn="r" rtl="1">
              <a:buNone/>
            </a:pPr>
            <a:r>
              <a:rPr lang="fa-IR" sz="3600" dirty="0">
                <a:cs typeface="B Nazanin" pitchFamily="2" charset="-78"/>
              </a:rPr>
              <a:t>مغالطه مصادره به مطلوب </a:t>
            </a:r>
            <a:r>
              <a:rPr lang="fa-IR" sz="3600" dirty="0" smtClean="0">
                <a:cs typeface="B Nazanin" pitchFamily="2" charset="-78"/>
              </a:rPr>
              <a:t>آن </a:t>
            </a:r>
            <a:r>
              <a:rPr lang="fa-IR" sz="3600" dirty="0">
                <a:cs typeface="B Nazanin" pitchFamily="2" charset="-78"/>
              </a:rPr>
              <a:t>است که استدلال کننده در صدد اثبات گزاره ای مجهول بر </a:t>
            </a:r>
            <a:r>
              <a:rPr lang="fa-IR" sz="3600" dirty="0" smtClean="0">
                <a:cs typeface="B Nazanin" pitchFamily="2" charset="-78"/>
              </a:rPr>
              <a:t>می آید و برای </a:t>
            </a:r>
            <a:r>
              <a:rPr lang="fa-IR" sz="3600" dirty="0">
                <a:cs typeface="B Nazanin" pitchFamily="2" charset="-78"/>
              </a:rPr>
              <a:t>اثبات </a:t>
            </a:r>
            <a:r>
              <a:rPr lang="fa-IR" sz="3600" dirty="0" smtClean="0">
                <a:cs typeface="B Nazanin" pitchFamily="2" charset="-78"/>
              </a:rPr>
              <a:t>آن </a:t>
            </a:r>
            <a:r>
              <a:rPr lang="fa-IR" sz="3600" dirty="0">
                <a:cs typeface="B Nazanin" pitchFamily="2" charset="-78"/>
              </a:rPr>
              <a:t>خود </a:t>
            </a:r>
            <a:r>
              <a:rPr lang="fa-IR" sz="3600" dirty="0" smtClean="0">
                <a:cs typeface="B Nazanin" pitchFamily="2" charset="-78"/>
              </a:rPr>
              <a:t>آن </a:t>
            </a:r>
            <a:r>
              <a:rPr lang="fa-IR" sz="3600" dirty="0">
                <a:cs typeface="B Nazanin" pitchFamily="2" charset="-78"/>
              </a:rPr>
              <a:t>گزاره را در یکی از مقدمات به </a:t>
            </a:r>
            <a:r>
              <a:rPr lang="fa-IR" sz="3600" dirty="0" smtClean="0">
                <a:cs typeface="B Nazanin" pitchFamily="2" charset="-78"/>
              </a:rPr>
              <a:t>گونه </a:t>
            </a:r>
            <a:r>
              <a:rPr lang="fa-IR" sz="3600" dirty="0">
                <a:cs typeface="B Nazanin" pitchFamily="2" charset="-78"/>
              </a:rPr>
              <a:t>ای </a:t>
            </a:r>
            <a:r>
              <a:rPr lang="fa-IR" sz="3600" dirty="0" smtClean="0">
                <a:cs typeface="B Nazanin" pitchFamily="2" charset="-78"/>
              </a:rPr>
              <a:t>می گنجاند </a:t>
            </a:r>
            <a:r>
              <a:rPr lang="fa-IR" sz="3600" dirty="0">
                <a:cs typeface="B Nazanin" pitchFamily="2" charset="-78"/>
              </a:rPr>
              <a:t>که در ظاهر به نظر </a:t>
            </a:r>
            <a:r>
              <a:rPr lang="fa-IR" sz="3600" dirty="0" smtClean="0">
                <a:cs typeface="B Nazanin" pitchFamily="2" charset="-78"/>
              </a:rPr>
              <a:t>می رسد </a:t>
            </a:r>
            <a:r>
              <a:rPr lang="fa-IR" sz="3600" dirty="0">
                <a:cs typeface="B Nazanin" pitchFamily="2" charset="-78"/>
              </a:rPr>
              <a:t>غیر از نتیجه </a:t>
            </a:r>
            <a:r>
              <a:rPr lang="fa-IR" sz="3600" dirty="0" smtClean="0">
                <a:cs typeface="B Nazanin" pitchFamily="2" charset="-78"/>
              </a:rPr>
              <a:t>است.</a:t>
            </a:r>
            <a:endParaRPr lang="fa-IR" sz="3600" dirty="0">
              <a:cs typeface="B Nazanin" pitchFamily="2" charset="-78"/>
            </a:endParaRPr>
          </a:p>
          <a:p>
            <a:pPr marL="0" indent="0" algn="r" rtl="1">
              <a:buNone/>
            </a:pPr>
            <a:endParaRPr lang="fa-IR" dirty="0">
              <a:cs typeface="B Nazanin" pitchFamily="2" charset="-78"/>
            </a:endParaRPr>
          </a:p>
        </p:txBody>
      </p:sp>
    </p:spTree>
    <p:extLst>
      <p:ext uri="{BB962C8B-B14F-4D97-AF65-F5344CB8AC3E}">
        <p14:creationId xmlns:p14="http://schemas.microsoft.com/office/powerpoint/2010/main" val="10912810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428736"/>
            <a:ext cx="7543800" cy="3886200"/>
          </a:xfrm>
        </p:spPr>
        <p:txBody>
          <a:bodyPr>
            <a:noAutofit/>
          </a:bodyPr>
          <a:lstStyle/>
          <a:p>
            <a:pPr algn="just"/>
            <a:r>
              <a:rPr lang="fa-IR" sz="3200" b="1" dirty="0" smtClean="0">
                <a:solidFill>
                  <a:srgbClr val="FF0000"/>
                </a:solidFill>
                <a:cs typeface="B Nazanin" pitchFamily="2" charset="-78"/>
              </a:rPr>
              <a:t>-شما می توانید به من اعتماد کنید و اگر بخواهید آقای مسعودی را ضامن خودم قرار خواهم داد.</a:t>
            </a:r>
          </a:p>
          <a:p>
            <a:pPr algn="just">
              <a:buNone/>
            </a:pPr>
            <a:r>
              <a:rPr lang="fa-IR" sz="3200" b="1" dirty="0" smtClean="0">
                <a:solidFill>
                  <a:srgbClr val="FF0000"/>
                </a:solidFill>
                <a:cs typeface="B Nazanin" pitchFamily="2" charset="-78"/>
              </a:rPr>
              <a:t>-اما من آقای مسعودی را نمی شناسم.</a:t>
            </a:r>
          </a:p>
          <a:p>
            <a:pPr algn="just">
              <a:buNone/>
            </a:pPr>
            <a:r>
              <a:rPr lang="fa-IR" sz="3200" b="1" dirty="0" smtClean="0">
                <a:solidFill>
                  <a:srgbClr val="FF0000"/>
                </a:solidFill>
                <a:cs typeface="B Nazanin" pitchFamily="2" charset="-78"/>
              </a:rPr>
              <a:t>-از بابت ایشان مطمئن باشید، فرد قابل اعتمادی است!</a:t>
            </a:r>
          </a:p>
          <a:p>
            <a:pPr algn="just"/>
            <a:r>
              <a:rPr lang="fa-IR" sz="3200" b="1" dirty="0" smtClean="0">
                <a:solidFill>
                  <a:srgbClr val="FF0000"/>
                </a:solidFill>
                <a:cs typeface="B Nazanin" pitchFamily="2" charset="-78"/>
              </a:rPr>
              <a:t>ما خدا را به وسیله کتاب مقدس می شناسیم و البته می دانیم که می توان به کتاب مقدس اعتماد کرد، زیرا کتاب مقدس کلام وحی شده خداوند است.</a:t>
            </a:r>
            <a:endParaRPr lang="en-US" sz="3200" dirty="0" smtClean="0"/>
          </a:p>
          <a:p>
            <a:pPr algn="just">
              <a:buNone/>
            </a:pPr>
            <a:endParaRPr lang="en-US" sz="3200" dirty="0"/>
          </a:p>
        </p:txBody>
      </p:sp>
    </p:spTree>
    <p:extLst>
      <p:ext uri="{BB962C8B-B14F-4D97-AF65-F5344CB8AC3E}">
        <p14:creationId xmlns:p14="http://schemas.microsoft.com/office/powerpoint/2010/main" val="40951100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762000"/>
            <a:ext cx="8305800" cy="4800600"/>
          </a:xfrm>
        </p:spPr>
        <p:txBody>
          <a:bodyPr>
            <a:noAutofit/>
          </a:bodyPr>
          <a:lstStyle/>
          <a:p>
            <a:pPr algn="ctr"/>
            <a:r>
              <a:rPr lang="fa-IR" sz="4000" b="1" dirty="0">
                <a:solidFill>
                  <a:schemeClr val="accent1">
                    <a:lumMod val="60000"/>
                    <a:lumOff val="40000"/>
                  </a:schemeClr>
                </a:solidFill>
                <a:cs typeface="B Nazanin" pitchFamily="2" charset="-78"/>
              </a:rPr>
              <a:t>مغالطه استدلال </a:t>
            </a:r>
            <a:r>
              <a:rPr lang="fa-IR" sz="4000" b="1" dirty="0" smtClean="0">
                <a:solidFill>
                  <a:schemeClr val="accent1">
                    <a:lumMod val="60000"/>
                    <a:lumOff val="40000"/>
                  </a:schemeClr>
                </a:solidFill>
                <a:cs typeface="B Nazanin" pitchFamily="2" charset="-78"/>
              </a:rPr>
              <a:t>دوری</a:t>
            </a:r>
            <a:r>
              <a:rPr lang="fa-IR" sz="3600" dirty="0" smtClean="0">
                <a:solidFill>
                  <a:schemeClr val="accent1">
                    <a:lumMod val="60000"/>
                    <a:lumOff val="40000"/>
                  </a:schemeClr>
                </a:solidFill>
                <a:cs typeface="B Nazanin" pitchFamily="2" charset="-78"/>
              </a:rPr>
              <a:t/>
            </a:r>
            <a:br>
              <a:rPr lang="fa-IR" sz="3600" dirty="0" smtClean="0">
                <a:solidFill>
                  <a:schemeClr val="accent1">
                    <a:lumMod val="60000"/>
                    <a:lumOff val="40000"/>
                  </a:schemeClr>
                </a:solidFill>
                <a:cs typeface="B Nazanin" pitchFamily="2" charset="-78"/>
              </a:rPr>
            </a:br>
            <a:r>
              <a:rPr lang="fa-IR" sz="3600" dirty="0">
                <a:solidFill>
                  <a:schemeClr val="accent1">
                    <a:lumMod val="60000"/>
                    <a:lumOff val="40000"/>
                  </a:schemeClr>
                </a:solidFill>
                <a:cs typeface="B Nazanin" pitchFamily="2" charset="-78"/>
              </a:rPr>
              <a:t/>
            </a:r>
            <a:br>
              <a:rPr lang="fa-IR" sz="3600" dirty="0">
                <a:solidFill>
                  <a:schemeClr val="accent1">
                    <a:lumMod val="60000"/>
                    <a:lumOff val="40000"/>
                  </a:schemeClr>
                </a:solidFill>
                <a:cs typeface="B Nazanin" pitchFamily="2" charset="-78"/>
              </a:rPr>
            </a:br>
            <a:r>
              <a:rPr lang="fa-IR" sz="3600" dirty="0" smtClean="0">
                <a:cs typeface="B Nazanin" pitchFamily="2" charset="-78"/>
              </a:rPr>
              <a:t>برای </a:t>
            </a:r>
            <a:r>
              <a:rPr lang="fa-IR" sz="3600" dirty="0">
                <a:cs typeface="B Nazanin" pitchFamily="2" charset="-78"/>
              </a:rPr>
              <a:t>اثبات یک گزاره مجهول از گزاره ای استفاده کنیم که اثبات </a:t>
            </a:r>
            <a:r>
              <a:rPr lang="fa-IR" sz="3600" dirty="0" smtClean="0">
                <a:cs typeface="B Nazanin" pitchFamily="2" charset="-78"/>
              </a:rPr>
              <a:t>آن </a:t>
            </a:r>
            <a:r>
              <a:rPr lang="fa-IR" sz="3600" dirty="0">
                <a:cs typeface="B Nazanin" pitchFamily="2" charset="-78"/>
              </a:rPr>
              <a:t>بی واسطه یا با واسطه بر گزاره اول متوقف است این مغالطه در واقع نوع خاصی از مصادره به مطلوب است </a:t>
            </a:r>
            <a:r>
              <a:rPr lang="fa-IR" sz="3600" dirty="0" smtClean="0">
                <a:cs typeface="B Nazanin" pitchFamily="2" charset="-78"/>
              </a:rPr>
              <a:t>،چرا </a:t>
            </a:r>
            <a:r>
              <a:rPr lang="fa-IR" sz="3600" dirty="0">
                <a:cs typeface="B Nazanin" pitchFamily="2" charset="-78"/>
              </a:rPr>
              <a:t>که در این استدلال برای اثبات گزاره الف به گزاره ب </a:t>
            </a:r>
            <a:r>
              <a:rPr lang="fa-IR" sz="3600" dirty="0" smtClean="0">
                <a:cs typeface="B Nazanin" pitchFamily="2" charset="-78"/>
              </a:rPr>
              <a:t>و برای </a:t>
            </a:r>
            <a:r>
              <a:rPr lang="fa-IR" sz="3600" dirty="0">
                <a:cs typeface="B Nazanin" pitchFamily="2" charset="-78"/>
              </a:rPr>
              <a:t>اثبات گزاره ب به گزاره الف .پس </a:t>
            </a:r>
            <a:r>
              <a:rPr lang="fa-IR" sz="3600" dirty="0" smtClean="0">
                <a:cs typeface="B Nazanin" pitchFamily="2" charset="-78"/>
              </a:rPr>
              <a:t>در نهایت </a:t>
            </a:r>
            <a:r>
              <a:rPr lang="fa-IR" sz="3600" dirty="0">
                <a:cs typeface="B Nazanin" pitchFamily="2" charset="-78"/>
              </a:rPr>
              <a:t>گزاره الف به الف وابسته است.</a:t>
            </a:r>
            <a:br>
              <a:rPr lang="fa-IR" sz="3600" dirty="0">
                <a:cs typeface="B Nazanin" pitchFamily="2" charset="-78"/>
              </a:rPr>
            </a:br>
            <a:endParaRPr lang="fa-IR" sz="3600" dirty="0">
              <a:cs typeface="B Nazanin" pitchFamily="2" charset="-78"/>
            </a:endParaRPr>
          </a:p>
        </p:txBody>
      </p:sp>
    </p:spTree>
    <p:extLst>
      <p:ext uri="{BB962C8B-B14F-4D97-AF65-F5344CB8AC3E}">
        <p14:creationId xmlns:p14="http://schemas.microsoft.com/office/powerpoint/2010/main" val="7905267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2976" y="4429132"/>
            <a:ext cx="6858000" cy="1905000"/>
          </a:xfrm>
        </p:spPr>
        <p:txBody>
          <a:bodyPr>
            <a:noAutofit/>
          </a:bodyPr>
          <a:lstStyle/>
          <a:p>
            <a:pPr algn="r">
              <a:buFont typeface="Arial" pitchFamily="34" charset="0"/>
              <a:buChar char="•"/>
            </a:pPr>
            <a:r>
              <a:rPr lang="fa-IR" sz="4000" b="1" dirty="0" smtClean="0">
                <a:solidFill>
                  <a:srgbClr val="FF0000"/>
                </a:solidFill>
                <a:cs typeface="B Nazanin" pitchFamily="2" charset="-78"/>
              </a:rPr>
              <a:t>اگر </a:t>
            </a:r>
            <a:r>
              <a:rPr lang="fa-IR" sz="4000" b="1" dirty="0">
                <a:solidFill>
                  <a:srgbClr val="FF0000"/>
                </a:solidFill>
                <a:cs typeface="B Nazanin" pitchFamily="2" charset="-78"/>
              </a:rPr>
              <a:t>برف ببارد هوا سرد </a:t>
            </a:r>
            <a:r>
              <a:rPr lang="fa-IR" sz="4000" b="1" dirty="0" smtClean="0">
                <a:solidFill>
                  <a:srgbClr val="FF0000"/>
                </a:solidFill>
                <a:cs typeface="B Nazanin" pitchFamily="2" charset="-78"/>
              </a:rPr>
              <a:t>می شود؛ </a:t>
            </a:r>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هوا سرد </a:t>
            </a:r>
            <a:r>
              <a:rPr lang="fa-IR" sz="4000" b="1" dirty="0" smtClean="0">
                <a:solidFill>
                  <a:srgbClr val="FF0000"/>
                </a:solidFill>
                <a:cs typeface="B Nazanin" pitchFamily="2" charset="-78"/>
              </a:rPr>
              <a:t>است؛</a:t>
            </a:r>
            <a:br>
              <a:rPr lang="fa-IR" sz="4000" b="1" dirty="0" smtClean="0">
                <a:solidFill>
                  <a:srgbClr val="FF0000"/>
                </a:solidFill>
                <a:cs typeface="B Nazanin" pitchFamily="2" charset="-78"/>
              </a:rPr>
            </a:br>
            <a:r>
              <a:rPr lang="fa-IR" sz="4000" b="1" dirty="0">
                <a:solidFill>
                  <a:srgbClr val="FF0000"/>
                </a:solidFill>
                <a:cs typeface="B Nazanin" pitchFamily="2" charset="-78"/>
              </a:rPr>
              <a:t>:.</a:t>
            </a:r>
            <a:r>
              <a:rPr lang="fa-IR" sz="4000" b="1" dirty="0" smtClean="0">
                <a:solidFill>
                  <a:srgbClr val="FF0000"/>
                </a:solidFill>
                <a:cs typeface="B Nazanin" pitchFamily="2" charset="-78"/>
              </a:rPr>
              <a:t>برف </a:t>
            </a:r>
            <a:r>
              <a:rPr lang="fa-IR" sz="4000" b="1" dirty="0">
                <a:solidFill>
                  <a:srgbClr val="FF0000"/>
                </a:solidFill>
                <a:cs typeface="B Nazanin" pitchFamily="2" charset="-78"/>
              </a:rPr>
              <a:t>می بارد</a:t>
            </a:r>
            <a:r>
              <a:rPr lang="fa-IR" sz="4000" b="1" dirty="0" smtClean="0">
                <a:solidFill>
                  <a:srgbClr val="FF0000"/>
                </a:solidFill>
                <a:cs typeface="B Nazanin" pitchFamily="2" charset="-78"/>
              </a:rPr>
              <a:t>.</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اگر باران بیاید زمین ها خیس می شود. باران نیامده است پس زمین ها خیس نشده اند.</a:t>
            </a:r>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
            </a:r>
            <a:br>
              <a:rPr lang="fa-IR" sz="4000" b="1" dirty="0">
                <a:solidFill>
                  <a:srgbClr val="FF0000"/>
                </a:solidFill>
                <a:cs typeface="B Nazanin" pitchFamily="2" charset="-78"/>
              </a:rPr>
            </a:br>
            <a:endParaRPr lang="fa-IR" sz="4000" b="1" dirty="0">
              <a:solidFill>
                <a:srgbClr val="FF0000"/>
              </a:solidFill>
              <a:cs typeface="B Nazanin" pitchFamily="2" charset="-78"/>
            </a:endParaRPr>
          </a:p>
        </p:txBody>
      </p:sp>
    </p:spTree>
    <p:extLst>
      <p:ext uri="{BB962C8B-B14F-4D97-AF65-F5344CB8AC3E}">
        <p14:creationId xmlns:p14="http://schemas.microsoft.com/office/powerpoint/2010/main" val="37458621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0"/>
            <a:ext cx="8229600" cy="4191000"/>
          </a:xfrm>
        </p:spPr>
        <p:txBody>
          <a:bodyPr>
            <a:normAutofit fontScale="90000"/>
          </a:bodyPr>
          <a:lstStyle/>
          <a:p>
            <a:pPr algn="r"/>
            <a:r>
              <a:rPr lang="fa-IR" sz="3600" dirty="0">
                <a:solidFill>
                  <a:srgbClr val="000000"/>
                </a:solidFill>
                <a:cs typeface="B Nazanin" pitchFamily="2" charset="-78"/>
              </a:rPr>
              <a:t/>
            </a:r>
            <a:br>
              <a:rPr lang="fa-IR" sz="3600" dirty="0">
                <a:solidFill>
                  <a:srgbClr val="000000"/>
                </a:solidFill>
                <a:cs typeface="B Nazanin" pitchFamily="2" charset="-78"/>
              </a:rPr>
            </a:b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نوعی </a:t>
            </a:r>
            <a:r>
              <a:rPr lang="fa-IR" sz="3600" dirty="0">
                <a:cs typeface="B Nazanin" pitchFamily="2" charset="-78"/>
              </a:rPr>
              <a:t>مغالطه است که نتیجه با مقدمات از نظر صورت </a:t>
            </a:r>
            <a:r>
              <a:rPr lang="fa-IR" sz="3600" dirty="0" smtClean="0">
                <a:cs typeface="B Nazanin" pitchFamily="2" charset="-78"/>
              </a:rPr>
              <a:t>و شکل </a:t>
            </a:r>
            <a:r>
              <a:rPr lang="fa-IR" sz="3600" dirty="0">
                <a:cs typeface="B Nazanin" pitchFamily="2" charset="-78"/>
              </a:rPr>
              <a:t>هم خوانی نداشته باشد استدلال نامربوط از آ</a:t>
            </a:r>
            <a:r>
              <a:rPr lang="fa-IR" sz="3600" dirty="0" smtClean="0">
                <a:cs typeface="B Nazanin" pitchFamily="2" charset="-78"/>
              </a:rPr>
              <a:t>ن </a:t>
            </a:r>
            <a:r>
              <a:rPr lang="fa-IR" sz="3600" dirty="0">
                <a:cs typeface="B Nazanin" pitchFamily="2" charset="-78"/>
              </a:rPr>
              <a:t>رو مغالطه است که در هر استدلال معتبر باید بین مقدمه و نتیجه رابطه صوری برقرار </a:t>
            </a:r>
            <a:r>
              <a:rPr lang="fa-IR" sz="3600" dirty="0" smtClean="0">
                <a:cs typeface="B Nazanin" pitchFamily="2" charset="-78"/>
              </a:rPr>
              <a:t>باشد؛ به </a:t>
            </a:r>
            <a:r>
              <a:rPr lang="fa-IR" sz="3600" dirty="0">
                <a:cs typeface="B Nazanin" pitchFamily="2" charset="-78"/>
              </a:rPr>
              <a:t>این معنا که با صرف نظر از محتوای مقدمات و نتیجه  وقتی به ترکیب قالب و صورت مقدمات با نتیجه توجه </a:t>
            </a:r>
            <a:r>
              <a:rPr lang="fa-IR" sz="3600" dirty="0" smtClean="0">
                <a:cs typeface="B Nazanin" pitchFamily="2" charset="-78"/>
              </a:rPr>
              <a:t>می کنیم </a:t>
            </a:r>
            <a:r>
              <a:rPr lang="fa-IR" sz="3600" dirty="0">
                <a:cs typeface="B Nazanin" pitchFamily="2" charset="-78"/>
              </a:rPr>
              <a:t>باید قالب و صورت نتیجه </a:t>
            </a:r>
            <a:r>
              <a:rPr lang="fa-IR" sz="3600" dirty="0" smtClean="0">
                <a:cs typeface="B Nazanin" pitchFamily="2" charset="-78"/>
              </a:rPr>
              <a:t>برآمده </a:t>
            </a:r>
            <a:r>
              <a:rPr lang="fa-IR" sz="3600" dirty="0">
                <a:cs typeface="B Nazanin" pitchFamily="2" charset="-78"/>
              </a:rPr>
              <a:t>از قالب صورت مقدمات باشد و </a:t>
            </a:r>
            <a:r>
              <a:rPr lang="fa-IR" sz="3600" dirty="0" smtClean="0">
                <a:cs typeface="B Nazanin" pitchFamily="2" charset="-78"/>
              </a:rPr>
              <a:t>در استدلال </a:t>
            </a:r>
            <a:r>
              <a:rPr lang="fa-IR" sz="3600" dirty="0">
                <a:cs typeface="B Nazanin" pitchFamily="2" charset="-78"/>
              </a:rPr>
              <a:t>نامربوط چنین </a:t>
            </a:r>
            <a:r>
              <a:rPr lang="fa-IR" sz="3600" dirty="0" smtClean="0">
                <a:cs typeface="B Nazanin" pitchFamily="2" charset="-78"/>
              </a:rPr>
              <a:t>رابطه ای </a:t>
            </a:r>
            <a:r>
              <a:rPr lang="fa-IR" sz="3600" dirty="0">
                <a:cs typeface="B Nazanin" pitchFamily="2" charset="-78"/>
              </a:rPr>
              <a:t>وجود ندارد.</a:t>
            </a:r>
            <a:br>
              <a:rPr lang="fa-IR" sz="3600" dirty="0">
                <a:cs typeface="B Nazanin" pitchFamily="2" charset="-78"/>
              </a:rPr>
            </a:br>
            <a:endParaRPr lang="fa-IR" sz="3600" dirty="0">
              <a:cs typeface="B Nazanin" pitchFamily="2" charset="-78"/>
            </a:endParaRPr>
          </a:p>
        </p:txBody>
      </p:sp>
      <p:sp>
        <p:nvSpPr>
          <p:cNvPr id="2" name="TextBox 1"/>
          <p:cNvSpPr txBox="1"/>
          <p:nvPr/>
        </p:nvSpPr>
        <p:spPr>
          <a:xfrm>
            <a:off x="2590800" y="533400"/>
            <a:ext cx="4495800" cy="707886"/>
          </a:xfrm>
          <a:prstGeom prst="rect">
            <a:avLst/>
          </a:prstGeom>
          <a:noFill/>
        </p:spPr>
        <p:txBody>
          <a:bodyPr wrap="square" rtlCol="1">
            <a:spAutoFit/>
          </a:bodyPr>
          <a:lstStyle/>
          <a:p>
            <a:r>
              <a:rPr lang="fa-IR" sz="4000" b="1" dirty="0">
                <a:solidFill>
                  <a:schemeClr val="accent1">
                    <a:lumMod val="60000"/>
                    <a:lumOff val="40000"/>
                  </a:schemeClr>
                </a:solidFill>
                <a:cs typeface="B Nazanin" pitchFamily="2" charset="-78"/>
              </a:rPr>
              <a:t>مغالطه استدلال نامربوط</a:t>
            </a:r>
            <a:endParaRPr lang="fa-IR" sz="4000" dirty="0"/>
          </a:p>
        </p:txBody>
      </p:sp>
    </p:spTree>
    <p:extLst>
      <p:ext uri="{BB962C8B-B14F-4D97-AF65-F5344CB8AC3E}">
        <p14:creationId xmlns:p14="http://schemas.microsoft.com/office/powerpoint/2010/main" val="68750867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marL="0" indent="0" algn="ctr" rtl="1">
              <a:buNone/>
            </a:pPr>
            <a:r>
              <a:rPr lang="fa-IR" sz="5400" b="1" dirty="0">
                <a:solidFill>
                  <a:srgbClr val="FF0000"/>
                </a:solidFill>
                <a:cs typeface="B Nazanin" pitchFamily="2" charset="-78"/>
              </a:rPr>
              <a:t>مادر زن عزیز است.</a:t>
            </a:r>
            <a:endParaRPr lang="en-US" sz="5400" b="1" dirty="0">
              <a:solidFill>
                <a:srgbClr val="FF0000"/>
              </a:solidFill>
              <a:cs typeface="B Nazanin" pitchFamily="2" charset="-78"/>
            </a:endParaRPr>
          </a:p>
          <a:p>
            <a:pPr marL="0" indent="0" algn="r" rtl="1">
              <a:buNone/>
            </a:pPr>
            <a:endParaRPr lang="en-US" sz="4800" dirty="0">
              <a:cs typeface="B Nazanin" pitchFamily="2" charset="-78"/>
            </a:endParaRPr>
          </a:p>
        </p:txBody>
      </p:sp>
    </p:spTree>
    <p:extLst>
      <p:ext uri="{BB962C8B-B14F-4D97-AF65-F5344CB8AC3E}">
        <p14:creationId xmlns:p14="http://schemas.microsoft.com/office/powerpoint/2010/main" val="208347029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209800"/>
            <a:ext cx="8229600" cy="3124200"/>
          </a:xfrm>
        </p:spPr>
        <p:txBody>
          <a:bodyPr>
            <a:noAutofit/>
          </a:bodyPr>
          <a:lstStyle/>
          <a:p>
            <a:pPr algn="r"/>
            <a:r>
              <a:rPr lang="fa-IR" sz="3200" dirty="0">
                <a:cs typeface="B Nazanin" pitchFamily="2" charset="-78"/>
              </a:rPr>
              <a:t>مغالطه استدلال نامربوط سه حالت دارد  </a:t>
            </a:r>
            <a:r>
              <a:rPr lang="fa-IR" sz="3200" dirty="0" smtClean="0">
                <a:cs typeface="B Nazanin" pitchFamily="2" charset="-78"/>
              </a:rPr>
              <a:t>و این </a:t>
            </a:r>
            <a:r>
              <a:rPr lang="fa-IR" sz="3200" dirty="0">
                <a:cs typeface="B Nazanin" pitchFamily="2" charset="-78"/>
              </a:rPr>
              <a:t>حالات از مقایسه نتیجه با مقدمات پدید می </a:t>
            </a:r>
            <a:r>
              <a:rPr lang="fa-IR" sz="3200" dirty="0" smtClean="0">
                <a:cs typeface="B Nazanin" pitchFamily="2" charset="-78"/>
              </a:rPr>
              <a:t>آیند</a:t>
            </a:r>
            <a:r>
              <a:rPr lang="fa-IR" sz="3200" dirty="0">
                <a:cs typeface="B Nazanin" pitchFamily="2" charset="-78"/>
              </a:rPr>
              <a:t>:</a:t>
            </a:r>
            <a:br>
              <a:rPr lang="fa-IR" sz="3200" dirty="0">
                <a:cs typeface="B Nazanin" pitchFamily="2" charset="-78"/>
              </a:rPr>
            </a:br>
            <a:r>
              <a:rPr lang="fa-IR" sz="3200" dirty="0" smtClean="0">
                <a:cs typeface="B Nazanin" pitchFamily="2" charset="-78"/>
              </a:rPr>
              <a:t>1. مدعا </a:t>
            </a:r>
            <a:r>
              <a:rPr lang="fa-IR" sz="3200" dirty="0">
                <a:cs typeface="B Nazanin" pitchFamily="2" charset="-78"/>
              </a:rPr>
              <a:t>عام باشد و دلیل خاص</a:t>
            </a:r>
            <a:r>
              <a:rPr lang="fa-IR" sz="3200" dirty="0" smtClean="0">
                <a:cs typeface="B Nazanin" pitchFamily="2" charset="-78"/>
              </a:rPr>
              <a:t>؛ و </a:t>
            </a:r>
            <a:r>
              <a:rPr lang="fa-IR" sz="3200" dirty="0">
                <a:cs typeface="B Nazanin" pitchFamily="2" charset="-78"/>
              </a:rPr>
              <a:t>دلیل خاص مدعای عام را اثبات نمی کند.</a:t>
            </a:r>
            <a:br>
              <a:rPr lang="fa-IR" sz="3200" dirty="0">
                <a:cs typeface="B Nazanin" pitchFamily="2" charset="-78"/>
              </a:rPr>
            </a:br>
            <a:r>
              <a:rPr lang="fa-IR" sz="3200" dirty="0" smtClean="0">
                <a:cs typeface="B Nazanin" pitchFamily="2" charset="-78"/>
              </a:rPr>
              <a:t>2. مدعا </a:t>
            </a:r>
            <a:r>
              <a:rPr lang="fa-IR" sz="3200" dirty="0">
                <a:cs typeface="B Nazanin" pitchFamily="2" charset="-78"/>
              </a:rPr>
              <a:t>مطلق باشد و </a:t>
            </a:r>
            <a:r>
              <a:rPr lang="fa-IR" sz="3200" dirty="0" smtClean="0">
                <a:cs typeface="B Nazanin" pitchFamily="2" charset="-78"/>
              </a:rPr>
              <a:t>از آن </a:t>
            </a:r>
            <a:r>
              <a:rPr lang="fa-IR" sz="3200" dirty="0">
                <a:cs typeface="B Nazanin" pitchFamily="2" charset="-78"/>
              </a:rPr>
              <a:t>نتیجه خاص گرفته </a:t>
            </a:r>
            <a:r>
              <a:rPr lang="fa-IR" sz="3200" dirty="0" smtClean="0">
                <a:cs typeface="B Nazanin" pitchFamily="2" charset="-78"/>
              </a:rPr>
              <a:t>شود.</a:t>
            </a:r>
            <a:r>
              <a:rPr lang="fa-IR" sz="3200" dirty="0">
                <a:cs typeface="B Nazanin" pitchFamily="2" charset="-78"/>
              </a:rPr>
              <a:t/>
            </a:r>
            <a:br>
              <a:rPr lang="fa-IR" sz="3200" dirty="0">
                <a:cs typeface="B Nazanin" pitchFamily="2" charset="-78"/>
              </a:rPr>
            </a:br>
            <a:r>
              <a:rPr lang="fa-IR" sz="3200" dirty="0" smtClean="0">
                <a:cs typeface="B Nazanin" pitchFamily="2" charset="-78"/>
              </a:rPr>
              <a:t>3. بین </a:t>
            </a:r>
            <a:r>
              <a:rPr lang="fa-IR" sz="3200" dirty="0">
                <a:cs typeface="B Nazanin" pitchFamily="2" charset="-78"/>
              </a:rPr>
              <a:t>مدعا و دلیل هیچ ارتباطی نیست </a:t>
            </a:r>
            <a:r>
              <a:rPr lang="fa-IR" sz="3200" dirty="0" smtClean="0">
                <a:cs typeface="B Nazanin" pitchFamily="2" charset="-78"/>
              </a:rPr>
              <a:t>و دلیل </a:t>
            </a:r>
            <a:r>
              <a:rPr lang="fa-IR" sz="3200" dirty="0">
                <a:cs typeface="B Nazanin" pitchFamily="2" charset="-78"/>
              </a:rPr>
              <a:t>با مدعا </a:t>
            </a:r>
            <a:r>
              <a:rPr lang="fa-IR" sz="3200" dirty="0" smtClean="0">
                <a:cs typeface="B Nazanin" pitchFamily="2" charset="-78"/>
              </a:rPr>
              <a:t>به کلی </a:t>
            </a:r>
            <a:r>
              <a:rPr lang="fa-IR" sz="3200" dirty="0">
                <a:cs typeface="B Nazanin" pitchFamily="2" charset="-78"/>
              </a:rPr>
              <a:t>بیگانه است.</a:t>
            </a:r>
            <a:br>
              <a:rPr lang="fa-IR" sz="3200" dirty="0">
                <a:cs typeface="B Nazanin" pitchFamily="2" charset="-78"/>
              </a:rPr>
            </a:br>
            <a:endParaRPr lang="fa-IR" sz="3200" dirty="0">
              <a:cs typeface="B Nazanin" pitchFamily="2" charset="-78"/>
            </a:endParaRPr>
          </a:p>
        </p:txBody>
      </p:sp>
    </p:spTree>
    <p:extLst>
      <p:ext uri="{BB962C8B-B14F-4D97-AF65-F5344CB8AC3E}">
        <p14:creationId xmlns:p14="http://schemas.microsoft.com/office/powerpoint/2010/main" val="26248644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500438"/>
            <a:ext cx="9001156" cy="2362200"/>
          </a:xfrm>
        </p:spPr>
        <p:txBody>
          <a:bodyPr>
            <a:normAutofit fontScale="90000"/>
          </a:bodyPr>
          <a:lstStyle/>
          <a:p>
            <a:pPr algn="r"/>
            <a:r>
              <a:rPr lang="fa-IR" b="1" dirty="0">
                <a:solidFill>
                  <a:srgbClr val="FF0000"/>
                </a:solidFill>
                <a:cs typeface="B Nazanin" pitchFamily="2" charset="-78"/>
              </a:rPr>
              <a:t/>
            </a:r>
            <a:br>
              <a:rPr lang="fa-IR" b="1" dirty="0">
                <a:solidFill>
                  <a:srgbClr val="FF0000"/>
                </a:solidFill>
                <a:cs typeface="B Nazanin" pitchFamily="2" charset="-78"/>
              </a:rPr>
            </a:br>
            <a:r>
              <a:rPr lang="fa-IR" b="1" dirty="0" smtClean="0">
                <a:solidFill>
                  <a:srgbClr val="FF0000"/>
                </a:solidFill>
                <a:cs typeface="B Nazanin" pitchFamily="2" charset="-78"/>
              </a:rPr>
              <a:t>الف)هیچ </a:t>
            </a:r>
            <a:r>
              <a:rPr lang="fa-IR" b="1" dirty="0">
                <a:solidFill>
                  <a:srgbClr val="FF0000"/>
                </a:solidFill>
                <a:cs typeface="B Nazanin" pitchFamily="2" charset="-78"/>
              </a:rPr>
              <a:t>انسانی درخت نیست </a:t>
            </a:r>
            <a:r>
              <a:rPr lang="fa-IR" b="1" dirty="0" smtClean="0">
                <a:solidFill>
                  <a:srgbClr val="FF0000"/>
                </a:solidFill>
                <a:cs typeface="B Nazanin" pitchFamily="2" charset="-78"/>
              </a:rPr>
              <a:t>و هر </a:t>
            </a:r>
            <a:r>
              <a:rPr lang="fa-IR" b="1" dirty="0">
                <a:solidFill>
                  <a:srgbClr val="FF0000"/>
                </a:solidFill>
                <a:cs typeface="B Nazanin" pitchFamily="2" charset="-78"/>
              </a:rPr>
              <a:t>درختی رشد </a:t>
            </a:r>
            <a:r>
              <a:rPr lang="fa-IR" b="1" dirty="0" smtClean="0">
                <a:solidFill>
                  <a:srgbClr val="FF0000"/>
                </a:solidFill>
                <a:cs typeface="B Nazanin" pitchFamily="2" charset="-78"/>
              </a:rPr>
              <a:t>می کند </a:t>
            </a:r>
            <a:r>
              <a:rPr lang="fa-IR" b="1" dirty="0">
                <a:solidFill>
                  <a:srgbClr val="FF0000"/>
                </a:solidFill>
                <a:cs typeface="B Nazanin" pitchFamily="2" charset="-78"/>
              </a:rPr>
              <a:t>:. هیچ انسانی رشد </a:t>
            </a:r>
            <a:r>
              <a:rPr lang="fa-IR" b="1" dirty="0" smtClean="0">
                <a:solidFill>
                  <a:srgbClr val="FF0000"/>
                </a:solidFill>
                <a:cs typeface="B Nazanin" pitchFamily="2" charset="-78"/>
              </a:rPr>
              <a:t>نمی کند.</a:t>
            </a:r>
            <a:br>
              <a:rPr lang="fa-IR" b="1" dirty="0" smtClean="0">
                <a:solidFill>
                  <a:srgbClr val="FF0000"/>
                </a:solidFill>
                <a:cs typeface="B Nazanin" pitchFamily="2" charset="-78"/>
              </a:rPr>
            </a:br>
            <a:r>
              <a:rPr lang="fa-IR" b="1" dirty="0" smtClean="0">
                <a:solidFill>
                  <a:srgbClr val="FF0000"/>
                </a:solidFill>
                <a:cs typeface="B Nazanin" pitchFamily="2" charset="-78"/>
              </a:rPr>
              <a:t> ب)هیچ دست فروشی نانوا نیست </a:t>
            </a:r>
            <a:br>
              <a:rPr lang="fa-IR" b="1" dirty="0" smtClean="0">
                <a:solidFill>
                  <a:srgbClr val="FF0000"/>
                </a:solidFill>
                <a:cs typeface="B Nazanin" pitchFamily="2" charset="-78"/>
              </a:rPr>
            </a:br>
            <a:r>
              <a:rPr lang="fa-IR" b="1" dirty="0" smtClean="0">
                <a:solidFill>
                  <a:srgbClr val="FF0000"/>
                </a:solidFill>
                <a:cs typeface="B Nazanin" pitchFamily="2" charset="-78"/>
              </a:rPr>
              <a:t>و هیچ نانوایی ماهی گیر نیست. بنابراین هیچ دست فروشی ماهی گیر نیست.</a:t>
            </a:r>
            <a:r>
              <a:rPr lang="fa-IR" b="1" dirty="0">
                <a:cs typeface="B Nazanin" pitchFamily="2" charset="-78"/>
              </a:rPr>
              <a:t/>
            </a:r>
            <a:br>
              <a:rPr lang="fa-IR" b="1" dirty="0">
                <a:cs typeface="B Nazanin" pitchFamily="2" charset="-78"/>
              </a:rPr>
            </a:br>
            <a:endParaRPr lang="fa-IR" b="1" dirty="0">
              <a:cs typeface="B Nazanin" pitchFamily="2" charset="-78"/>
            </a:endParaRPr>
          </a:p>
        </p:txBody>
      </p:sp>
    </p:spTree>
    <p:extLst>
      <p:ext uri="{BB962C8B-B14F-4D97-AF65-F5344CB8AC3E}">
        <p14:creationId xmlns:p14="http://schemas.microsoft.com/office/powerpoint/2010/main" val="250548977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7696200" cy="3886200"/>
          </a:xfrm>
        </p:spPr>
        <p:txBody>
          <a:bodyPr/>
          <a:lstStyle/>
          <a:p>
            <a:pPr marL="0" indent="0" algn="ctr">
              <a:buNone/>
            </a:pPr>
            <a:r>
              <a:rPr lang="fa-IR" sz="4000" b="1" dirty="0">
                <a:solidFill>
                  <a:schemeClr val="accent1">
                    <a:lumMod val="60000"/>
                    <a:lumOff val="40000"/>
                  </a:schemeClr>
                </a:solidFill>
                <a:cs typeface="B Nazanin" pitchFamily="2" charset="-78"/>
              </a:rPr>
              <a:t>مغالطه منفی بودن صغرا </a:t>
            </a:r>
            <a:endParaRPr lang="fa-IR" sz="4000" b="1" dirty="0" smtClean="0">
              <a:solidFill>
                <a:schemeClr val="accent1">
                  <a:lumMod val="60000"/>
                  <a:lumOff val="40000"/>
                </a:schemeClr>
              </a:solidFill>
              <a:cs typeface="B Nazanin" pitchFamily="2" charset="-78"/>
            </a:endParaRPr>
          </a:p>
          <a:p>
            <a:pPr marL="0" indent="0" algn="ctr">
              <a:buNone/>
            </a:pPr>
            <a:endParaRPr lang="fa-IR" sz="4000" b="1" dirty="0">
              <a:solidFill>
                <a:schemeClr val="accent1">
                  <a:lumMod val="60000"/>
                  <a:lumOff val="40000"/>
                </a:schemeClr>
              </a:solidFill>
              <a:cs typeface="B Nazanin" pitchFamily="2" charset="-78"/>
            </a:endParaRPr>
          </a:p>
          <a:p>
            <a:pPr marL="0" indent="0">
              <a:buNone/>
            </a:pPr>
            <a:r>
              <a:rPr lang="fa-IR" sz="3600" dirty="0" smtClean="0">
                <a:cs typeface="B Nazanin" pitchFamily="2" charset="-78"/>
              </a:rPr>
              <a:t>این </a:t>
            </a:r>
            <a:r>
              <a:rPr lang="fa-IR" sz="3600" dirty="0">
                <a:cs typeface="B Nazanin" pitchFamily="2" charset="-78"/>
              </a:rPr>
              <a:t>نوع مغالطات از منفی بودن مقدمه ناشی </a:t>
            </a:r>
            <a:r>
              <a:rPr lang="fa-IR" sz="3600" dirty="0" smtClean="0">
                <a:cs typeface="B Nazanin" pitchFamily="2" charset="-78"/>
              </a:rPr>
              <a:t>می شوند</a:t>
            </a:r>
            <a:r>
              <a:rPr lang="fa-IR" sz="3600" dirty="0">
                <a:cs typeface="B Nazanin" pitchFamily="2" charset="-78"/>
              </a:rPr>
              <a:t>.</a:t>
            </a:r>
          </a:p>
          <a:p>
            <a:pPr marL="0" indent="0">
              <a:buNone/>
            </a:pPr>
            <a:endParaRPr lang="fa-IR" dirty="0">
              <a:cs typeface="B Nazanin" pitchFamily="2" charset="-78"/>
            </a:endParaRPr>
          </a:p>
          <a:p>
            <a:pPr marL="0" indent="0">
              <a:buNone/>
            </a:pPr>
            <a:endParaRPr lang="fa-IR" dirty="0"/>
          </a:p>
        </p:txBody>
      </p:sp>
    </p:spTree>
    <p:extLst>
      <p:ext uri="{BB962C8B-B14F-4D97-AF65-F5344CB8AC3E}">
        <p14:creationId xmlns:p14="http://schemas.microsoft.com/office/powerpoint/2010/main" val="492771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981200"/>
            <a:ext cx="8382000" cy="2362200"/>
          </a:xfrm>
        </p:spPr>
        <p:txBody>
          <a:bodyPr>
            <a:noAutofit/>
          </a:bodyPr>
          <a:lstStyle/>
          <a:p>
            <a:pPr algn="r" rtl="1"/>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a:solidFill>
                  <a:srgbClr val="FF0000"/>
                </a:solidFill>
                <a:cs typeface="B Nazanin" pitchFamily="2" charset="-78"/>
              </a:rPr>
              <a:t>هیچ درختی انسان </a:t>
            </a:r>
            <a:r>
              <a:rPr lang="fa-IR" sz="4000" b="1" dirty="0" smtClean="0">
                <a:solidFill>
                  <a:srgbClr val="FF0000"/>
                </a:solidFill>
                <a:cs typeface="B Nazanin" pitchFamily="2" charset="-78"/>
              </a:rPr>
              <a:t>نیست؛ </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بعضی </a:t>
            </a:r>
            <a:r>
              <a:rPr lang="fa-IR" sz="4000" b="1" dirty="0">
                <a:solidFill>
                  <a:srgbClr val="FF0000"/>
                </a:solidFill>
                <a:cs typeface="B Nazanin" pitchFamily="2" charset="-78"/>
              </a:rPr>
              <a:t>رشد کننده ها </a:t>
            </a:r>
            <a:r>
              <a:rPr lang="fa-IR" sz="4000" b="1" dirty="0" smtClean="0">
                <a:solidFill>
                  <a:srgbClr val="FF0000"/>
                </a:solidFill>
                <a:cs typeface="B Nazanin" pitchFamily="2" charset="-78"/>
              </a:rPr>
              <a:t>انسانند؛ </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a:t>
            </a:r>
            <a:r>
              <a:rPr lang="fa-IR" sz="4000" b="1" u="sng" dirty="0" smtClean="0">
                <a:solidFill>
                  <a:srgbClr val="FF0000"/>
                </a:solidFill>
                <a:cs typeface="B Nazanin" pitchFamily="2" charset="-78"/>
              </a:rPr>
              <a:t>.</a:t>
            </a:r>
            <a:r>
              <a:rPr lang="fa-IR" sz="4000" b="1" u="sng" dirty="0">
                <a:solidFill>
                  <a:srgbClr val="FF0000"/>
                </a:solidFill>
                <a:cs typeface="B Nazanin" pitchFamily="2" charset="-78"/>
              </a:rPr>
              <a:t>بعضی درخت ها رشد کننده </a:t>
            </a:r>
            <a:r>
              <a:rPr lang="fa-IR" sz="4000" b="1" u="sng" dirty="0" smtClean="0">
                <a:solidFill>
                  <a:srgbClr val="FF0000"/>
                </a:solidFill>
                <a:cs typeface="B Nazanin" pitchFamily="2" charset="-78"/>
              </a:rPr>
              <a:t>نیستند.</a:t>
            </a:r>
            <a:r>
              <a:rPr lang="fa-IR" sz="4000" b="1" u="sng" dirty="0">
                <a:cs typeface="B Nazanin" pitchFamily="2" charset="-78"/>
              </a:rPr>
              <a:t/>
            </a:r>
            <a:br>
              <a:rPr lang="fa-IR" sz="4000" b="1" u="sng" dirty="0">
                <a:cs typeface="B Nazanin" pitchFamily="2" charset="-78"/>
              </a:rPr>
            </a:br>
            <a:endParaRPr lang="fa-IR" sz="4000" b="1" dirty="0">
              <a:cs typeface="B Nazanin" pitchFamily="2" charset="-78"/>
            </a:endParaRPr>
          </a:p>
        </p:txBody>
      </p:sp>
    </p:spTree>
    <p:extLst>
      <p:ext uri="{BB962C8B-B14F-4D97-AF65-F5344CB8AC3E}">
        <p14:creationId xmlns:p14="http://schemas.microsoft.com/office/powerpoint/2010/main" val="4536614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543800" cy="3886200"/>
          </a:xfrm>
        </p:spPr>
        <p:txBody>
          <a:bodyPr>
            <a:noAutofit/>
          </a:bodyPr>
          <a:lstStyle/>
          <a:p>
            <a:pPr marL="0" indent="0" algn="ctr">
              <a:buNone/>
            </a:pPr>
            <a:r>
              <a:rPr lang="fa-IR" sz="4000" b="1" dirty="0">
                <a:solidFill>
                  <a:srgbClr val="FF0000"/>
                </a:solidFill>
                <a:cs typeface="B Nazanin" pitchFamily="2" charset="-78"/>
              </a:rPr>
              <a:t>مغالطه جزیی بودن مقدمه</a:t>
            </a:r>
          </a:p>
          <a:p>
            <a:pPr marL="0" indent="0" algn="just">
              <a:buNone/>
            </a:pPr>
            <a:endParaRPr lang="fa-IR" sz="3200" dirty="0" smtClean="0">
              <a:cs typeface="B Nazanin" pitchFamily="2" charset="-78"/>
            </a:endParaRPr>
          </a:p>
          <a:p>
            <a:pPr marL="0" indent="0" algn="just">
              <a:buNone/>
            </a:pPr>
            <a:r>
              <a:rPr lang="fa-IR" sz="3200" dirty="0" smtClean="0">
                <a:cs typeface="B Nazanin" pitchFamily="2" charset="-78"/>
              </a:rPr>
              <a:t>بعضی </a:t>
            </a:r>
            <a:r>
              <a:rPr lang="fa-IR" sz="3200" dirty="0">
                <a:cs typeface="B Nazanin" pitchFamily="2" charset="-78"/>
              </a:rPr>
              <a:t>مغالطات از جزیی بودن مقدمه استدلال ناشی می شوند. در شکل </a:t>
            </a:r>
            <a:r>
              <a:rPr lang="fa-IR" sz="3200" dirty="0" smtClean="0">
                <a:cs typeface="B Nazanin" pitchFamily="2" charset="-78"/>
              </a:rPr>
              <a:t>اول </a:t>
            </a:r>
            <a:r>
              <a:rPr lang="fa-IR" sz="3200" dirty="0">
                <a:cs typeface="B Nazanin" pitchFamily="2" charset="-78"/>
              </a:rPr>
              <a:t>و دوم کلی بودن کبرا </a:t>
            </a:r>
            <a:r>
              <a:rPr lang="fa-IR" sz="3200" dirty="0" smtClean="0">
                <a:cs typeface="B Nazanin" pitchFamily="2" charset="-78"/>
              </a:rPr>
              <a:t>و در </a:t>
            </a:r>
            <a:r>
              <a:rPr lang="fa-IR" sz="3200" dirty="0">
                <a:cs typeface="B Nazanin" pitchFamily="2" charset="-78"/>
              </a:rPr>
              <a:t>شکل چهارم کلی بودن صغرا در صورتی که هر دو مقدمه </a:t>
            </a:r>
            <a:r>
              <a:rPr lang="fa-IR" sz="3200" dirty="0" smtClean="0">
                <a:cs typeface="B Nazanin" pitchFamily="2" charset="-78"/>
              </a:rPr>
              <a:t>آن </a:t>
            </a:r>
            <a:r>
              <a:rPr lang="fa-IR" sz="3200" dirty="0">
                <a:cs typeface="B Nazanin" pitchFamily="2" charset="-78"/>
              </a:rPr>
              <a:t>موجبه باشند </a:t>
            </a:r>
            <a:r>
              <a:rPr lang="fa-IR" sz="3200" dirty="0" smtClean="0">
                <a:cs typeface="B Nazanin" pitchFamily="2" charset="-78"/>
              </a:rPr>
              <a:t>و در </a:t>
            </a:r>
            <a:r>
              <a:rPr lang="fa-IR" sz="3200" dirty="0">
                <a:cs typeface="B Nazanin" pitchFamily="2" charset="-78"/>
              </a:rPr>
              <a:t>شکل سوم کلیت یکی از دو مقدمه شرط </a:t>
            </a:r>
            <a:r>
              <a:rPr lang="fa-IR" sz="3200" dirty="0" smtClean="0">
                <a:cs typeface="B Nazanin" pitchFamily="2" charset="-78"/>
              </a:rPr>
              <a:t>می باشد؛ حال </a:t>
            </a:r>
            <a:r>
              <a:rPr lang="fa-IR" sz="3200" dirty="0">
                <a:cs typeface="B Nazanin" pitchFamily="2" charset="-78"/>
              </a:rPr>
              <a:t>اگر هر یک از شرایط مذکور رعایت نشود مغالطه رخ </a:t>
            </a:r>
            <a:r>
              <a:rPr lang="fa-IR" sz="3200" dirty="0" smtClean="0">
                <a:cs typeface="B Nazanin" pitchFamily="2" charset="-78"/>
              </a:rPr>
              <a:t>می دهد</a:t>
            </a:r>
            <a:r>
              <a:rPr lang="fa-IR" sz="3200" dirty="0">
                <a:cs typeface="B Nazanin" pitchFamily="2" charset="-78"/>
              </a:rPr>
              <a:t>.</a:t>
            </a:r>
          </a:p>
          <a:p>
            <a:pPr marL="0" indent="0" algn="just">
              <a:buNone/>
            </a:pPr>
            <a:endParaRPr lang="fa-IR" sz="3200" dirty="0"/>
          </a:p>
        </p:txBody>
      </p:sp>
    </p:spTree>
    <p:extLst>
      <p:ext uri="{BB962C8B-B14F-4D97-AF65-F5344CB8AC3E}">
        <p14:creationId xmlns:p14="http://schemas.microsoft.com/office/powerpoint/2010/main" val="55536573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362200"/>
            <a:ext cx="8229600" cy="2286000"/>
          </a:xfrm>
        </p:spPr>
        <p:txBody>
          <a:bodyPr>
            <a:normAutofit fontScale="90000"/>
          </a:bodyPr>
          <a:lstStyle/>
          <a:p>
            <a:pPr algn="r" rtl="1"/>
            <a:r>
              <a:rPr lang="fa-IR" b="1" dirty="0">
                <a:solidFill>
                  <a:srgbClr val="FF0000"/>
                </a:solidFill>
                <a:cs typeface="B Nazanin" pitchFamily="2" charset="-78"/>
              </a:rPr>
              <a:t/>
            </a:r>
            <a:br>
              <a:rPr lang="fa-IR" b="1" dirty="0">
                <a:solidFill>
                  <a:srgbClr val="FF0000"/>
                </a:solidFill>
                <a:cs typeface="B Nazanin" pitchFamily="2" charset="-78"/>
              </a:rPr>
            </a:br>
            <a:r>
              <a:rPr lang="fa-IR" b="1" dirty="0">
                <a:solidFill>
                  <a:srgbClr val="FF0000"/>
                </a:solidFill>
                <a:cs typeface="B Nazanin" pitchFamily="2" charset="-78"/>
              </a:rPr>
              <a:t>هر چهارپایی خون گرم است</a:t>
            </a:r>
            <a:r>
              <a:rPr lang="fa-IR" b="1" dirty="0" smtClean="0">
                <a:solidFill>
                  <a:srgbClr val="FF0000"/>
                </a:solidFill>
                <a:cs typeface="B Nazanin" pitchFamily="2" charset="-78"/>
              </a:rPr>
              <a:t>.</a:t>
            </a:r>
            <a:br>
              <a:rPr lang="fa-IR" b="1" dirty="0" smtClean="0">
                <a:solidFill>
                  <a:srgbClr val="FF0000"/>
                </a:solidFill>
                <a:cs typeface="B Nazanin" pitchFamily="2" charset="-78"/>
              </a:rPr>
            </a:br>
            <a:r>
              <a:rPr lang="fa-IR" b="1" dirty="0" smtClean="0">
                <a:solidFill>
                  <a:srgbClr val="FF0000"/>
                </a:solidFill>
                <a:cs typeface="B Nazanin" pitchFamily="2" charset="-78"/>
              </a:rPr>
              <a:t>هرگاوی </a:t>
            </a:r>
            <a:r>
              <a:rPr lang="fa-IR" b="1" dirty="0">
                <a:solidFill>
                  <a:srgbClr val="FF0000"/>
                </a:solidFill>
                <a:cs typeface="B Nazanin" pitchFamily="2" charset="-78"/>
              </a:rPr>
              <a:t>خون گرم </a:t>
            </a:r>
            <a:r>
              <a:rPr lang="fa-IR" b="1" dirty="0" smtClean="0">
                <a:solidFill>
                  <a:srgbClr val="FF0000"/>
                </a:solidFill>
                <a:cs typeface="B Nazanin" pitchFamily="2" charset="-78"/>
              </a:rPr>
              <a:t>است.</a:t>
            </a:r>
            <a:br>
              <a:rPr lang="fa-IR" b="1" dirty="0" smtClean="0">
                <a:solidFill>
                  <a:srgbClr val="FF0000"/>
                </a:solidFill>
                <a:cs typeface="B Nazanin" pitchFamily="2" charset="-78"/>
              </a:rPr>
            </a:br>
            <a:r>
              <a:rPr lang="fa-IR" b="1" dirty="0" smtClean="0">
                <a:solidFill>
                  <a:srgbClr val="FF0000"/>
                </a:solidFill>
                <a:cs typeface="B Nazanin" pitchFamily="2" charset="-78"/>
              </a:rPr>
              <a:t>:.</a:t>
            </a:r>
            <a:r>
              <a:rPr lang="fa-IR" b="1" dirty="0">
                <a:solidFill>
                  <a:srgbClr val="FF0000"/>
                </a:solidFill>
                <a:cs typeface="B Nazanin" pitchFamily="2" charset="-78"/>
              </a:rPr>
              <a:t>هر چهارپایی گاو است</a:t>
            </a:r>
            <a:r>
              <a:rPr lang="fa-IR" b="1" dirty="0">
                <a:cs typeface="B Nazanin" pitchFamily="2" charset="-78"/>
              </a:rPr>
              <a:t>.</a:t>
            </a:r>
            <a:br>
              <a:rPr lang="fa-IR" b="1" dirty="0">
                <a:cs typeface="B Nazanin" pitchFamily="2" charset="-78"/>
              </a:rPr>
            </a:br>
            <a:endParaRPr lang="fa-IR" b="1" dirty="0">
              <a:cs typeface="B Nazanin" pitchFamily="2" charset="-78"/>
            </a:endParaRPr>
          </a:p>
        </p:txBody>
      </p:sp>
    </p:spTree>
    <p:extLst>
      <p:ext uri="{BB962C8B-B14F-4D97-AF65-F5344CB8AC3E}">
        <p14:creationId xmlns:p14="http://schemas.microsoft.com/office/powerpoint/2010/main" val="18984756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7848600" cy="3886200"/>
          </a:xfrm>
        </p:spPr>
        <p:txBody>
          <a:bodyPr>
            <a:noAutofit/>
          </a:bodyPr>
          <a:lstStyle/>
          <a:p>
            <a:pPr marL="0" indent="0" algn="ctr">
              <a:buNone/>
            </a:pPr>
            <a:r>
              <a:rPr lang="fa-IR" sz="4000" b="1" dirty="0">
                <a:solidFill>
                  <a:schemeClr val="accent1">
                    <a:lumMod val="60000"/>
                    <a:lumOff val="40000"/>
                  </a:schemeClr>
                </a:solidFill>
                <a:cs typeface="B Nazanin" pitchFamily="2" charset="-78"/>
              </a:rPr>
              <a:t>مغالطه عدم </a:t>
            </a:r>
            <a:r>
              <a:rPr lang="fa-IR" sz="4000" b="1" dirty="0" smtClean="0">
                <a:solidFill>
                  <a:schemeClr val="accent1">
                    <a:lumMod val="60000"/>
                    <a:lumOff val="40000"/>
                  </a:schemeClr>
                </a:solidFill>
                <a:cs typeface="B Nazanin" pitchFamily="2" charset="-78"/>
              </a:rPr>
              <a:t>اختلاف </a:t>
            </a:r>
            <a:r>
              <a:rPr lang="fa-IR" sz="4000" b="1" dirty="0">
                <a:solidFill>
                  <a:schemeClr val="accent1">
                    <a:lumMod val="60000"/>
                    <a:lumOff val="40000"/>
                  </a:schemeClr>
                </a:solidFill>
                <a:cs typeface="B Nazanin" pitchFamily="2" charset="-78"/>
              </a:rPr>
              <a:t>در سلب و ایجاب</a:t>
            </a:r>
          </a:p>
          <a:p>
            <a:pPr marL="0" indent="0">
              <a:buNone/>
            </a:pPr>
            <a:endParaRPr lang="fa-IR" sz="3600" dirty="0" smtClean="0">
              <a:cs typeface="B Nazanin" pitchFamily="2" charset="-78"/>
            </a:endParaRPr>
          </a:p>
          <a:p>
            <a:pPr marL="0" indent="0" algn="just">
              <a:buNone/>
            </a:pPr>
            <a:r>
              <a:rPr lang="fa-IR" sz="3600" dirty="0" smtClean="0">
                <a:cs typeface="B Nazanin" pitchFamily="2" charset="-78"/>
              </a:rPr>
              <a:t>در انتاج </a:t>
            </a:r>
            <a:r>
              <a:rPr lang="fa-IR" sz="3600" dirty="0">
                <a:cs typeface="B Nazanin" pitchFamily="2" charset="-78"/>
              </a:rPr>
              <a:t>شکل دوم اختلاف دو مقدمه در سلب و </a:t>
            </a:r>
            <a:r>
              <a:rPr lang="fa-IR" sz="3600" dirty="0" smtClean="0">
                <a:cs typeface="B Nazanin" pitchFamily="2" charset="-78"/>
              </a:rPr>
              <a:t>ایجاب </a:t>
            </a:r>
            <a:r>
              <a:rPr lang="fa-IR" sz="3600" dirty="0">
                <a:cs typeface="B Nazanin" pitchFamily="2" charset="-78"/>
              </a:rPr>
              <a:t>شرط است </a:t>
            </a:r>
            <a:r>
              <a:rPr lang="fa-IR" sz="3600" dirty="0" smtClean="0">
                <a:cs typeface="B Nazanin" pitchFamily="2" charset="-78"/>
              </a:rPr>
              <a:t>و همین </a:t>
            </a:r>
            <a:r>
              <a:rPr lang="fa-IR" sz="3600" dirty="0">
                <a:cs typeface="B Nazanin" pitchFamily="2" charset="-78"/>
              </a:rPr>
              <a:t>شرط در انتاج شکل چهارم لازم است اگر صغرای </a:t>
            </a:r>
            <a:r>
              <a:rPr lang="fa-IR" sz="3600" dirty="0" smtClean="0">
                <a:cs typeface="B Nazanin" pitchFamily="2" charset="-78"/>
              </a:rPr>
              <a:t>آن </a:t>
            </a:r>
            <a:r>
              <a:rPr lang="fa-IR" sz="3600" dirty="0">
                <a:cs typeface="B Nazanin" pitchFamily="2" charset="-78"/>
              </a:rPr>
              <a:t>کلی نباشد. حال اگر هر دو مقدمه در </a:t>
            </a:r>
            <a:r>
              <a:rPr lang="fa-IR" sz="3600" dirty="0" smtClean="0">
                <a:cs typeface="B Nazanin" pitchFamily="2" charset="-78"/>
              </a:rPr>
              <a:t>این </a:t>
            </a:r>
            <a:r>
              <a:rPr lang="fa-IR" sz="3600" dirty="0">
                <a:cs typeface="B Nazanin" pitchFamily="2" charset="-78"/>
              </a:rPr>
              <a:t>دو شکل موجبه یا سالبه </a:t>
            </a:r>
            <a:r>
              <a:rPr lang="fa-IR" sz="3600" dirty="0" smtClean="0">
                <a:cs typeface="B Nazanin" pitchFamily="2" charset="-78"/>
              </a:rPr>
              <a:t>باشد، </a:t>
            </a:r>
            <a:r>
              <a:rPr lang="fa-IR" sz="3600" dirty="0">
                <a:cs typeface="B Nazanin" pitchFamily="2" charset="-78"/>
              </a:rPr>
              <a:t>مغالطه رخ </a:t>
            </a:r>
            <a:r>
              <a:rPr lang="fa-IR" sz="3600" dirty="0" smtClean="0">
                <a:cs typeface="B Nazanin" pitchFamily="2" charset="-78"/>
              </a:rPr>
              <a:t>می دهد</a:t>
            </a:r>
            <a:r>
              <a:rPr lang="fa-IR" sz="3600" dirty="0">
                <a:cs typeface="B Nazanin" pitchFamily="2" charset="-78"/>
              </a:rPr>
              <a:t>.</a:t>
            </a:r>
          </a:p>
          <a:p>
            <a:pPr marL="0" indent="0">
              <a:buNone/>
            </a:pPr>
            <a:endParaRPr lang="fa-IR" sz="3600" dirty="0"/>
          </a:p>
        </p:txBody>
      </p:sp>
    </p:spTree>
    <p:extLst>
      <p:ext uri="{BB962C8B-B14F-4D97-AF65-F5344CB8AC3E}">
        <p14:creationId xmlns:p14="http://schemas.microsoft.com/office/powerpoint/2010/main" val="26604888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066800"/>
            <a:ext cx="8305800" cy="3048000"/>
          </a:xfrm>
        </p:spPr>
        <p:txBody>
          <a:bodyPr>
            <a:normAutofit/>
          </a:bodyPr>
          <a:lstStyle/>
          <a:p>
            <a:pPr algn="r" rtl="1"/>
            <a:r>
              <a:rPr lang="fa-IR" dirty="0">
                <a:cs typeface="B Nazanin" pitchFamily="2" charset="-78"/>
              </a:rPr>
              <a:t>اگر هر دو مقدمه </a:t>
            </a:r>
            <a:r>
              <a:rPr lang="fa-IR" sz="4400" dirty="0">
                <a:cs typeface="B Nazanin" pitchFamily="2" charset="-78"/>
              </a:rPr>
              <a:t>قیاس جزیی یا منفی باشد قطعا یکی از شرایط انتاج را ندارند  </a:t>
            </a:r>
            <a:r>
              <a:rPr lang="fa-IR" sz="4400" dirty="0" smtClean="0">
                <a:cs typeface="B Nazanin" pitchFamily="2" charset="-78"/>
              </a:rPr>
              <a:t>و آن </a:t>
            </a:r>
            <a:r>
              <a:rPr lang="fa-IR" sz="4400" dirty="0">
                <a:cs typeface="B Nazanin" pitchFamily="2" charset="-78"/>
              </a:rPr>
              <a:t>قیاس مغالطی است.</a:t>
            </a:r>
            <a:endParaRPr lang="fa-IR" dirty="0">
              <a:cs typeface="B Nazanin" pitchFamily="2" charset="-78"/>
            </a:endParaRPr>
          </a:p>
        </p:txBody>
      </p:sp>
    </p:spTree>
    <p:extLst>
      <p:ext uri="{BB962C8B-B14F-4D97-AF65-F5344CB8AC3E}">
        <p14:creationId xmlns:p14="http://schemas.microsoft.com/office/powerpoint/2010/main" val="224457155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95600"/>
            <a:ext cx="8382000" cy="1600200"/>
          </a:xfrm>
        </p:spPr>
        <p:txBody>
          <a:bodyPr>
            <a:noAutofit/>
          </a:bodyPr>
          <a:lstStyle/>
          <a:p>
            <a:pPr algn="r"/>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smtClean="0">
                <a:solidFill>
                  <a:srgbClr val="FF0000"/>
                </a:solidFill>
                <a:cs typeface="B Nazanin" pitchFamily="2" charset="-78"/>
              </a:rPr>
              <a:t> هیچ </a:t>
            </a:r>
            <a:r>
              <a:rPr lang="fa-IR" sz="4000" b="1" dirty="0">
                <a:solidFill>
                  <a:srgbClr val="FF0000"/>
                </a:solidFill>
                <a:cs typeface="B Nazanin" pitchFamily="2" charset="-78"/>
              </a:rPr>
              <a:t>دست فروشی نانوا </a:t>
            </a:r>
            <a:r>
              <a:rPr lang="fa-IR" sz="4000" b="1" dirty="0" smtClean="0">
                <a:solidFill>
                  <a:srgbClr val="FF0000"/>
                </a:solidFill>
                <a:cs typeface="B Nazanin" pitchFamily="2" charset="-78"/>
              </a:rPr>
              <a:t>نیست؛</a:t>
            </a:r>
            <a:r>
              <a:rPr lang="fa-IR" sz="4000" b="1" dirty="0">
                <a:solidFill>
                  <a:srgbClr val="FF0000"/>
                </a:solidFill>
                <a:cs typeface="B Nazanin" pitchFamily="2" charset="-78"/>
              </a:rPr>
              <a:t/>
            </a:r>
            <a:br>
              <a:rPr lang="fa-IR" sz="4000" b="1" dirty="0">
                <a:solidFill>
                  <a:srgbClr val="FF0000"/>
                </a:solidFill>
                <a:cs typeface="B Nazanin" pitchFamily="2" charset="-78"/>
              </a:rPr>
            </a:br>
            <a:r>
              <a:rPr lang="fa-IR" sz="4000" b="1" dirty="0" smtClean="0">
                <a:solidFill>
                  <a:srgbClr val="FF0000"/>
                </a:solidFill>
                <a:cs typeface="B Nazanin" pitchFamily="2" charset="-78"/>
              </a:rPr>
              <a:t> هیچ </a:t>
            </a:r>
            <a:r>
              <a:rPr lang="fa-IR" sz="4000" b="1" dirty="0">
                <a:solidFill>
                  <a:srgbClr val="FF0000"/>
                </a:solidFill>
                <a:cs typeface="B Nazanin" pitchFamily="2" charset="-78"/>
              </a:rPr>
              <a:t>نانوایی ماهی گیر </a:t>
            </a:r>
            <a:r>
              <a:rPr lang="fa-IR" sz="4000" b="1" dirty="0" smtClean="0">
                <a:solidFill>
                  <a:srgbClr val="FF0000"/>
                </a:solidFill>
                <a:cs typeface="B Nazanin" pitchFamily="2" charset="-78"/>
              </a:rPr>
              <a:t>نیست؛</a:t>
            </a:r>
            <a:br>
              <a:rPr lang="fa-IR" sz="4000" b="1" dirty="0" smtClean="0">
                <a:solidFill>
                  <a:srgbClr val="FF0000"/>
                </a:solidFill>
                <a:cs typeface="B Nazanin" pitchFamily="2" charset="-78"/>
              </a:rPr>
            </a:br>
            <a:r>
              <a:rPr lang="fa-IR" sz="4000" b="1" dirty="0" smtClean="0">
                <a:solidFill>
                  <a:srgbClr val="FF0000"/>
                </a:solidFill>
                <a:cs typeface="B Nazanin" pitchFamily="2" charset="-78"/>
              </a:rPr>
              <a:t>:.</a:t>
            </a:r>
            <a:r>
              <a:rPr lang="fa-IR" sz="4000" b="1" u="sng" dirty="0">
                <a:solidFill>
                  <a:srgbClr val="FF0000"/>
                </a:solidFill>
                <a:cs typeface="B Nazanin" pitchFamily="2" charset="-78"/>
              </a:rPr>
              <a:t>هیچ دست فروشی ماهیگیر نیست</a:t>
            </a:r>
            <a:r>
              <a:rPr lang="fa-IR" sz="4000" b="1" dirty="0">
                <a:cs typeface="B Nazanin" pitchFamily="2" charset="-78"/>
              </a:rPr>
              <a:t>.</a:t>
            </a:r>
            <a:br>
              <a:rPr lang="fa-IR" sz="4000" b="1" dirty="0">
                <a:cs typeface="B Nazanin" pitchFamily="2" charset="-78"/>
              </a:rPr>
            </a:br>
            <a:r>
              <a:rPr lang="fa-IR" sz="4000" b="1" dirty="0" smtClean="0">
                <a:cs typeface="B Nazanin" pitchFamily="2" charset="-78"/>
              </a:rPr>
              <a:t>.</a:t>
            </a:r>
            <a:endParaRPr lang="fa-IR" sz="4000" b="1" dirty="0"/>
          </a:p>
        </p:txBody>
      </p:sp>
    </p:spTree>
    <p:extLst>
      <p:ext uri="{BB962C8B-B14F-4D97-AF65-F5344CB8AC3E}">
        <p14:creationId xmlns:p14="http://schemas.microsoft.com/office/powerpoint/2010/main" val="15737131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905000"/>
            <a:ext cx="8382000" cy="4343400"/>
          </a:xfrm>
        </p:spPr>
        <p:txBody>
          <a:bodyPr>
            <a:noAutofit/>
          </a:bodyPr>
          <a:lstStyle/>
          <a:p>
            <a:pPr algn="r"/>
            <a:r>
              <a:rPr lang="fa-IR" sz="3600" dirty="0" smtClean="0">
                <a:cs typeface="B Nazanin" pitchFamily="2" charset="-78"/>
              </a:rPr>
              <a:t/>
            </a:r>
            <a:br>
              <a:rPr lang="fa-IR" sz="3600" dirty="0" smtClean="0">
                <a:cs typeface="B Nazanin" pitchFamily="2" charset="-78"/>
              </a:rPr>
            </a:br>
            <a:r>
              <a:rPr lang="fa-IR" sz="3600" i="1" dirty="0" smtClean="0">
                <a:solidFill>
                  <a:schemeClr val="accent1">
                    <a:lumMod val="60000"/>
                    <a:lumOff val="40000"/>
                  </a:schemeClr>
                </a:solidFill>
                <a:cs typeface="B Nazanin" pitchFamily="2" charset="-78"/>
              </a:rPr>
              <a:t/>
            </a:r>
            <a:br>
              <a:rPr lang="fa-IR" sz="3600" i="1" dirty="0" smtClean="0">
                <a:solidFill>
                  <a:schemeClr val="accent1">
                    <a:lumMod val="60000"/>
                    <a:lumOff val="40000"/>
                  </a:schemeClr>
                </a:solidFill>
                <a:cs typeface="B Nazanin" pitchFamily="2" charset="-78"/>
              </a:rPr>
            </a:br>
            <a:r>
              <a:rPr lang="fa-IR" sz="3600" dirty="0">
                <a:solidFill>
                  <a:schemeClr val="accent1">
                    <a:lumMod val="60000"/>
                    <a:lumOff val="40000"/>
                  </a:schemeClr>
                </a:solidFill>
                <a:cs typeface="B Nazanin" pitchFamily="2" charset="-78"/>
              </a:rPr>
              <a:t/>
            </a:r>
            <a:br>
              <a:rPr lang="fa-IR" sz="3600" dirty="0">
                <a:solidFill>
                  <a:schemeClr val="accent1">
                    <a:lumMod val="60000"/>
                    <a:lumOff val="40000"/>
                  </a:schemeClr>
                </a:solidFill>
                <a:cs typeface="B Nazanin" pitchFamily="2" charset="-78"/>
              </a:rPr>
            </a:br>
            <a:r>
              <a:rPr lang="fa-IR" sz="3600" dirty="0" smtClean="0">
                <a:cs typeface="B Nazanin" pitchFamily="2" charset="-78"/>
              </a:rPr>
              <a:t>استقرای </a:t>
            </a:r>
            <a:r>
              <a:rPr lang="fa-IR" sz="3600" dirty="0">
                <a:cs typeface="B Nazanin" pitchFamily="2" charset="-78"/>
              </a:rPr>
              <a:t>ناقص برای </a:t>
            </a:r>
            <a:r>
              <a:rPr lang="fa-IR" sz="3600" dirty="0" smtClean="0">
                <a:cs typeface="B Nazanin" pitchFamily="2" charset="-78"/>
              </a:rPr>
              <a:t>برآوردن </a:t>
            </a:r>
            <a:r>
              <a:rPr lang="fa-IR" sz="3600" dirty="0">
                <a:cs typeface="B Nazanin" pitchFamily="2" charset="-78"/>
              </a:rPr>
              <a:t>نیازمندی های روزمره مفید است؛ولی یقین </a:t>
            </a:r>
            <a:r>
              <a:rPr lang="fa-IR" sz="3600" dirty="0" smtClean="0">
                <a:cs typeface="B Nazanin" pitchFamily="2" charset="-78"/>
              </a:rPr>
              <a:t>آور </a:t>
            </a:r>
            <a:r>
              <a:rPr lang="fa-IR" sz="3600" dirty="0">
                <a:cs typeface="B Nazanin" pitchFamily="2" charset="-78"/>
              </a:rPr>
              <a:t>نیست. در مواقعی که نیازمند معارف یقینی هستیم استقرای ناقص کارایی ندارد واستفاده از </a:t>
            </a:r>
            <a:r>
              <a:rPr lang="fa-IR" sz="3600" dirty="0" smtClean="0">
                <a:cs typeface="B Nazanin" pitchFamily="2" charset="-78"/>
              </a:rPr>
              <a:t>آن </a:t>
            </a:r>
            <a:r>
              <a:rPr lang="fa-IR" sz="3600" dirty="0">
                <a:cs typeface="B Nazanin" pitchFamily="2" charset="-78"/>
              </a:rPr>
              <a:t>کارایی ندارد </a:t>
            </a:r>
            <a:r>
              <a:rPr lang="fa-IR" sz="3600" u="sng" dirty="0">
                <a:cs typeface="B Nazanin" pitchFamily="2" charset="-78"/>
              </a:rPr>
              <a:t>ومغالطه محسوب میشود</a:t>
            </a:r>
            <a:br>
              <a:rPr lang="fa-IR" sz="3600" u="sng" dirty="0">
                <a:cs typeface="B Nazanin" pitchFamily="2" charset="-78"/>
              </a:rPr>
            </a:br>
            <a:r>
              <a:rPr lang="fa-IR" sz="3600" dirty="0">
                <a:cs typeface="B Nazanin" pitchFamily="2" charset="-78"/>
              </a:rPr>
              <a:t>در استقرای ناقص باید نمونه ها برای نتیجه گیری کافی باشند وگرنه منتج ن</a:t>
            </a:r>
            <a:r>
              <a:rPr lang="fa-IR" sz="3600" dirty="0" smtClean="0">
                <a:cs typeface="B Nazanin" pitchFamily="2" charset="-78"/>
              </a:rPr>
              <a:t>یستند</a:t>
            </a:r>
            <a:r>
              <a:rPr lang="fa-IR" sz="3600" dirty="0">
                <a:cs typeface="B Nazanin" pitchFamily="2" charset="-78"/>
              </a:rPr>
              <a:t>.</a:t>
            </a:r>
            <a:r>
              <a:rPr lang="fa-IR" sz="3600" i="1" dirty="0">
                <a:cs typeface="B Nazanin" pitchFamily="2" charset="-78"/>
              </a:rPr>
              <a:t/>
            </a:r>
            <a:br>
              <a:rPr lang="fa-IR" sz="3600" i="1" dirty="0">
                <a:cs typeface="B Nazanin" pitchFamily="2" charset="-78"/>
              </a:rPr>
            </a:br>
            <a:endParaRPr lang="fa-IR" sz="3600" dirty="0">
              <a:cs typeface="B Nazanin" pitchFamily="2" charset="-78"/>
            </a:endParaRPr>
          </a:p>
        </p:txBody>
      </p:sp>
      <p:sp>
        <p:nvSpPr>
          <p:cNvPr id="2" name="TextBox 1"/>
          <p:cNvSpPr txBox="1"/>
          <p:nvPr/>
        </p:nvSpPr>
        <p:spPr>
          <a:xfrm>
            <a:off x="2590800" y="935938"/>
            <a:ext cx="4114800" cy="707886"/>
          </a:xfrm>
          <a:prstGeom prst="rect">
            <a:avLst/>
          </a:prstGeom>
          <a:noFill/>
        </p:spPr>
        <p:txBody>
          <a:bodyPr wrap="square" rtlCol="1">
            <a:spAutoFit/>
          </a:bodyPr>
          <a:lstStyle/>
          <a:p>
            <a:r>
              <a:rPr lang="fa-IR" sz="4000" b="1" dirty="0">
                <a:solidFill>
                  <a:schemeClr val="accent1">
                    <a:lumMod val="60000"/>
                    <a:lumOff val="40000"/>
                  </a:schemeClr>
                </a:solidFill>
                <a:cs typeface="B Nazanin" pitchFamily="2" charset="-78"/>
              </a:rPr>
              <a:t>مغالطه استقرای ناقص</a:t>
            </a:r>
            <a:endParaRPr lang="fa-IR" sz="4000" dirty="0"/>
          </a:p>
        </p:txBody>
      </p:sp>
    </p:spTree>
    <p:extLst>
      <p:ext uri="{BB962C8B-B14F-4D97-AF65-F5344CB8AC3E}">
        <p14:creationId xmlns:p14="http://schemas.microsoft.com/office/powerpoint/2010/main" val="34628757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543800" cy="3886200"/>
          </a:xfrm>
        </p:spPr>
        <p:txBody>
          <a:bodyPr>
            <a:normAutofit/>
          </a:bodyPr>
          <a:lstStyle/>
          <a:p>
            <a:pPr marL="0" indent="0" algn="ctr">
              <a:buNone/>
            </a:pPr>
            <a:r>
              <a:rPr lang="fa-IR" sz="3600" b="1" dirty="0">
                <a:solidFill>
                  <a:schemeClr val="accent1">
                    <a:lumMod val="60000"/>
                    <a:lumOff val="40000"/>
                  </a:schemeClr>
                </a:solidFill>
                <a:ea typeface="Times New Roman"/>
                <a:cs typeface="B Nazanin" pitchFamily="2" charset="-78"/>
              </a:rPr>
              <a:t>مغالطه </a:t>
            </a:r>
            <a:r>
              <a:rPr lang="fa-IR" sz="3600" b="1" dirty="0">
                <a:solidFill>
                  <a:schemeClr val="accent1">
                    <a:lumMod val="60000"/>
                    <a:lumOff val="40000"/>
                  </a:schemeClr>
                </a:solidFill>
                <a:cs typeface="B Nazanin" pitchFamily="2" charset="-78"/>
              </a:rPr>
              <a:t>عدم رعایت علایم سجاوندی</a:t>
            </a:r>
            <a:endParaRPr lang="en-US" sz="3600" b="1" dirty="0">
              <a:solidFill>
                <a:schemeClr val="accent1">
                  <a:lumMod val="60000"/>
                  <a:lumOff val="40000"/>
                </a:schemeClr>
              </a:solidFill>
              <a:cs typeface="B Nazanin" pitchFamily="2" charset="-78"/>
            </a:endParaRPr>
          </a:p>
          <a:p>
            <a:pPr marL="0" indent="0">
              <a:buNone/>
            </a:pPr>
            <a:endParaRPr lang="en-US" sz="3600" dirty="0">
              <a:cs typeface="B Nazanin" pitchFamily="2" charset="-78"/>
            </a:endParaRPr>
          </a:p>
          <a:p>
            <a:pPr marL="0" indent="0">
              <a:buNone/>
            </a:pPr>
            <a:r>
              <a:rPr lang="fa-IR" sz="5400" dirty="0" smtClean="0">
                <a:cs typeface="B Nazanin" pitchFamily="2" charset="-78"/>
              </a:rPr>
              <a:t>" </a:t>
            </a:r>
            <a:r>
              <a:rPr lang="fa-IR" sz="5400" dirty="0">
                <a:cs typeface="B Nazanin" pitchFamily="2" charset="-78"/>
              </a:rPr>
              <a:t>مادر،زن عزیز است</a:t>
            </a:r>
            <a:r>
              <a:rPr lang="fa-IR" sz="5400" dirty="0" smtClean="0">
                <a:cs typeface="B Nazanin" pitchFamily="2" charset="-78"/>
              </a:rPr>
              <a:t>.»</a:t>
            </a:r>
            <a:endParaRPr lang="en-US" sz="5400" dirty="0">
              <a:cs typeface="B Nazanin" pitchFamily="2" charset="-78"/>
            </a:endParaRPr>
          </a:p>
          <a:p>
            <a:pPr marL="0" indent="0">
              <a:buNone/>
            </a:pPr>
            <a:r>
              <a:rPr lang="fa-IR" sz="5400" dirty="0" smtClean="0">
                <a:cs typeface="B Nazanin" pitchFamily="2" charset="-78"/>
              </a:rPr>
              <a:t>" </a:t>
            </a:r>
            <a:r>
              <a:rPr lang="fa-IR" sz="5400" dirty="0">
                <a:cs typeface="B Nazanin" pitchFamily="2" charset="-78"/>
              </a:rPr>
              <a:t>مادر زن</a:t>
            </a:r>
            <a:r>
              <a:rPr lang="fa-IR" sz="5400" dirty="0" smtClean="0">
                <a:cs typeface="B Nazanin" pitchFamily="2" charset="-78"/>
              </a:rPr>
              <a:t>، عزیز </a:t>
            </a:r>
            <a:r>
              <a:rPr lang="fa-IR" sz="5400" dirty="0">
                <a:cs typeface="B Nazanin" pitchFamily="2" charset="-78"/>
              </a:rPr>
              <a:t>است."</a:t>
            </a:r>
            <a:endParaRPr lang="en-US" sz="5400" dirty="0">
              <a:cs typeface="B Nazanin" pitchFamily="2" charset="-78"/>
            </a:endParaRPr>
          </a:p>
          <a:p>
            <a:pPr marL="0" indent="0">
              <a:buNone/>
            </a:pPr>
            <a:endParaRPr lang="en-US" sz="3600" dirty="0">
              <a:solidFill>
                <a:srgbClr val="000000"/>
              </a:solidFill>
              <a:cs typeface="B Nazanin" pitchFamily="2" charset="-78"/>
            </a:endParaRPr>
          </a:p>
          <a:p>
            <a:pPr marL="0" indent="0">
              <a:buNone/>
            </a:pPr>
            <a:endParaRPr lang="fa-IR" sz="3600" dirty="0">
              <a:cs typeface="B Nazanin" pitchFamily="2" charset="-78"/>
            </a:endParaRPr>
          </a:p>
        </p:txBody>
      </p:sp>
    </p:spTree>
    <p:extLst>
      <p:ext uri="{BB962C8B-B14F-4D97-AF65-F5344CB8AC3E}">
        <p14:creationId xmlns:p14="http://schemas.microsoft.com/office/powerpoint/2010/main" val="8550954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57400"/>
            <a:ext cx="8458200" cy="3276600"/>
          </a:xfrm>
        </p:spPr>
        <p:txBody>
          <a:bodyPr>
            <a:noAutofit/>
          </a:bodyPr>
          <a:lstStyle/>
          <a:p>
            <a:pPr algn="r"/>
            <a:r>
              <a:rPr lang="fa-IR" sz="3600" dirty="0">
                <a:cs typeface="B Nazanin" pitchFamily="2" charset="-78"/>
              </a:rPr>
              <a:t/>
            </a:r>
            <a:br>
              <a:rPr lang="fa-IR" sz="3600" dirty="0">
                <a:cs typeface="B Nazanin" pitchFamily="2" charset="-78"/>
              </a:rPr>
            </a:br>
            <a:r>
              <a:rPr lang="fa-IR" sz="3600" dirty="0">
                <a:cs typeface="B Nazanin" pitchFamily="2" charset="-78"/>
              </a:rPr>
              <a:t/>
            </a:r>
            <a:br>
              <a:rPr lang="fa-IR" sz="3600" dirty="0">
                <a:cs typeface="B Nazanin" pitchFamily="2" charset="-78"/>
              </a:rPr>
            </a:br>
            <a:r>
              <a:rPr lang="fa-IR" sz="3600" dirty="0">
                <a:cs typeface="B Nazanin" pitchFamily="2" charset="-78"/>
              </a:rPr>
              <a:t/>
            </a:r>
            <a:br>
              <a:rPr lang="fa-IR" sz="3600" dirty="0">
                <a:cs typeface="B Nazanin" pitchFamily="2" charset="-78"/>
              </a:rPr>
            </a:br>
            <a:r>
              <a:rPr lang="fa-IR" sz="3600" dirty="0">
                <a:cs typeface="B Nazanin" pitchFamily="2" charset="-78"/>
              </a:rPr>
              <a:t/>
            </a:r>
            <a:br>
              <a:rPr lang="fa-IR" sz="3600" dirty="0">
                <a:cs typeface="B Nazanin" pitchFamily="2" charset="-78"/>
              </a:rPr>
            </a:br>
            <a:r>
              <a:rPr lang="fa-IR" sz="3600" dirty="0">
                <a:cs typeface="B Nazanin" pitchFamily="2" charset="-78"/>
              </a:rPr>
              <a:t/>
            </a:r>
            <a:br>
              <a:rPr lang="fa-IR" sz="3600" dirty="0">
                <a:cs typeface="B Nazanin" pitchFamily="2" charset="-78"/>
              </a:rPr>
            </a:br>
            <a:r>
              <a:rPr lang="fa-IR" sz="3600" dirty="0">
                <a:solidFill>
                  <a:srgbClr val="000000"/>
                </a:solidFill>
                <a:cs typeface="B Nazanin" pitchFamily="2" charset="-78"/>
              </a:rPr>
              <a:t/>
            </a:r>
            <a:br>
              <a:rPr lang="fa-IR" sz="3600" dirty="0">
                <a:solidFill>
                  <a:srgbClr val="000000"/>
                </a:solidFill>
                <a:cs typeface="B Nazanin" pitchFamily="2" charset="-78"/>
              </a:rPr>
            </a:br>
            <a:r>
              <a:rPr lang="fa-IR" sz="3600" dirty="0" smtClean="0">
                <a:cs typeface="B Nazanin" pitchFamily="2" charset="-78"/>
              </a:rPr>
              <a:t/>
            </a:r>
            <a:br>
              <a:rPr lang="fa-IR" sz="3600" dirty="0" smtClean="0">
                <a:cs typeface="B Nazanin" pitchFamily="2" charset="-78"/>
              </a:rPr>
            </a:br>
            <a:r>
              <a:rPr lang="fa-IR" sz="3600" dirty="0" smtClean="0">
                <a:cs typeface="B Nazanin" pitchFamily="2" charset="-78"/>
              </a:rPr>
              <a:t>اگر چیزی در مقام تعریف بی واسطه </a:t>
            </a:r>
            <a:r>
              <a:rPr lang="fa-IR" sz="3600" dirty="0" smtClean="0">
                <a:solidFill>
                  <a:srgbClr val="FF0000"/>
                </a:solidFill>
                <a:cs typeface="B Nazanin" pitchFamily="2" charset="-78"/>
              </a:rPr>
              <a:t>(درتعریف به خود</a:t>
            </a:r>
            <a:r>
              <a:rPr lang="fa-IR" sz="3600" dirty="0" smtClean="0">
                <a:cs typeface="B Nazanin" pitchFamily="2" charset="-78"/>
              </a:rPr>
              <a:t>)یا با واسطه </a:t>
            </a:r>
            <a:r>
              <a:rPr lang="fa-IR" sz="3600" dirty="0" smtClean="0">
                <a:solidFill>
                  <a:srgbClr val="FF0000"/>
                </a:solidFill>
                <a:cs typeface="B Nazanin" pitchFamily="2" charset="-78"/>
              </a:rPr>
              <a:t>(در تعریف دوری</a:t>
            </a:r>
            <a:r>
              <a:rPr lang="fa-IR" sz="3600" dirty="0" smtClean="0">
                <a:cs typeface="B Nazanin" pitchFamily="2" charset="-78"/>
              </a:rPr>
              <a:t>)بدون هیچ مغایرت,به خود متکی باسند یا تعریف از عام به خاص تنظیم نشده باشد,در اینصورت تعریف شکل وقالب صحیح خود را از دست میدهد</a:t>
            </a:r>
            <a:br>
              <a:rPr lang="fa-IR" sz="3600" dirty="0" smtClean="0">
                <a:cs typeface="B Nazanin" pitchFamily="2" charset="-78"/>
              </a:rPr>
            </a:br>
            <a:endParaRPr lang="fa-IR" sz="3600" dirty="0">
              <a:cs typeface="B Nazanin" pitchFamily="2" charset="-78"/>
            </a:endParaRPr>
          </a:p>
        </p:txBody>
      </p:sp>
      <p:sp>
        <p:nvSpPr>
          <p:cNvPr id="2" name="TextBox 1"/>
          <p:cNvSpPr txBox="1"/>
          <p:nvPr/>
        </p:nvSpPr>
        <p:spPr>
          <a:xfrm>
            <a:off x="2209800" y="685800"/>
            <a:ext cx="4572000" cy="707886"/>
          </a:xfrm>
          <a:prstGeom prst="rect">
            <a:avLst/>
          </a:prstGeom>
          <a:noFill/>
        </p:spPr>
        <p:txBody>
          <a:bodyPr wrap="square" rtlCol="1">
            <a:spAutoFit/>
          </a:bodyPr>
          <a:lstStyle/>
          <a:p>
            <a:r>
              <a:rPr lang="fa-IR" sz="4000" b="1" dirty="0">
                <a:solidFill>
                  <a:schemeClr val="accent1">
                    <a:lumMod val="60000"/>
                    <a:lumOff val="40000"/>
                  </a:schemeClr>
                </a:solidFill>
                <a:cs typeface="B Nazanin" pitchFamily="2" charset="-78"/>
              </a:rPr>
              <a:t>مغالطات صوری در تعریف</a:t>
            </a:r>
            <a:endParaRPr lang="fa-IR" sz="4000" dirty="0"/>
          </a:p>
        </p:txBody>
      </p:sp>
    </p:spTree>
    <p:extLst>
      <p:ext uri="{BB962C8B-B14F-4D97-AF65-F5344CB8AC3E}">
        <p14:creationId xmlns:p14="http://schemas.microsoft.com/office/powerpoint/2010/main" val="5090096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133600"/>
            <a:ext cx="8229600" cy="2286000"/>
          </a:xfrm>
        </p:spPr>
        <p:txBody>
          <a:bodyPr>
            <a:normAutofit fontScale="90000"/>
          </a:bodyPr>
          <a:lstStyle/>
          <a:p>
            <a:pPr algn="r" rtl="1"/>
            <a:r>
              <a:rPr lang="fa-IR" dirty="0">
                <a:solidFill>
                  <a:srgbClr val="FF0000"/>
                </a:solidFill>
                <a:cs typeface="B Nazanin" pitchFamily="2" charset="-78"/>
              </a:rPr>
              <a:t>مثال:</a:t>
            </a:r>
            <a:br>
              <a:rPr lang="fa-IR" dirty="0">
                <a:solidFill>
                  <a:srgbClr val="FF0000"/>
                </a:solidFill>
                <a:cs typeface="B Nazanin" pitchFamily="2" charset="-78"/>
              </a:rPr>
            </a:br>
            <a:r>
              <a:rPr lang="fa-IR" dirty="0">
                <a:solidFill>
                  <a:srgbClr val="FF0000"/>
                </a:solidFill>
                <a:cs typeface="B Nazanin" pitchFamily="2" charset="-78"/>
              </a:rPr>
              <a:t>سقراط انسان است .</a:t>
            </a:r>
            <a:br>
              <a:rPr lang="fa-IR" dirty="0">
                <a:solidFill>
                  <a:srgbClr val="FF0000"/>
                </a:solidFill>
                <a:cs typeface="B Nazanin" pitchFamily="2" charset="-78"/>
              </a:rPr>
            </a:br>
            <a:r>
              <a:rPr lang="fa-IR" dirty="0">
                <a:solidFill>
                  <a:srgbClr val="FF0000"/>
                </a:solidFill>
                <a:cs typeface="B Nazanin" pitchFamily="2" charset="-78"/>
              </a:rPr>
              <a:t>هرانسانی هنرمند است.</a:t>
            </a:r>
            <a:br>
              <a:rPr lang="fa-IR" dirty="0">
                <a:solidFill>
                  <a:srgbClr val="FF0000"/>
                </a:solidFill>
                <a:cs typeface="B Nazanin" pitchFamily="2" charset="-78"/>
              </a:rPr>
            </a:br>
            <a:r>
              <a:rPr lang="fa-IR" dirty="0">
                <a:solidFill>
                  <a:srgbClr val="FF0000"/>
                </a:solidFill>
                <a:cs typeface="B Nazanin" pitchFamily="2" charset="-78"/>
              </a:rPr>
              <a:t>:.سقراط هنر مند است</a:t>
            </a:r>
          </a:p>
        </p:txBody>
      </p:sp>
    </p:spTree>
    <p:extLst>
      <p:ext uri="{BB962C8B-B14F-4D97-AF65-F5344CB8AC3E}">
        <p14:creationId xmlns:p14="http://schemas.microsoft.com/office/powerpoint/2010/main" val="10863994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838200" y="1752600"/>
            <a:ext cx="7543800" cy="3400961"/>
          </a:xfrm>
        </p:spPr>
        <p:txBody>
          <a:bodyPr>
            <a:noAutofit/>
          </a:bodyPr>
          <a:lstStyle/>
          <a:p>
            <a:pPr algn="just"/>
            <a:endParaRPr lang="fa-IR" sz="3600" dirty="0" smtClean="0">
              <a:cs typeface="B Nazanin" pitchFamily="2" charset="-78"/>
            </a:endParaRPr>
          </a:p>
          <a:p>
            <a:pPr algn="just"/>
            <a:endParaRPr lang="fa-IR" sz="3600" dirty="0">
              <a:cs typeface="B Nazanin" pitchFamily="2" charset="-78"/>
            </a:endParaRPr>
          </a:p>
          <a:p>
            <a:pPr marL="0" indent="0" algn="just" rtl="1">
              <a:buNone/>
            </a:pPr>
            <a:endParaRPr lang="fa-IR" sz="3600" dirty="0" smtClean="0">
              <a:cs typeface="B Nazanin" pitchFamily="2" charset="-78"/>
            </a:endParaRPr>
          </a:p>
          <a:p>
            <a:pPr marL="0" indent="0" algn="just" rtl="1">
              <a:buNone/>
            </a:pPr>
            <a:r>
              <a:rPr lang="fa-IR" sz="3600" dirty="0">
                <a:cs typeface="B Nazanin" pitchFamily="2" charset="-78"/>
              </a:rPr>
              <a:t>به رغم انکه صورت استنتاج معتبر است استدلال معتبر نیست:مقدمه دوم کاذب است</a:t>
            </a:r>
            <a:r>
              <a:rPr lang="fa-IR" sz="3600" dirty="0" smtClean="0">
                <a:cs typeface="B Nazanin" pitchFamily="2" charset="-78"/>
              </a:rPr>
              <a:t>.</a:t>
            </a:r>
          </a:p>
          <a:p>
            <a:pPr marL="0" indent="0" algn="just" rtl="1">
              <a:buNone/>
            </a:pPr>
            <a:r>
              <a:rPr lang="fa-IR" sz="3600" dirty="0">
                <a:cs typeface="B Nazanin" pitchFamily="2" charset="-78"/>
              </a:rPr>
              <a:t>ممکن است استدلالی از نظر صورت معتبر باشد ولی با وجود این ,مغالطی </a:t>
            </a:r>
            <a:r>
              <a:rPr lang="fa-IR" sz="3600" dirty="0" smtClean="0">
                <a:cs typeface="B Nazanin" pitchFamily="2" charset="-78"/>
              </a:rPr>
              <a:t>باشد.</a:t>
            </a:r>
          </a:p>
          <a:p>
            <a:pPr algn="just" rtl="1">
              <a:buFont typeface="Wingdings" panose="05000000000000000000" pitchFamily="2" charset="2"/>
              <a:buChar char="Ø"/>
            </a:pPr>
            <a:endParaRPr lang="fa-IR" sz="3600" dirty="0">
              <a:cs typeface="B Nazanin" pitchFamily="2" charset="-78"/>
            </a:endParaRPr>
          </a:p>
          <a:p>
            <a:pPr algn="just" rtl="1"/>
            <a:endParaRPr lang="fa-IR" sz="3600" dirty="0">
              <a:cs typeface="B Nazanin" pitchFamily="2" charset="-78"/>
            </a:endParaRPr>
          </a:p>
        </p:txBody>
      </p:sp>
      <p:sp>
        <p:nvSpPr>
          <p:cNvPr id="2" name="TextBox 1"/>
          <p:cNvSpPr txBox="1"/>
          <p:nvPr/>
        </p:nvSpPr>
        <p:spPr>
          <a:xfrm>
            <a:off x="2209800" y="762000"/>
            <a:ext cx="5638800" cy="1323439"/>
          </a:xfrm>
          <a:prstGeom prst="rect">
            <a:avLst/>
          </a:prstGeom>
          <a:noFill/>
        </p:spPr>
        <p:txBody>
          <a:bodyPr wrap="square" rtlCol="1">
            <a:spAutoFit/>
          </a:bodyPr>
          <a:lstStyle/>
          <a:p>
            <a:r>
              <a:rPr lang="fa-IR" sz="4000" b="1" dirty="0">
                <a:solidFill>
                  <a:schemeClr val="accent1">
                    <a:lumMod val="60000"/>
                    <a:lumOff val="40000"/>
                  </a:schemeClr>
                </a:solidFill>
                <a:cs typeface="B Nazanin" pitchFamily="2" charset="-78"/>
              </a:rPr>
              <a:t>مغالطات مادی در مقام استدلال </a:t>
            </a:r>
          </a:p>
          <a:p>
            <a:endParaRPr lang="fa-IR" sz="4000" dirty="0"/>
          </a:p>
        </p:txBody>
      </p:sp>
    </p:spTree>
    <p:extLst>
      <p:ext uri="{BB962C8B-B14F-4D97-AF65-F5344CB8AC3E}">
        <p14:creationId xmlns:p14="http://schemas.microsoft.com/office/powerpoint/2010/main" val="146787962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1752600"/>
            <a:ext cx="8587680" cy="3548608"/>
          </a:xfrm>
        </p:spPr>
        <p:txBody>
          <a:bodyPr>
            <a:noAutofit/>
          </a:bodyPr>
          <a:lstStyle/>
          <a:p>
            <a:pPr algn="r" rtl="1"/>
            <a:r>
              <a:rPr lang="fa-IR" sz="3600" b="1" dirty="0" smtClean="0">
                <a:solidFill>
                  <a:srgbClr val="FF0000"/>
                </a:solidFill>
                <a:cs typeface="B Nazanin" pitchFamily="2" charset="-78"/>
              </a:rPr>
              <a:t>الف)هر </a:t>
            </a:r>
            <a:r>
              <a:rPr lang="fa-IR" sz="3600" b="1" dirty="0">
                <a:solidFill>
                  <a:srgbClr val="FF0000"/>
                </a:solidFill>
                <a:cs typeface="B Nazanin" pitchFamily="2" charset="-78"/>
              </a:rPr>
              <a:t>وقت کاپیتان </a:t>
            </a:r>
            <a:r>
              <a:rPr lang="fa-IR" sz="3600" b="1" dirty="0" smtClean="0">
                <a:solidFill>
                  <a:srgbClr val="FF0000"/>
                </a:solidFill>
                <a:cs typeface="B Nazanin" pitchFamily="2" charset="-78"/>
              </a:rPr>
              <a:t>بازو بند </a:t>
            </a:r>
            <a:r>
              <a:rPr lang="fa-IR" sz="3600" b="1" dirty="0">
                <a:solidFill>
                  <a:srgbClr val="FF0000"/>
                </a:solidFill>
                <a:cs typeface="B Nazanin" pitchFamily="2" charset="-78"/>
              </a:rPr>
              <a:t>قرمزرنگ بسته این تیم باخته است</a:t>
            </a:r>
            <a:r>
              <a:rPr lang="fa-IR" sz="3600" b="1" dirty="0" smtClean="0">
                <a:solidFill>
                  <a:srgbClr val="FF0000"/>
                </a:solidFill>
                <a:cs typeface="B Nazanin" pitchFamily="2" charset="-78"/>
              </a:rPr>
              <a:t>؛ او </a:t>
            </a:r>
            <a:r>
              <a:rPr lang="fa-IR" sz="3600" b="1" dirty="0">
                <a:solidFill>
                  <a:srgbClr val="FF0000"/>
                </a:solidFill>
                <a:cs typeface="B Nazanin" pitchFamily="2" charset="-78"/>
              </a:rPr>
              <a:t>باید این بازوبند را </a:t>
            </a:r>
            <a:r>
              <a:rPr lang="fa-IR" sz="3600" b="1" dirty="0" smtClean="0">
                <a:solidFill>
                  <a:srgbClr val="FF0000"/>
                </a:solidFill>
                <a:cs typeface="B Nazanin" pitchFamily="2" charset="-78"/>
              </a:rPr>
              <a:t>دور بیندازد.</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ب)عطسه نحس است. من تجربه کرده ام اگر بعد از عطسه دست به اقدامی بزنیم دچار پشیمانی می شویم.</a:t>
            </a:r>
            <a:br>
              <a:rPr lang="fa-IR" sz="3600" b="1" dirty="0" smtClean="0">
                <a:solidFill>
                  <a:srgbClr val="FF0000"/>
                </a:solidFill>
                <a:cs typeface="B Nazanin" pitchFamily="2" charset="-78"/>
              </a:rPr>
            </a:br>
            <a:r>
              <a:rPr lang="fa-IR" sz="3600" b="1" dirty="0">
                <a:solidFill>
                  <a:srgbClr val="FF0000"/>
                </a:solidFill>
                <a:cs typeface="B Nazanin" pitchFamily="2" charset="-78"/>
              </a:rPr>
              <a:t/>
            </a:r>
            <a:br>
              <a:rPr lang="fa-IR" sz="3600" b="1" dirty="0">
                <a:solidFill>
                  <a:srgbClr val="FF0000"/>
                </a:solidFill>
                <a:cs typeface="B Nazanin" pitchFamily="2" charset="-78"/>
              </a:rPr>
            </a:br>
            <a:endParaRPr lang="fa-IR" sz="3600" b="1" dirty="0">
              <a:solidFill>
                <a:srgbClr val="FF0000"/>
              </a:solidFill>
              <a:cs typeface="B Nazanin" pitchFamily="2" charset="-78"/>
            </a:endParaRPr>
          </a:p>
        </p:txBody>
      </p:sp>
    </p:spTree>
    <p:extLst>
      <p:ext uri="{BB962C8B-B14F-4D97-AF65-F5344CB8AC3E}">
        <p14:creationId xmlns:p14="http://schemas.microsoft.com/office/powerpoint/2010/main" val="8567696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762000" y="685800"/>
            <a:ext cx="7924800" cy="4876800"/>
          </a:xfrm>
        </p:spPr>
        <p:txBody>
          <a:bodyPr/>
          <a:lstStyle/>
          <a:p>
            <a:pPr marL="0" indent="0" algn="ctr">
              <a:buNone/>
            </a:pPr>
            <a:r>
              <a:rPr lang="fa-IR" sz="4000" b="1" dirty="0" smtClean="0">
                <a:solidFill>
                  <a:srgbClr val="FF0000"/>
                </a:solidFill>
                <a:cs typeface="B Nazanin" pitchFamily="2" charset="-78"/>
              </a:rPr>
              <a:t>مغالطه </a:t>
            </a:r>
            <a:r>
              <a:rPr lang="fa-IR" sz="4000" b="1" dirty="0">
                <a:solidFill>
                  <a:srgbClr val="FF0000"/>
                </a:solidFill>
                <a:cs typeface="B Nazanin" pitchFamily="2" charset="-78"/>
              </a:rPr>
              <a:t>علت شمردن امر مقدم</a:t>
            </a:r>
          </a:p>
          <a:p>
            <a:pPr marL="0" indent="0">
              <a:buNone/>
            </a:pPr>
            <a:endParaRPr lang="fa-IR" dirty="0" smtClean="0">
              <a:cs typeface="B Nazanin" pitchFamily="2" charset="-78"/>
            </a:endParaRPr>
          </a:p>
          <a:p>
            <a:pPr marL="0" indent="0" algn="r" rtl="1">
              <a:buNone/>
            </a:pPr>
            <a:r>
              <a:rPr lang="fa-IR" sz="3600" dirty="0">
                <a:cs typeface="B Nazanin" pitchFamily="2" charset="-78"/>
              </a:rPr>
              <a:t>اگر چیزی را که علت پدیده نیست از علل ان به حساب </a:t>
            </a:r>
            <a:r>
              <a:rPr lang="fa-IR" sz="3600" dirty="0" smtClean="0">
                <a:cs typeface="B Nazanin" pitchFamily="2" charset="-78"/>
              </a:rPr>
              <a:t>آوریم.</a:t>
            </a:r>
          </a:p>
          <a:p>
            <a:pPr marL="0" indent="0" algn="r" rtl="1">
              <a:buNone/>
            </a:pPr>
            <a:endParaRPr lang="fa-IR" sz="3600" dirty="0">
              <a:cs typeface="B Nazanin" pitchFamily="2" charset="-78"/>
            </a:endParaRPr>
          </a:p>
          <a:p>
            <a:pPr algn="r" rtl="1"/>
            <a:endParaRPr lang="fa-IR" dirty="0">
              <a:cs typeface="B Nazanin" pitchFamily="2" charset="-78"/>
            </a:endParaRPr>
          </a:p>
        </p:txBody>
      </p:sp>
    </p:spTree>
    <p:extLst>
      <p:ext uri="{BB962C8B-B14F-4D97-AF65-F5344CB8AC3E}">
        <p14:creationId xmlns:p14="http://schemas.microsoft.com/office/powerpoint/2010/main" val="240414061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285728"/>
            <a:ext cx="8229600" cy="4572008"/>
          </a:xfrm>
        </p:spPr>
        <p:txBody>
          <a:bodyPr>
            <a:normAutofit fontScale="90000"/>
          </a:bodyPr>
          <a:lstStyle/>
          <a:p>
            <a:pPr algn="r" rtl="1">
              <a:buFont typeface="Arial" pitchFamily="34" charset="0"/>
              <a:buChar char="•"/>
            </a:pPr>
            <a:r>
              <a:rPr lang="fa-IR" sz="3600" b="1" dirty="0" smtClean="0">
                <a:solidFill>
                  <a:srgbClr val="FF0000"/>
                </a:solidFill>
                <a:cs typeface="B Nazanin" pitchFamily="2" charset="-78"/>
              </a:rPr>
              <a:t>روزی </a:t>
            </a:r>
            <a:r>
              <a:rPr lang="fa-IR" sz="3600" b="1" dirty="0">
                <a:solidFill>
                  <a:srgbClr val="FF0000"/>
                </a:solidFill>
                <a:cs typeface="B Nazanin" pitchFamily="2" charset="-78"/>
              </a:rPr>
              <a:t>یک جهانگرد در حالی که موز </a:t>
            </a:r>
            <a:r>
              <a:rPr lang="fa-IR" sz="3600" b="1" dirty="0" smtClean="0">
                <a:solidFill>
                  <a:srgbClr val="FF0000"/>
                </a:solidFill>
                <a:cs typeface="B Nazanin" pitchFamily="2" charset="-78"/>
              </a:rPr>
              <a:t>می خورد </a:t>
            </a:r>
            <a:r>
              <a:rPr lang="fa-IR" sz="3600" b="1" dirty="0">
                <a:solidFill>
                  <a:srgbClr val="FF0000"/>
                </a:solidFill>
                <a:cs typeface="B Nazanin" pitchFamily="2" charset="-78"/>
              </a:rPr>
              <a:t>در قطار با یک زن و شوهری که تا به حال سفر نکرده بودند برخورد کرد این دو تا </a:t>
            </a:r>
            <a:r>
              <a:rPr lang="fa-IR" sz="3600" b="1" dirty="0" smtClean="0">
                <a:solidFill>
                  <a:srgbClr val="FF0000"/>
                </a:solidFill>
                <a:cs typeface="B Nazanin" pitchFamily="2" charset="-78"/>
              </a:rPr>
              <a:t>آن </a:t>
            </a:r>
            <a:r>
              <a:rPr lang="fa-IR" sz="3600" b="1" dirty="0">
                <a:solidFill>
                  <a:srgbClr val="FF0000"/>
                </a:solidFill>
                <a:cs typeface="B Nazanin" pitchFamily="2" charset="-78"/>
              </a:rPr>
              <a:t>زمان هرگز موز ندیده بودند از این رو مرد جهانگرد به هر یک از </a:t>
            </a:r>
            <a:r>
              <a:rPr lang="fa-IR" sz="3600" b="1" dirty="0" smtClean="0">
                <a:solidFill>
                  <a:srgbClr val="FF0000"/>
                </a:solidFill>
                <a:cs typeface="B Nazanin" pitchFamily="2" charset="-78"/>
              </a:rPr>
              <a:t>آن ها </a:t>
            </a:r>
            <a:r>
              <a:rPr lang="fa-IR" sz="3600" b="1" dirty="0">
                <a:solidFill>
                  <a:srgbClr val="FF0000"/>
                </a:solidFill>
                <a:cs typeface="B Nazanin" pitchFamily="2" charset="-78"/>
              </a:rPr>
              <a:t>یک موز داد شوهر موز خودرا پوست کند و به </a:t>
            </a:r>
            <a:r>
              <a:rPr lang="fa-IR" sz="3600" b="1" dirty="0" smtClean="0">
                <a:solidFill>
                  <a:srgbClr val="FF0000"/>
                </a:solidFill>
                <a:cs typeface="B Nazanin" pitchFamily="2" charset="-78"/>
              </a:rPr>
              <a:t>محض آن که </a:t>
            </a:r>
            <a:r>
              <a:rPr lang="fa-IR" sz="3600" b="1" dirty="0">
                <a:solidFill>
                  <a:srgbClr val="FF0000"/>
                </a:solidFill>
                <a:cs typeface="B Nazanin" pitchFamily="2" charset="-78"/>
              </a:rPr>
              <a:t>شروع به خوردن </a:t>
            </a:r>
            <a:r>
              <a:rPr lang="fa-IR" sz="3600" b="1" dirty="0" smtClean="0">
                <a:solidFill>
                  <a:srgbClr val="FF0000"/>
                </a:solidFill>
                <a:cs typeface="B Nazanin" pitchFamily="2" charset="-78"/>
              </a:rPr>
              <a:t>آن </a:t>
            </a:r>
            <a:r>
              <a:rPr lang="fa-IR" sz="3600" b="1" dirty="0">
                <a:solidFill>
                  <a:srgbClr val="FF0000"/>
                </a:solidFill>
                <a:cs typeface="B Nazanin" pitchFamily="2" charset="-78"/>
              </a:rPr>
              <a:t>کرد قطار وارد تونل شد </a:t>
            </a:r>
            <a:r>
              <a:rPr lang="fa-IR" sz="3600" b="1" dirty="0" smtClean="0">
                <a:solidFill>
                  <a:srgbClr val="FF0000"/>
                </a:solidFill>
                <a:cs typeface="B Nazanin" pitchFamily="2" charset="-78"/>
              </a:rPr>
              <a:t>و تاریکی </a:t>
            </a:r>
            <a:r>
              <a:rPr lang="fa-IR" sz="3600" b="1" dirty="0">
                <a:solidFill>
                  <a:srgbClr val="FF0000"/>
                </a:solidFill>
                <a:cs typeface="B Nazanin" pitchFamily="2" charset="-78"/>
              </a:rPr>
              <a:t>همه جا را فرا گرفت </a:t>
            </a:r>
            <a:r>
              <a:rPr lang="fa-IR" sz="3600" b="1" dirty="0" smtClean="0">
                <a:solidFill>
                  <a:srgbClr val="FF0000"/>
                </a:solidFill>
                <a:cs typeface="B Nazanin" pitchFamily="2" charset="-78"/>
              </a:rPr>
              <a:t>شوهر فریادزنان </a:t>
            </a:r>
            <a:r>
              <a:rPr lang="fa-IR" sz="3600" b="1" dirty="0">
                <a:solidFill>
                  <a:srgbClr val="FF0000"/>
                </a:solidFill>
                <a:cs typeface="B Nazanin" pitchFamily="2" charset="-78"/>
              </a:rPr>
              <a:t>به همسرش </a:t>
            </a:r>
            <a:r>
              <a:rPr lang="fa-IR" sz="3600" b="1" dirty="0" smtClean="0">
                <a:solidFill>
                  <a:srgbClr val="FF0000"/>
                </a:solidFill>
                <a:cs typeface="B Nazanin" pitchFamily="2" charset="-78"/>
              </a:rPr>
              <a:t>گفت:آن </a:t>
            </a:r>
            <a:r>
              <a:rPr lang="fa-IR" sz="3600" b="1" dirty="0">
                <a:solidFill>
                  <a:srgbClr val="FF0000"/>
                </a:solidFill>
                <a:cs typeface="B Nazanin" pitchFamily="2" charset="-78"/>
              </a:rPr>
              <a:t>موز را </a:t>
            </a:r>
            <a:r>
              <a:rPr lang="fa-IR" sz="3600" b="1" dirty="0" smtClean="0">
                <a:solidFill>
                  <a:srgbClr val="FF0000"/>
                </a:solidFill>
                <a:cs typeface="B Nazanin" pitchFamily="2" charset="-78"/>
              </a:rPr>
              <a:t>نخور,کور می شوی.</a:t>
            </a:r>
            <a:br>
              <a:rPr lang="fa-IR" sz="3600" b="1" dirty="0" smtClean="0">
                <a:solidFill>
                  <a:srgbClr val="FF0000"/>
                </a:solidFill>
                <a:cs typeface="B Nazanin" pitchFamily="2" charset="-78"/>
              </a:rPr>
            </a:br>
            <a:r>
              <a:rPr lang="fa-IR" sz="3600" b="1" dirty="0">
                <a:solidFill>
                  <a:srgbClr val="FF0000"/>
                </a:solidFill>
                <a:cs typeface="B Nazanin" pitchFamily="2" charset="-78"/>
              </a:rPr>
              <a:t/>
            </a:r>
            <a:br>
              <a:rPr lang="fa-IR" sz="3600" b="1" dirty="0">
                <a:solidFill>
                  <a:srgbClr val="FF0000"/>
                </a:solidFill>
                <a:cs typeface="B Nazanin" pitchFamily="2" charset="-78"/>
              </a:rPr>
            </a:br>
            <a:endParaRPr lang="fa-IR" sz="3600" b="1" dirty="0">
              <a:solidFill>
                <a:srgbClr val="FF0000"/>
              </a:solidFill>
              <a:cs typeface="B Nazanin" pitchFamily="2" charset="-78"/>
            </a:endParaRPr>
          </a:p>
        </p:txBody>
      </p:sp>
      <p:sp>
        <p:nvSpPr>
          <p:cNvPr id="4" name="TextBox 3"/>
          <p:cNvSpPr txBox="1"/>
          <p:nvPr/>
        </p:nvSpPr>
        <p:spPr>
          <a:xfrm>
            <a:off x="642910" y="4143380"/>
            <a:ext cx="8143932" cy="2062103"/>
          </a:xfrm>
          <a:prstGeom prst="rect">
            <a:avLst/>
          </a:prstGeom>
          <a:noFill/>
        </p:spPr>
        <p:txBody>
          <a:bodyPr wrap="square" rtlCol="0">
            <a:spAutoFit/>
          </a:bodyPr>
          <a:lstStyle/>
          <a:p>
            <a:pPr algn="r" rtl="1">
              <a:buFont typeface="Arial" pitchFamily="34" charset="0"/>
              <a:buChar char="•"/>
            </a:pPr>
            <a:r>
              <a:rPr lang="fa-IR" sz="3200" b="1" dirty="0" smtClean="0">
                <a:solidFill>
                  <a:srgbClr val="FF0000"/>
                </a:solidFill>
                <a:cs typeface="B Nazanin" pitchFamily="2" charset="-78"/>
              </a:rPr>
              <a:t>آن آقایی که کلاه قرمز بر سر دارد آدم نحسی است تا حالا 2 بار به مغازه ما آمده و اتفاق ناگواری در مغازه رخ داده، یک بار شیشه ویترین شکست و یک بار حال یکی از مشتریان مغازه بد شد.</a:t>
            </a:r>
            <a:endParaRPr lang="en-US" sz="3200" dirty="0"/>
          </a:p>
        </p:txBody>
      </p:sp>
    </p:spTree>
    <p:extLst>
      <p:ext uri="{BB962C8B-B14F-4D97-AF65-F5344CB8AC3E}">
        <p14:creationId xmlns:p14="http://schemas.microsoft.com/office/powerpoint/2010/main" val="12437881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895600"/>
            <a:ext cx="8001000" cy="2057400"/>
          </a:xfrm>
        </p:spPr>
        <p:txBody>
          <a:bodyPr>
            <a:noAutofit/>
          </a:bodyPr>
          <a:lstStyle/>
          <a:p>
            <a:pPr algn="r"/>
            <a:r>
              <a:rPr lang="fa-IR" sz="4000" dirty="0" smtClean="0">
                <a:cs typeface="B Nazanin" pitchFamily="2" charset="-78"/>
              </a:rPr>
              <a:t/>
            </a:r>
            <a:br>
              <a:rPr lang="fa-IR" sz="4000" dirty="0" smtClean="0">
                <a:cs typeface="B Nazanin" pitchFamily="2" charset="-78"/>
              </a:rPr>
            </a:br>
            <a:r>
              <a:rPr lang="fa-IR" sz="4000" dirty="0" smtClean="0">
                <a:cs typeface="B Nazanin" pitchFamily="2" charset="-78"/>
              </a:rPr>
              <a:t/>
            </a:r>
            <a:br>
              <a:rPr lang="fa-IR" sz="4000" dirty="0" smtClean="0">
                <a:cs typeface="B Nazanin" pitchFamily="2" charset="-78"/>
              </a:rPr>
            </a:br>
            <a:r>
              <a:rPr lang="fa-IR" sz="4000" dirty="0">
                <a:cs typeface="B Nazanin" pitchFamily="2" charset="-78"/>
              </a:rPr>
              <a:t/>
            </a:r>
            <a:br>
              <a:rPr lang="fa-IR" sz="4000" dirty="0">
                <a:cs typeface="B Nazanin" pitchFamily="2" charset="-78"/>
              </a:rPr>
            </a:br>
            <a:r>
              <a:rPr lang="fa-IR" sz="4000" dirty="0">
                <a:solidFill>
                  <a:srgbClr val="000000"/>
                </a:solidFill>
                <a:cs typeface="B Nazanin" pitchFamily="2" charset="-78"/>
              </a:rPr>
              <a:t/>
            </a:r>
            <a:br>
              <a:rPr lang="fa-IR" sz="4000" dirty="0">
                <a:solidFill>
                  <a:srgbClr val="000000"/>
                </a:solidFill>
                <a:cs typeface="B Nazanin" pitchFamily="2" charset="-78"/>
              </a:rPr>
            </a:br>
            <a:r>
              <a:rPr lang="fa-IR" sz="4000" dirty="0">
                <a:solidFill>
                  <a:srgbClr val="000000"/>
                </a:solidFill>
                <a:cs typeface="B Nazanin" pitchFamily="2" charset="-78"/>
              </a:rPr>
              <a:t/>
            </a:r>
            <a:br>
              <a:rPr lang="fa-IR" sz="4000" dirty="0">
                <a:solidFill>
                  <a:srgbClr val="000000"/>
                </a:solidFill>
                <a:cs typeface="B Nazanin" pitchFamily="2" charset="-78"/>
              </a:rPr>
            </a:br>
            <a:r>
              <a:rPr lang="fa-IR" sz="4000" dirty="0">
                <a:solidFill>
                  <a:schemeClr val="accent1">
                    <a:lumMod val="60000"/>
                    <a:lumOff val="40000"/>
                  </a:schemeClr>
                </a:solidFill>
                <a:cs typeface="B Nazanin" pitchFamily="2" charset="-78"/>
              </a:rPr>
              <a:t>مغالطه علت کاذب</a:t>
            </a:r>
            <a:br>
              <a:rPr lang="fa-IR" sz="4000" dirty="0">
                <a:solidFill>
                  <a:schemeClr val="accent1">
                    <a:lumMod val="60000"/>
                    <a:lumOff val="40000"/>
                  </a:schemeClr>
                </a:solidFill>
                <a:cs typeface="B Nazanin" pitchFamily="2" charset="-78"/>
              </a:rPr>
            </a:br>
            <a:r>
              <a:rPr lang="fa-IR" sz="4000" dirty="0" smtClean="0">
                <a:cs typeface="B Nazanin" pitchFamily="2" charset="-78"/>
              </a:rPr>
              <a:t>شبیه </a:t>
            </a:r>
            <a:r>
              <a:rPr lang="fa-IR" sz="4000" dirty="0">
                <a:cs typeface="B Nazanin" pitchFamily="2" charset="-78"/>
              </a:rPr>
              <a:t>مغالطه قبل </a:t>
            </a:r>
            <a:r>
              <a:rPr lang="fa-IR" sz="4000" dirty="0" smtClean="0">
                <a:cs typeface="B Nazanin" pitchFamily="2" charset="-78"/>
              </a:rPr>
              <a:t>می باشد </a:t>
            </a:r>
            <a:r>
              <a:rPr lang="fa-IR" sz="4000" dirty="0">
                <a:cs typeface="B Nazanin" pitchFamily="2" charset="-78"/>
              </a:rPr>
              <a:t>با این تفاوت که امر مقارن با پدیده را از </a:t>
            </a:r>
            <a:r>
              <a:rPr lang="fa-IR" sz="4000" dirty="0" smtClean="0">
                <a:cs typeface="B Nazanin" pitchFamily="2" charset="-78"/>
              </a:rPr>
              <a:t>آن </a:t>
            </a:r>
            <a:r>
              <a:rPr lang="fa-IR" sz="4000" dirty="0">
                <a:cs typeface="B Nazanin" pitchFamily="2" charset="-78"/>
              </a:rPr>
              <a:t>جهت که مقارن </a:t>
            </a:r>
            <a:r>
              <a:rPr lang="fa-IR" sz="4000" dirty="0" smtClean="0">
                <a:cs typeface="B Nazanin" pitchFamily="2" charset="-78"/>
              </a:rPr>
              <a:t>آن </a:t>
            </a:r>
            <a:r>
              <a:rPr lang="fa-IR" sz="4000" dirty="0">
                <a:cs typeface="B Nazanin" pitchFamily="2" charset="-78"/>
              </a:rPr>
              <a:t>است </a:t>
            </a:r>
            <a:r>
              <a:rPr lang="fa-IR" sz="4000" dirty="0" smtClean="0">
                <a:cs typeface="B Nazanin" pitchFamily="2" charset="-78"/>
              </a:rPr>
              <a:t/>
            </a:r>
            <a:br>
              <a:rPr lang="fa-IR" sz="4000" dirty="0" smtClean="0">
                <a:cs typeface="B Nazanin" pitchFamily="2" charset="-78"/>
              </a:rPr>
            </a:br>
            <a:r>
              <a:rPr lang="fa-IR" sz="4000" dirty="0" smtClean="0">
                <a:cs typeface="B Nazanin" pitchFamily="2" charset="-78"/>
              </a:rPr>
              <a:t>را </a:t>
            </a:r>
            <a:r>
              <a:rPr lang="fa-IR" sz="4000" dirty="0">
                <a:cs typeface="B Nazanin" pitchFamily="2" charset="-78"/>
              </a:rPr>
              <a:t>علت </a:t>
            </a:r>
            <a:r>
              <a:rPr lang="fa-IR" sz="4000" dirty="0" smtClean="0">
                <a:cs typeface="B Nazanin" pitchFamily="2" charset="-78"/>
              </a:rPr>
              <a:t>می شماریم.</a:t>
            </a:r>
            <a:r>
              <a:rPr lang="fa-IR" sz="4000" dirty="0">
                <a:cs typeface="B Nazanin" pitchFamily="2" charset="-78"/>
              </a:rPr>
              <a:t/>
            </a:r>
            <a:br>
              <a:rPr lang="fa-IR" sz="4000" dirty="0">
                <a:cs typeface="B Nazanin" pitchFamily="2" charset="-78"/>
              </a:rPr>
            </a:br>
            <a:endParaRPr lang="fa-IR" sz="4000" dirty="0">
              <a:cs typeface="B Nazanin" pitchFamily="2" charset="-78"/>
            </a:endParaRPr>
          </a:p>
        </p:txBody>
      </p:sp>
      <p:sp>
        <p:nvSpPr>
          <p:cNvPr id="2" name="TextBox 1"/>
          <p:cNvSpPr txBox="1"/>
          <p:nvPr/>
        </p:nvSpPr>
        <p:spPr>
          <a:xfrm>
            <a:off x="2209800" y="1066800"/>
            <a:ext cx="6019800" cy="707886"/>
          </a:xfrm>
          <a:prstGeom prst="rect">
            <a:avLst/>
          </a:prstGeom>
          <a:noFill/>
        </p:spPr>
        <p:txBody>
          <a:bodyPr wrap="square" rtlCol="1">
            <a:spAutoFit/>
          </a:bodyPr>
          <a:lstStyle/>
          <a:p>
            <a:r>
              <a:rPr lang="fa-IR" sz="4000" b="1" dirty="0">
                <a:solidFill>
                  <a:srgbClr val="FF0000"/>
                </a:solidFill>
                <a:cs typeface="B Nazanin" pitchFamily="2" charset="-78"/>
              </a:rPr>
              <a:t>مغالطه علت شمردن امرمقارن</a:t>
            </a:r>
            <a:endParaRPr lang="fa-IR" sz="4000" dirty="0"/>
          </a:p>
        </p:txBody>
      </p:sp>
    </p:spTree>
    <p:extLst>
      <p:ext uri="{BB962C8B-B14F-4D97-AF65-F5344CB8AC3E}">
        <p14:creationId xmlns:p14="http://schemas.microsoft.com/office/powerpoint/2010/main" val="209007044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10200"/>
          </a:xfrm>
        </p:spPr>
        <p:txBody>
          <a:bodyPr/>
          <a:lstStyle/>
          <a:p>
            <a:pPr marL="0" indent="0" algn="r" rtl="1">
              <a:buNone/>
            </a:pPr>
            <a:r>
              <a:rPr lang="fa-IR" sz="3600" dirty="0">
                <a:cs typeface="B Nazanin" pitchFamily="2" charset="-78"/>
              </a:rPr>
              <a:t>در این مغالطه چیزی به دروغ علت معرفی </a:t>
            </a:r>
            <a:r>
              <a:rPr lang="fa-IR" sz="3600" dirty="0" smtClean="0">
                <a:cs typeface="B Nazanin" pitchFamily="2" charset="-78"/>
              </a:rPr>
              <a:t>می شود.این </a:t>
            </a:r>
            <a:r>
              <a:rPr lang="fa-IR" sz="3600" dirty="0">
                <a:cs typeface="B Nazanin" pitchFamily="2" charset="-78"/>
              </a:rPr>
              <a:t>مغالطه </a:t>
            </a:r>
            <a:r>
              <a:rPr lang="fa-IR" sz="3600" dirty="0" smtClean="0">
                <a:cs typeface="B Nazanin" pitchFamily="2" charset="-78"/>
              </a:rPr>
              <a:t>دو </a:t>
            </a:r>
            <a:r>
              <a:rPr lang="fa-IR" sz="3600" dirty="0">
                <a:cs typeface="B Nazanin" pitchFamily="2" charset="-78"/>
              </a:rPr>
              <a:t>صورت دارد :</a:t>
            </a:r>
          </a:p>
          <a:p>
            <a:pPr marL="0" indent="0" algn="r" rtl="1">
              <a:buNone/>
            </a:pPr>
            <a:r>
              <a:rPr lang="fa-IR" sz="3600" dirty="0">
                <a:cs typeface="B Nazanin" pitchFamily="2" charset="-78"/>
              </a:rPr>
              <a:t>1- امری که هیچ گونه نقشی در پدیده ندارد علت </a:t>
            </a:r>
            <a:r>
              <a:rPr lang="fa-IR" sz="3600" dirty="0" smtClean="0">
                <a:cs typeface="B Nazanin" pitchFamily="2" charset="-78"/>
              </a:rPr>
              <a:t>آن </a:t>
            </a:r>
            <a:r>
              <a:rPr lang="fa-IR" sz="3600" dirty="0">
                <a:cs typeface="B Nazanin" pitchFamily="2" charset="-78"/>
              </a:rPr>
              <a:t>معرفی شود .</a:t>
            </a:r>
          </a:p>
          <a:p>
            <a:pPr marL="0" indent="0" algn="r" rtl="1">
              <a:buNone/>
            </a:pPr>
            <a:r>
              <a:rPr lang="fa-IR" sz="3600" dirty="0">
                <a:cs typeface="B Nazanin" pitchFamily="2" charset="-78"/>
              </a:rPr>
              <a:t>2-امری که جزءعلت است به مثابه تمام علت یا علت اصلی معرفی شود</a:t>
            </a:r>
            <a:r>
              <a:rPr lang="fa-IR" sz="3600" dirty="0" smtClean="0">
                <a:cs typeface="B Nazanin" pitchFamily="2" charset="-78"/>
              </a:rPr>
              <a:t>.</a:t>
            </a:r>
            <a:endParaRPr lang="fa-IR" sz="3600" dirty="0">
              <a:cs typeface="B Nazanin" pitchFamily="2" charset="-78"/>
            </a:endParaRPr>
          </a:p>
        </p:txBody>
      </p:sp>
    </p:spTree>
    <p:extLst>
      <p:ext uri="{BB962C8B-B14F-4D97-AF65-F5344CB8AC3E}">
        <p14:creationId xmlns:p14="http://schemas.microsoft.com/office/powerpoint/2010/main" val="21242156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2910" y="3571876"/>
            <a:ext cx="8077200" cy="2786082"/>
          </a:xfrm>
        </p:spPr>
        <p:txBody>
          <a:bodyPr>
            <a:noAutofit/>
          </a:bodyPr>
          <a:lstStyle/>
          <a:p>
            <a:pPr algn="r" rtl="1">
              <a:buFont typeface="Arial" pitchFamily="34" charset="0"/>
              <a:buChar char="•"/>
            </a:pPr>
            <a:r>
              <a:rPr lang="fa-IR" sz="3600" b="1" dirty="0" smtClean="0">
                <a:solidFill>
                  <a:srgbClr val="FF0000"/>
                </a:solidFill>
                <a:cs typeface="B Nazanin" pitchFamily="2" charset="-78"/>
              </a:rPr>
              <a:t>هنوز </a:t>
            </a:r>
            <a:r>
              <a:rPr lang="fa-IR" sz="3600" b="1" dirty="0">
                <a:solidFill>
                  <a:srgbClr val="FF0000"/>
                </a:solidFill>
                <a:cs typeface="B Nazanin" pitchFamily="2" charset="-78"/>
              </a:rPr>
              <a:t>برای برخی ها جواب این سوال که چرا ما در خارج اتمسفر احساس بی وزنی </a:t>
            </a:r>
            <a:r>
              <a:rPr lang="fa-IR" sz="3600" b="1" dirty="0" smtClean="0">
                <a:solidFill>
                  <a:srgbClr val="FF0000"/>
                </a:solidFill>
                <a:cs typeface="B Nazanin" pitchFamily="2" charset="-78"/>
              </a:rPr>
              <a:t>می کنیم </a:t>
            </a:r>
            <a:r>
              <a:rPr lang="fa-IR" sz="3600" b="1" dirty="0">
                <a:solidFill>
                  <a:srgbClr val="FF0000"/>
                </a:solidFill>
                <a:cs typeface="B Nazanin" pitchFamily="2" charset="-78"/>
              </a:rPr>
              <a:t>,حل نشده است؛در حالی که نباید دراین </a:t>
            </a:r>
            <a:r>
              <a:rPr lang="fa-IR" sz="3600" b="1" dirty="0" smtClean="0">
                <a:solidFill>
                  <a:srgbClr val="FF0000"/>
                </a:solidFill>
                <a:cs typeface="B Nazanin" pitchFamily="2" charset="-78"/>
              </a:rPr>
              <a:t>امر تردید </a:t>
            </a:r>
            <a:r>
              <a:rPr lang="fa-IR" sz="3600" b="1" dirty="0">
                <a:solidFill>
                  <a:srgbClr val="FF0000"/>
                </a:solidFill>
                <a:cs typeface="B Nazanin" pitchFamily="2" charset="-78"/>
              </a:rPr>
              <a:t>داشت؛زیرا همواره وقتی فضانوردان از اتمسفر خارج </a:t>
            </a:r>
            <a:r>
              <a:rPr lang="fa-IR" sz="3600" b="1" dirty="0" smtClean="0">
                <a:solidFill>
                  <a:srgbClr val="FF0000"/>
                </a:solidFill>
                <a:cs typeface="B Nazanin" pitchFamily="2" charset="-78"/>
              </a:rPr>
              <a:t>می شوند، درآن جا </a:t>
            </a:r>
            <a:r>
              <a:rPr lang="fa-IR" sz="3600" b="1" dirty="0">
                <a:solidFill>
                  <a:srgbClr val="FF0000"/>
                </a:solidFill>
                <a:cs typeface="B Nazanin" pitchFamily="2" charset="-78"/>
              </a:rPr>
              <a:t>احساس بی وزنی </a:t>
            </a:r>
            <a:r>
              <a:rPr lang="fa-IR" sz="3600" b="1" dirty="0" smtClean="0">
                <a:solidFill>
                  <a:srgbClr val="FF0000"/>
                </a:solidFill>
                <a:cs typeface="B Nazanin" pitchFamily="2" charset="-78"/>
              </a:rPr>
              <a:t>می کنند.</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
            </a:r>
            <a:br>
              <a:rPr lang="fa-IR" sz="3600" b="1" dirty="0" smtClean="0">
                <a:solidFill>
                  <a:srgbClr val="FF0000"/>
                </a:solidFill>
                <a:cs typeface="B Nazanin" pitchFamily="2" charset="-78"/>
              </a:rPr>
            </a:br>
            <a:r>
              <a:rPr lang="fa-IR" sz="3600" b="1" dirty="0" smtClean="0">
                <a:solidFill>
                  <a:srgbClr val="FF0000"/>
                </a:solidFill>
                <a:cs typeface="B Nazanin" pitchFamily="2" charset="-78"/>
              </a:rPr>
              <a:t> </a:t>
            </a:r>
            <a:br>
              <a:rPr lang="fa-IR" sz="3600" b="1" dirty="0" smtClean="0">
                <a:solidFill>
                  <a:srgbClr val="FF0000"/>
                </a:solidFill>
                <a:cs typeface="B Nazanin" pitchFamily="2" charset="-78"/>
              </a:rPr>
            </a:br>
            <a:r>
              <a:rPr lang="fa-IR" sz="3600" b="1" dirty="0">
                <a:solidFill>
                  <a:srgbClr val="FF0000"/>
                </a:solidFill>
                <a:cs typeface="B Nazanin" pitchFamily="2" charset="-78"/>
              </a:rPr>
              <a:t/>
            </a:r>
            <a:br>
              <a:rPr lang="fa-IR" sz="3600" b="1" dirty="0">
                <a:solidFill>
                  <a:srgbClr val="FF0000"/>
                </a:solidFill>
                <a:cs typeface="B Nazanin" pitchFamily="2" charset="-78"/>
              </a:rPr>
            </a:br>
            <a:endParaRPr lang="fa-IR" sz="3600" b="1" dirty="0">
              <a:solidFill>
                <a:srgbClr val="FF0000"/>
              </a:solidFill>
              <a:cs typeface="B Nazanin" pitchFamily="2" charset="-78"/>
            </a:endParaRPr>
          </a:p>
        </p:txBody>
      </p:sp>
    </p:spTree>
    <p:extLst>
      <p:ext uri="{BB962C8B-B14F-4D97-AF65-F5344CB8AC3E}">
        <p14:creationId xmlns:p14="http://schemas.microsoft.com/office/powerpoint/2010/main" val="210209457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533400" y="990600"/>
            <a:ext cx="7848600" cy="2133600"/>
          </a:xfrm>
        </p:spPr>
        <p:txBody>
          <a:bodyPr>
            <a:noAutofit/>
          </a:bodyPr>
          <a:lstStyle/>
          <a:p>
            <a:endParaRPr lang="fa-IR" sz="3600" dirty="0" smtClean="0">
              <a:cs typeface="B Nazanin" pitchFamily="2" charset="-78"/>
            </a:endParaRPr>
          </a:p>
          <a:p>
            <a:endParaRPr lang="fa-IR" sz="3600" dirty="0">
              <a:cs typeface="B Nazanin" pitchFamily="2" charset="-78"/>
            </a:endParaRPr>
          </a:p>
          <a:p>
            <a:endParaRPr lang="fa-IR" sz="3600" dirty="0" smtClean="0">
              <a:cs typeface="B Nazanin" pitchFamily="2" charset="-78"/>
            </a:endParaRPr>
          </a:p>
          <a:p>
            <a:endParaRPr lang="fa-IR" sz="3600" dirty="0">
              <a:cs typeface="B Nazanin" pitchFamily="2" charset="-78"/>
            </a:endParaRPr>
          </a:p>
          <a:p>
            <a:pPr marL="0" indent="0" algn="ctr">
              <a:buNone/>
            </a:pPr>
            <a:r>
              <a:rPr lang="fa-IR" sz="4000" b="1" dirty="0">
                <a:solidFill>
                  <a:schemeClr val="accent1">
                    <a:lumMod val="60000"/>
                    <a:lumOff val="40000"/>
                  </a:schemeClr>
                </a:solidFill>
                <a:cs typeface="B Nazanin" pitchFamily="2" charset="-78"/>
              </a:rPr>
              <a:t>خلط دلیل </a:t>
            </a:r>
            <a:r>
              <a:rPr lang="fa-IR" sz="4000" b="1" dirty="0" smtClean="0">
                <a:solidFill>
                  <a:schemeClr val="accent1">
                    <a:lumMod val="60000"/>
                    <a:lumOff val="40000"/>
                  </a:schemeClr>
                </a:solidFill>
                <a:cs typeface="B Nazanin" pitchFamily="2" charset="-78"/>
              </a:rPr>
              <a:t>وعلت</a:t>
            </a:r>
            <a:endParaRPr lang="fa-IR" sz="3600" dirty="0" smtClean="0">
              <a:cs typeface="B Nazanin" pitchFamily="2" charset="-78"/>
            </a:endParaRPr>
          </a:p>
          <a:p>
            <a:pPr marL="0" indent="0" algn="just" rtl="1">
              <a:buNone/>
            </a:pPr>
            <a:r>
              <a:rPr lang="fa-IR" sz="3600" dirty="0">
                <a:cs typeface="B Nazanin" pitchFamily="2" charset="-78"/>
              </a:rPr>
              <a:t>اگر از علت یا دلیل با واژه چرا </a:t>
            </a:r>
            <a:r>
              <a:rPr lang="fa-IR" sz="3600" dirty="0" smtClean="0">
                <a:cs typeface="B Nazanin" pitchFamily="2" charset="-78"/>
              </a:rPr>
              <a:t>پرسیده </a:t>
            </a:r>
            <a:r>
              <a:rPr lang="fa-IR" sz="3600" dirty="0">
                <a:cs typeface="B Nazanin" pitchFamily="2" charset="-78"/>
              </a:rPr>
              <a:t>شود زمینه این مغالطه محتمل تر است :زیرا معمولا با این واژه از علت پرسش </a:t>
            </a:r>
            <a:r>
              <a:rPr lang="fa-IR" sz="3600" dirty="0" smtClean="0">
                <a:cs typeface="B Nazanin" pitchFamily="2" charset="-78"/>
              </a:rPr>
              <a:t>می شود.</a:t>
            </a:r>
          </a:p>
          <a:p>
            <a:pPr marL="0" indent="0" algn="r" rtl="1">
              <a:buNone/>
            </a:pPr>
            <a:endParaRPr lang="fa-IR" sz="3600" dirty="0">
              <a:cs typeface="B Nazanin" pitchFamily="2" charset="-78"/>
            </a:endParaRPr>
          </a:p>
        </p:txBody>
      </p:sp>
    </p:spTree>
    <p:extLst>
      <p:ext uri="{BB962C8B-B14F-4D97-AF65-F5344CB8AC3E}">
        <p14:creationId xmlns:p14="http://schemas.microsoft.com/office/powerpoint/2010/main" val="29720356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124982</TotalTime>
  <Words>6809</Words>
  <Application>Microsoft Office PowerPoint</Application>
  <PresentationFormat>On-screen Show (4:3)</PresentationFormat>
  <Paragraphs>492</Paragraphs>
  <Slides>197</Slides>
  <Notes>2</Notes>
  <HiddenSlides>0</HiddenSlides>
  <MMClips>0</MMClips>
  <ScaleCrop>false</ScaleCrop>
  <HeadingPairs>
    <vt:vector size="4" baseType="variant">
      <vt:variant>
        <vt:lpstr>Theme</vt:lpstr>
      </vt:variant>
      <vt:variant>
        <vt:i4>1</vt:i4>
      </vt:variant>
      <vt:variant>
        <vt:lpstr>Slide Titles</vt:lpstr>
      </vt:variant>
      <vt:variant>
        <vt:i4>197</vt:i4>
      </vt:variant>
    </vt:vector>
  </HeadingPairs>
  <TitlesOfParts>
    <vt:vector size="198" baseType="lpstr">
      <vt:lpstr>NewsPrint</vt:lpstr>
      <vt:lpstr> به نام خدا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الف)شراب از انگور است و انگور مباح است :.پس شراب مباح است. ب)آب از اکسیژن و هیدروژن است و اکسیژن و هیدروژن قابل احتراقند :.آب قابل احتراق است. ج)دیوار موش داره . موش گوش داره :.دیوار گوش داره.   </vt:lpstr>
      <vt:lpstr>PowerPoint Presentation</vt:lpstr>
      <vt:lpstr>انسان بشر است. بشر ضاحک است. :.انسان ضاحک است.    </vt:lpstr>
      <vt:lpstr>اگر نتیجه قیاسی واقعا مجهول باشد دو مقدمه آن باید سه حد متغایر داشته باشند؛ در غیر این صورت مغالطه رخ می دهد. </vt:lpstr>
      <vt:lpstr>اگر قیاس دارای کمتر از سه حد باشد مغالطه مصادره به مطلوب یا مغالطه عدم مغایرت اجزا پدید می آید.</vt:lpstr>
      <vt:lpstr>PowerPoint Presentation</vt:lpstr>
      <vt:lpstr>مغالطه استدلال دوری  برای اثبات یک گزاره مجهول از گزاره ای استفاده کنیم که اثبات آن بی واسطه یا با واسطه بر گزاره اول متوقف است این مغالطه در واقع نوع خاصی از مصادره به مطلوب است ،چرا که در این استدلال برای اثبات گزاره الف به گزاره ب و برای اثبات گزاره ب به گزاره الف .پس در نهایت گزاره الف به الف وابسته است. </vt:lpstr>
      <vt:lpstr>اگر برف ببارد هوا سرد می شود؛  هوا سرد است؛ :.برف می بارد. اگر باران بیاید زمین ها خیس می شود. باران نیامده است پس زمین ها خیس نشده اند.   </vt:lpstr>
      <vt:lpstr>  نوعی مغالطه است که نتیجه با مقدمات از نظر صورت و شکل هم خوانی نداشته باشد استدلال نامربوط از آن رو مغالطه است که در هر استدلال معتبر باید بین مقدمه و نتیجه رابطه صوری برقرار باشد؛ به این معنا که با صرف نظر از محتوای مقدمات و نتیجه  وقتی به ترکیب قالب و صورت مقدمات با نتیجه توجه می کنیم باید قالب و صورت نتیجه برآمده از قالب صورت مقدمات باشد و در استدلال نامربوط چنین رابطه ای وجود ندارد. </vt:lpstr>
      <vt:lpstr>مغالطه استدلال نامربوط سه حالت دارد  و این حالات از مقایسه نتیجه با مقدمات پدید می آیند: 1. مدعا عام باشد و دلیل خاص؛ و دلیل خاص مدعای عام را اثبات نمی کند. 2. مدعا مطلق باشد و از آن نتیجه خاص گرفته شود. 3. بین مدعا و دلیل هیچ ارتباطی نیست و دلیل با مدعا به کلی بیگانه است. </vt:lpstr>
      <vt:lpstr> الف)هیچ انسانی درخت نیست و هر درختی رشد می کند :. هیچ انسانی رشد نمی کند.  ب)هیچ دست فروشی نانوا نیست  و هیچ نانوایی ماهی گیر نیست. بنابراین هیچ دست فروشی ماهی گیر نیست. </vt:lpstr>
      <vt:lpstr>PowerPoint Presentation</vt:lpstr>
      <vt:lpstr> هیچ درختی انسان نیست؛  بعضی رشد کننده ها انسانند؛  :.بعضی درخت ها رشد کننده نیستند. </vt:lpstr>
      <vt:lpstr>PowerPoint Presentation</vt:lpstr>
      <vt:lpstr> هر چهارپایی خون گرم است. هرگاوی خون گرم است. :.هر چهارپایی گاو است. </vt:lpstr>
      <vt:lpstr>PowerPoint Presentation</vt:lpstr>
      <vt:lpstr>اگر هر دو مقدمه قیاس جزیی یا منفی باشد قطعا یکی از شرایط انتاج را ندارند  و آن قیاس مغالطی است.</vt:lpstr>
      <vt:lpstr>  هیچ دست فروشی نانوا نیست؛  هیچ نانوایی ماهی گیر نیست؛ :.هیچ دست فروشی ماهیگیر نیست. .</vt:lpstr>
      <vt:lpstr>   استقرای ناقص برای برآوردن نیازمندی های روزمره مفید است؛ولی یقین آور نیست. در مواقعی که نیازمند معارف یقینی هستیم استقرای ناقص کارایی ندارد واستفاده از آن کارایی ندارد ومغالطه محسوب میشود در استقرای ناقص باید نمونه ها برای نتیجه گیری کافی باشند وگرنه منتج نیستند. </vt:lpstr>
      <vt:lpstr>       اگر چیزی در مقام تعریف بی واسطه (درتعریف به خود)یا با واسطه (در تعریف دوری)بدون هیچ مغایرت,به خود متکی باسند یا تعریف از عام به خاص تنظیم نشده باشد,در اینصورت تعریف شکل وقالب صحیح خود را از دست میدهد </vt:lpstr>
      <vt:lpstr>مثال: سقراط انسان است . هرانسانی هنرمند است. :.سقراط هنر مند است</vt:lpstr>
      <vt:lpstr>PowerPoint Presentation</vt:lpstr>
      <vt:lpstr>الف)هر وقت کاپیتان بازو بند قرمزرنگ بسته این تیم باخته است؛ او باید این بازوبند را دور بیندازد.  ب)عطسه نحس است. من تجربه کرده ام اگر بعد از عطسه دست به اقدامی بزنیم دچار پشیمانی می شویم.  </vt:lpstr>
      <vt:lpstr>PowerPoint Presentation</vt:lpstr>
      <vt:lpstr>روزی یک جهانگرد در حالی که موز می خورد در قطار با یک زن و شوهری که تا به حال سفر نکرده بودند برخورد کرد این دو تا آن زمان هرگز موز ندیده بودند از این رو مرد جهانگرد به هر یک از آن ها یک موز داد شوهر موز خودرا پوست کند و به محض آن که شروع به خوردن آن کرد قطار وارد تونل شد و تاریکی همه جا را فرا گرفت شوهر فریادزنان به همسرش گفت:آن موز را نخور,کور می شوی.  </vt:lpstr>
      <vt:lpstr>     مغالطه علت کاذب شبیه مغالطه قبل می باشد با این تفاوت که امر مقارن با پدیده را از آن جهت که مقارن آن است  را علت می شماریم. </vt:lpstr>
      <vt:lpstr>PowerPoint Presentation</vt:lpstr>
      <vt:lpstr>هنوز برای برخی ها جواب این سوال که چرا ما در خارج اتمسفر احساس بی وزنی می کنیم ,حل نشده است؛در حالی که نباید دراین امر تردید داشت؛زیرا همواره وقتی فضانوردان از اتمسفر خارج می شوند، درآن جا احساس بی وزنی می کنند.     </vt:lpstr>
      <vt:lpstr>PowerPoint Presentation</vt:lpstr>
      <vt:lpstr>مطمئنا این کارضرری برای شما ندارد,این شیوه ایست که همیشه اجرا می شده وما هم همان را ادامه خواهیم داد.  </vt:lpstr>
      <vt:lpstr>PowerPoint Presentation</vt:lpstr>
      <vt:lpstr>قوانین جزایی اسلام 1400 سال پیش برای جوامع آن روز ارائه شده است و نباید انتظار داشت که این قوانین بتوانند پاسخگوی مشکلات حقوقی جوامع امروز باشند.  </vt:lpstr>
      <vt:lpstr>PowerPoint Presentation</vt:lpstr>
      <vt:lpstr> شما که با حرف من مخالفت می کنید هیچ می دانید که این حرف مطابق با جدید ترین نظریه ها و تحلیل های جامعه شناختی است.  اگر ورزش صبحگاهی این قدر که شما می گویید برای تندرستی مفید بود پس چرا قدیمی ها تا حالا این کار را انجام نداده اند؟ </vt:lpstr>
      <vt:lpstr>PowerPoint Presentation</vt:lpstr>
      <vt:lpstr> یکی از سیاست مداران بزرگ پیش بینی کرده است که سوسیالیزم در آینده دوباره احیاخواهد شد.  </vt:lpstr>
      <vt:lpstr>PowerPoint Presentation</vt:lpstr>
      <vt:lpstr>فلانی دزد است؛چون شب ها در کوچه پرسه می زند. هر کس شب ها در کوچه پرسه بزند دزد است.   اگر با دیگرانش بود میلی     چرا جام مرا بشکست لیلی </vt:lpstr>
      <vt:lpstr>PowerPoint Presentation</vt:lpstr>
      <vt:lpstr> یقینا این کارمندنزد رییس محترم است؛زیرا خودش خیلی به رییس احترام می گذارد.  </vt:lpstr>
      <vt:lpstr>مغالطه در مفاهیم نسبی  مغالطه مفاهیم نسبی ,خود مصداقی از مغالطه مضمرمردود است که به دلیل اهمیت بطور جداگانه بررسی می شود. مفهومی را که از رابطه بین یک شئ باشئ دیگرگرفته شود مفهوم نسبی گوییم.برخی از این مفاهیم هر گاه وصف یکی از دو شئ باشند وصف دیگری نیز هستند.این نوع نسبت را نسبت متقارن گوییم برخی از مفاهیم نسبی نیز تعدی پذیرند یعنی اگر یک مفهوم وصف شئ نسبت به شئ دوم قرار گیردوهمان مفهوم وصف شئ دوم نسبت به سومیاین مفهوم وصف شئ اول نسبت به سوم نیز خواهد بود . </vt:lpstr>
      <vt:lpstr> برهان صدیقین سینوی وجود یا واجب الوجود است یا ممکن الوجود. اگر وجود واجب الوجود باشد واجب الوجود موجود است. اگر وجود ممکن الوجود باشد واجب الوجود موجود است. </vt:lpstr>
      <vt:lpstr>قیاسی است مرکب از یک منفصله ودومتصله که مقدم دو متصله متفاوت وتالی هایشان یکی است ومنفصله ان ازدو مقدم متصله ترکیب شده است این قیاس را از ان رو که منفصله ان دو مقدمه دارد ذوالحدین نامیده اند. </vt:lpstr>
      <vt:lpstr> این تیم فوتبال بهترین تیم جهان است؛ زیرا فیفا اعضای این تیم را از بهترین بازیکنان جهان انتخاب کرده است. </vt:lpstr>
      <vt:lpstr>PowerPoint Presentation</vt:lpstr>
      <vt:lpstr> الف)او در یک موسسه  بسیار مهم کار می کند بنابراین باید آدم مهمی باشد. ب)او در رشته اقتصاد و مدیریت و علوم  سیاسی تحصیل می کند زیرا در دانشگاه آن ها این 3 رشته تدریس می شود. ج) 50% مردم این کشور گرایش به اسلام دارند بنابراین نیمی از گرایش های افراد به طرف اسلام است </vt:lpstr>
      <vt:lpstr>PowerPoint Presentation</vt:lpstr>
      <vt:lpstr> الف)40میلیون نفر به او و برنامه اش رای دادند آیا می خواهی بگویی همه انها اشتباه کرده اند؟ ب)این کتاب خوب وخواندنی است. تا کنون بیش از 1میلیون نسخه از آن به فروش رفته است. ج)در شهرهای بزرگ هم اکنون همه شهروندان در آپارتمان های کوچک زندگی می کنند. شما هم باید این زندگی را بپذیرید. </vt:lpstr>
      <vt:lpstr>PowerPoint Presentation</vt:lpstr>
      <vt:lpstr> من خوب از عهده این مسئولیت برآمده ام؛ زیرا سعی کرده ام در دوره ای که این مقام و مسئولیت را به عهده داشته ام سیاستی میانه اعمال کنم که نه جانب دارانه باشد  و نه بی طرفانه؛ سیاستی معتدل بین هواداری و بی طرفی. </vt:lpstr>
      <vt:lpstr>PowerPoint Presentation</vt:lpstr>
      <vt:lpstr> من بهترین دیدگاه را در باره این مساله از زبان یک دست فروش دوره گرد شنیدم که می گفت...   او تقریبا تارک دنیاست و آه ندارد که با ناله سودا کند؛ می توانی به او اعتماد  کنی. </vt:lpstr>
      <vt:lpstr>PowerPoint Presentation</vt:lpstr>
      <vt:lpstr> در این موضوع عقل چندان راه گشا نیست؛ اگر شما بتوانید دریچه قلب خود را باز کنید، درستی سخنانم را درخواهید یافت. </vt:lpstr>
      <vt:lpstr>PowerPoint Presentation</vt:lpstr>
      <vt:lpstr> این یک حساب دو دو تا چهارتاست و هر کسی آن را درک می کند که هر گاه جامعه ای با تورم شدید رو به رو شود دولت باید آزادی بیشتری به مردم, احزاب و مطبوعات دهد. </vt:lpstr>
      <vt:lpstr>PowerPoint Presentation</vt:lpstr>
      <vt:lpstr>PowerPoint Presentation</vt:lpstr>
      <vt:lpstr>اگر مدعای سست وبی اساس بصورت ساده و روان بیان شود ضعفش مشخص میشود یک راه این است که ان را با الفاظ سنگین بیان کرد تا مخاطبان مرعوب الفاظ گردند وگمان برند گوینده دانشمند است. این مغالطه را کور کردن از راه علم گویند.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dc:creator>
  <cp:lastModifiedBy>hak</cp:lastModifiedBy>
  <cp:revision>209</cp:revision>
  <dcterms:created xsi:type="dcterms:W3CDTF">2014-11-30T19:59:01Z</dcterms:created>
  <dcterms:modified xsi:type="dcterms:W3CDTF">2016-12-12T08:07:48Z</dcterms:modified>
</cp:coreProperties>
</file>