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9" r:id="rId1"/>
  </p:sldMasterIdLst>
  <p:notesMasterIdLst>
    <p:notesMasterId r:id="rId154"/>
  </p:notesMasterIdLst>
  <p:handoutMasterIdLst>
    <p:handoutMasterId r:id="rId155"/>
  </p:handoutMasterIdLst>
  <p:sldIdLst>
    <p:sldId id="256" r:id="rId2"/>
    <p:sldId id="397" r:id="rId3"/>
    <p:sldId id="257" r:id="rId4"/>
    <p:sldId id="258" r:id="rId5"/>
    <p:sldId id="259" r:id="rId6"/>
    <p:sldId id="260" r:id="rId7"/>
    <p:sldId id="261" r:id="rId8"/>
    <p:sldId id="425" r:id="rId9"/>
    <p:sldId id="263" r:id="rId10"/>
    <p:sldId id="264" r:id="rId11"/>
    <p:sldId id="399" r:id="rId12"/>
    <p:sldId id="268" r:id="rId13"/>
    <p:sldId id="266" r:id="rId14"/>
    <p:sldId id="400" r:id="rId15"/>
    <p:sldId id="427" r:id="rId16"/>
    <p:sldId id="271" r:id="rId17"/>
    <p:sldId id="401" r:id="rId18"/>
    <p:sldId id="272" r:id="rId19"/>
    <p:sldId id="402" r:id="rId20"/>
    <p:sldId id="273" r:id="rId21"/>
    <p:sldId id="274" r:id="rId22"/>
    <p:sldId id="275" r:id="rId23"/>
    <p:sldId id="276" r:id="rId24"/>
    <p:sldId id="289" r:id="rId25"/>
    <p:sldId id="288" r:id="rId26"/>
    <p:sldId id="287" r:id="rId27"/>
    <p:sldId id="290" r:id="rId28"/>
    <p:sldId id="291" r:id="rId29"/>
    <p:sldId id="403" r:id="rId30"/>
    <p:sldId id="292" r:id="rId31"/>
    <p:sldId id="293" r:id="rId32"/>
    <p:sldId id="294" r:id="rId33"/>
    <p:sldId id="404" r:id="rId34"/>
    <p:sldId id="295" r:id="rId35"/>
    <p:sldId id="407" r:id="rId36"/>
    <p:sldId id="282" r:id="rId37"/>
    <p:sldId id="405" r:id="rId38"/>
    <p:sldId id="297" r:id="rId39"/>
    <p:sldId id="298" r:id="rId40"/>
    <p:sldId id="299" r:id="rId41"/>
    <p:sldId id="300" r:id="rId42"/>
    <p:sldId id="301" r:id="rId43"/>
    <p:sldId id="302" r:id="rId44"/>
    <p:sldId id="306" r:id="rId45"/>
    <p:sldId id="303" r:id="rId46"/>
    <p:sldId id="307" r:id="rId47"/>
    <p:sldId id="406" r:id="rId48"/>
    <p:sldId id="308" r:id="rId49"/>
    <p:sldId id="309" r:id="rId50"/>
    <p:sldId id="408" r:id="rId51"/>
    <p:sldId id="310" r:id="rId52"/>
    <p:sldId id="311" r:id="rId53"/>
    <p:sldId id="312" r:id="rId54"/>
    <p:sldId id="313" r:id="rId55"/>
    <p:sldId id="314" r:id="rId56"/>
    <p:sldId id="315" r:id="rId57"/>
    <p:sldId id="316" r:id="rId58"/>
    <p:sldId id="317" r:id="rId59"/>
    <p:sldId id="318" r:id="rId60"/>
    <p:sldId id="319" r:id="rId61"/>
    <p:sldId id="409" r:id="rId62"/>
    <p:sldId id="320" r:id="rId63"/>
    <p:sldId id="321" r:id="rId64"/>
    <p:sldId id="322" r:id="rId65"/>
    <p:sldId id="323" r:id="rId66"/>
    <p:sldId id="324" r:id="rId67"/>
    <p:sldId id="410" r:id="rId68"/>
    <p:sldId id="325" r:id="rId69"/>
    <p:sldId id="326" r:id="rId70"/>
    <p:sldId id="411" r:id="rId71"/>
    <p:sldId id="327" r:id="rId72"/>
    <p:sldId id="328" r:id="rId73"/>
    <p:sldId id="329" r:id="rId74"/>
    <p:sldId id="412" r:id="rId75"/>
    <p:sldId id="336" r:id="rId76"/>
    <p:sldId id="398" r:id="rId77"/>
    <p:sldId id="333" r:id="rId78"/>
    <p:sldId id="335" r:id="rId79"/>
    <p:sldId id="342" r:id="rId80"/>
    <p:sldId id="330" r:id="rId81"/>
    <p:sldId id="341" r:id="rId82"/>
    <p:sldId id="340" r:id="rId83"/>
    <p:sldId id="339" r:id="rId84"/>
    <p:sldId id="337" r:id="rId85"/>
    <p:sldId id="347" r:id="rId86"/>
    <p:sldId id="413" r:id="rId87"/>
    <p:sldId id="348" r:id="rId88"/>
    <p:sldId id="345" r:id="rId89"/>
    <p:sldId id="346" r:id="rId90"/>
    <p:sldId id="414" r:id="rId91"/>
    <p:sldId id="338" r:id="rId92"/>
    <p:sldId id="344" r:id="rId93"/>
    <p:sldId id="343" r:id="rId94"/>
    <p:sldId id="332" r:id="rId95"/>
    <p:sldId id="331" r:id="rId96"/>
    <p:sldId id="349" r:id="rId97"/>
    <p:sldId id="350" r:id="rId98"/>
    <p:sldId id="415" r:id="rId99"/>
    <p:sldId id="351" r:id="rId100"/>
    <p:sldId id="416" r:id="rId101"/>
    <p:sldId id="352" r:id="rId102"/>
    <p:sldId id="417" r:id="rId103"/>
    <p:sldId id="353" r:id="rId104"/>
    <p:sldId id="354" r:id="rId105"/>
    <p:sldId id="355" r:id="rId106"/>
    <p:sldId id="356" r:id="rId107"/>
    <p:sldId id="418" r:id="rId108"/>
    <p:sldId id="357" r:id="rId109"/>
    <p:sldId id="358" r:id="rId110"/>
    <p:sldId id="419" r:id="rId111"/>
    <p:sldId id="359" r:id="rId112"/>
    <p:sldId id="360" r:id="rId113"/>
    <p:sldId id="361" r:id="rId114"/>
    <p:sldId id="420" r:id="rId115"/>
    <p:sldId id="362" r:id="rId116"/>
    <p:sldId id="363" r:id="rId117"/>
    <p:sldId id="364" r:id="rId118"/>
    <p:sldId id="421"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423" r:id="rId134"/>
    <p:sldId id="379" r:id="rId135"/>
    <p:sldId id="380" r:id="rId136"/>
    <p:sldId id="381" r:id="rId137"/>
    <p:sldId id="393" r:id="rId138"/>
    <p:sldId id="382" r:id="rId139"/>
    <p:sldId id="384" r:id="rId140"/>
    <p:sldId id="383" r:id="rId141"/>
    <p:sldId id="385" r:id="rId142"/>
    <p:sldId id="386" r:id="rId143"/>
    <p:sldId id="387" r:id="rId144"/>
    <p:sldId id="388" r:id="rId145"/>
    <p:sldId id="389" r:id="rId146"/>
    <p:sldId id="390" r:id="rId147"/>
    <p:sldId id="391" r:id="rId148"/>
    <p:sldId id="396" r:id="rId149"/>
    <p:sldId id="392" r:id="rId150"/>
    <p:sldId id="424" r:id="rId151"/>
    <p:sldId id="426" r:id="rId152"/>
    <p:sldId id="394" r:id="rId1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clrMru>
    <a:srgbClr val="092DDF"/>
    <a:srgbClr val="E0081D"/>
    <a:srgbClr val="FF9900"/>
    <a:srgbClr val="A50021"/>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74" autoAdjust="0"/>
    <p:restoredTop sz="94686" autoAdjust="0"/>
  </p:normalViewPr>
  <p:slideViewPr>
    <p:cSldViewPr>
      <p:cViewPr varScale="1">
        <p:scale>
          <a:sx n="73" d="100"/>
          <a:sy n="73"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5375E9-FBCA-4A74-AD93-A45C8E11A35B}" type="datetimeFigureOut">
              <a:rPr lang="en-US" smtClean="0"/>
              <a:pPr/>
              <a:t>5/11/2015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D9377E-C212-46B1-BD75-651730AEBDFB}" type="slidenum">
              <a:rPr lang="en-US" smtClean="0"/>
              <a:pPr/>
              <a:t>‹#›</a:t>
            </a:fld>
            <a:endParaRPr lang="en-US"/>
          </a:p>
        </p:txBody>
      </p:sp>
    </p:spTree>
    <p:extLst>
      <p:ext uri="{BB962C8B-B14F-4D97-AF65-F5344CB8AC3E}">
        <p14:creationId xmlns:p14="http://schemas.microsoft.com/office/powerpoint/2010/main" xmlns="" val="138690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B25FE26-D9EE-495E-96E1-FF5C2CE1E0D3}" type="datetimeFigureOut">
              <a:rPr lang="en-US"/>
              <a:pPr>
                <a:defRPr/>
              </a:pPr>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1989F3D-C264-462B-A9AB-B9824DA5113B}" type="slidenum">
              <a:rPr lang="en-US"/>
              <a:pPr>
                <a:defRPr/>
              </a:pPr>
              <a:t>‹#›</a:t>
            </a:fld>
            <a:endParaRPr lang="en-US"/>
          </a:p>
        </p:txBody>
      </p:sp>
    </p:spTree>
    <p:extLst>
      <p:ext uri="{BB962C8B-B14F-4D97-AF65-F5344CB8AC3E}">
        <p14:creationId xmlns:p14="http://schemas.microsoft.com/office/powerpoint/2010/main" xmlns="" val="9655188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148</a:t>
            </a:fld>
            <a:endParaRPr lang="en-US"/>
          </a:p>
        </p:txBody>
      </p:sp>
    </p:spTree>
    <p:extLst>
      <p:ext uri="{BB962C8B-B14F-4D97-AF65-F5344CB8AC3E}">
        <p14:creationId xmlns:p14="http://schemas.microsoft.com/office/powerpoint/2010/main" xmlns="" val="82185839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152</a:t>
            </a:fld>
            <a:endParaRPr lang="en-US"/>
          </a:p>
        </p:txBody>
      </p:sp>
    </p:spTree>
    <p:extLst>
      <p:ext uri="{BB962C8B-B14F-4D97-AF65-F5344CB8AC3E}">
        <p14:creationId xmlns:p14="http://schemas.microsoft.com/office/powerpoint/2010/main" xmlns="" val="265115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a:t>
            </a:fld>
            <a:endParaRPr lang="en-US"/>
          </a:p>
        </p:txBody>
      </p:sp>
    </p:spTree>
    <p:extLst>
      <p:ext uri="{BB962C8B-B14F-4D97-AF65-F5344CB8AC3E}">
        <p14:creationId xmlns:p14="http://schemas.microsoft.com/office/powerpoint/2010/main" xmlns="" val="656745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BB141C-3047-4342-883D-5463CC391A8D}" type="slidenum">
              <a:rPr lang="en-US">
                <a:latin typeface="Arial" panose="020B0604020202020204" pitchFamily="34" charset="0"/>
              </a:rPr>
              <a:pPr>
                <a:spcBef>
                  <a:spcPct val="0"/>
                </a:spcBef>
              </a:pPr>
              <a:t>50</a:t>
            </a:fld>
            <a:endParaRPr lang="en-US">
              <a:latin typeface="Arial" panose="020B0604020202020204" pitchFamily="34" charset="0"/>
            </a:endParaRPr>
          </a:p>
        </p:txBody>
      </p:sp>
    </p:spTree>
    <p:extLst>
      <p:ext uri="{BB962C8B-B14F-4D97-AF65-F5344CB8AC3E}">
        <p14:creationId xmlns:p14="http://schemas.microsoft.com/office/powerpoint/2010/main" xmlns="" val="3516665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a:t>
            </a:fld>
            <a:endParaRPr lang="en-US"/>
          </a:p>
        </p:txBody>
      </p:sp>
    </p:spTree>
    <p:extLst>
      <p:ext uri="{BB962C8B-B14F-4D97-AF65-F5344CB8AC3E}">
        <p14:creationId xmlns:p14="http://schemas.microsoft.com/office/powerpoint/2010/main" xmlns="" val="10315232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81989F3D-C264-462B-A9AB-B9824DA5113B}"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A490B76B-C4FA-4EC5-B193-2A18C657EC73}" type="datetime1">
              <a:rPr lang="en-US" smtClean="0"/>
              <a:pPr>
                <a:defRPr/>
              </a:pPr>
              <a:t>5/11/2015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A70C1453-F8CE-44F7-935C-CFA4FC5804AB}" type="slidenum">
              <a:rPr lang="en-US" smtClean="0"/>
              <a:pPr>
                <a:defRPr/>
              </a:pPr>
              <a:t>‹#›</a:t>
            </a:fld>
            <a:endParaRPr lang="en-US"/>
          </a:p>
        </p:txBody>
      </p:sp>
    </p:spTree>
    <p:extLst>
      <p:ext uri="{BB962C8B-B14F-4D97-AF65-F5344CB8AC3E}">
        <p14:creationId xmlns:p14="http://schemas.microsoft.com/office/powerpoint/2010/main" xmlns="" val="160918961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FA0044B-AD8D-4D33-AAFA-F89FEEA8D84E}" type="datetime1">
              <a:rPr lang="en-US" smtClean="0"/>
              <a:pPr>
                <a:defRPr/>
              </a:pPr>
              <a:t>5/11/2015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126907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A559496-8429-4865-AC2F-D023C5E38BEB}" type="datetime1">
              <a:rPr lang="en-US" smtClean="0"/>
              <a:pPr>
                <a:defRPr/>
              </a:pPr>
              <a:t>5/11/2015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329851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6CAAFA3-5CFA-4C1B-9668-A164DFCF7C86}" type="datetime1">
              <a:rPr lang="en-US" smtClean="0"/>
              <a:pPr>
                <a:defRPr/>
              </a:pPr>
              <a:t>5/11/2015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213843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EAFD81-134C-4FF6-8944-2C9CAD701AF0}" type="datetime1">
              <a:rPr lang="en-US" smtClean="0"/>
              <a:pPr>
                <a:defRPr/>
              </a:pPr>
              <a:t>5/11/2015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4592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3E038350-BB28-4C30-9557-B2D0E6FA59F9}" type="datetime1">
              <a:rPr lang="en-US" smtClean="0"/>
              <a:pPr>
                <a:defRPr/>
              </a:pPr>
              <a:t>5/11/2015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52316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9F404C6D-DD0B-4C92-9F5F-09D6A9358130}" type="datetime1">
              <a:rPr lang="en-US" smtClean="0"/>
              <a:pPr>
                <a:defRPr/>
              </a:pPr>
              <a:t>5/11/2015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159376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9ECF69B1-1660-4265-979F-8A07B2302941}" type="datetime1">
              <a:rPr lang="en-US" smtClean="0"/>
              <a:pPr>
                <a:defRPr/>
              </a:pPr>
              <a:t>5/11/2015</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FE9ED27-FF09-41EE-AA80-A558A285486E}" type="slidenum">
              <a:rPr lang="en-US" smtClean="0"/>
              <a:pPr>
                <a:defRPr/>
              </a:pPr>
              <a:t>‹#›</a:t>
            </a:fld>
            <a:endParaRPr lang="en-US"/>
          </a:p>
        </p:txBody>
      </p:sp>
    </p:spTree>
    <p:extLst>
      <p:ext uri="{BB962C8B-B14F-4D97-AF65-F5344CB8AC3E}">
        <p14:creationId xmlns:p14="http://schemas.microsoft.com/office/powerpoint/2010/main" xmlns="" val="40255064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E0891BD-93B7-453E-AAD4-2906FDDFA859}" type="datetime1">
              <a:rPr lang="en-US" smtClean="0"/>
              <a:pPr>
                <a:defRPr/>
              </a:pPr>
              <a:t>5/11/2015</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066312-5406-471B-9617-D7E55A6CA49F}" type="slidenum">
              <a:rPr lang="en-US" smtClean="0"/>
              <a:pPr>
                <a:defRPr/>
              </a:pPr>
              <a:t>‹#›</a:t>
            </a:fld>
            <a:endParaRPr lang="en-US"/>
          </a:p>
        </p:txBody>
      </p:sp>
    </p:spTree>
    <p:extLst>
      <p:ext uri="{BB962C8B-B14F-4D97-AF65-F5344CB8AC3E}">
        <p14:creationId xmlns:p14="http://schemas.microsoft.com/office/powerpoint/2010/main" xmlns="" val="247213473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D4397CD-00F5-43F6-9516-EB4A56696EAD}" type="datetime1">
              <a:rPr lang="en-US" smtClean="0"/>
              <a:pPr>
                <a:defRPr/>
              </a:pPr>
              <a:t>5/11/2015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CF803B9-52C5-479D-9409-F80E5F6F23E4}" type="slidenum">
              <a:rPr lang="en-US" smtClean="0"/>
              <a:pPr>
                <a:defRPr/>
              </a:pPr>
              <a:t>‹#›</a:t>
            </a:fld>
            <a:endParaRPr lang="en-US"/>
          </a:p>
        </p:txBody>
      </p:sp>
    </p:spTree>
    <p:extLst>
      <p:ext uri="{BB962C8B-B14F-4D97-AF65-F5344CB8AC3E}">
        <p14:creationId xmlns:p14="http://schemas.microsoft.com/office/powerpoint/2010/main" xmlns="" val="169956403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ECCF8EC-0503-4816-B3B1-0565CAE147E3}" type="datetime1">
              <a:rPr lang="en-US" smtClean="0"/>
              <a:pPr>
                <a:defRPr/>
              </a:pPr>
              <a:t>5/11/2015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428DBA84-378D-429F-930B-67611C05100C}" type="slidenum">
              <a:rPr lang="en-US" smtClean="0"/>
              <a:pPr>
                <a:defRPr/>
              </a:pPr>
              <a:t>‹#›</a:t>
            </a:fld>
            <a:endParaRPr lang="en-US"/>
          </a:p>
        </p:txBody>
      </p:sp>
    </p:spTree>
    <p:extLst>
      <p:ext uri="{BB962C8B-B14F-4D97-AF65-F5344CB8AC3E}">
        <p14:creationId xmlns:p14="http://schemas.microsoft.com/office/powerpoint/2010/main" xmlns="" val="237242548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1831037-B1B9-4BF3-8DA0-6519C3B33DFF}" type="datetime1">
              <a:rPr lang="en-US" smtClean="0"/>
              <a:pPr>
                <a:defRPr/>
              </a:pPr>
              <a:t>5/11/2015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4E5C246-6C09-49CB-B23D-4C3CEA163DF1}" type="slidenum">
              <a:rPr lang="en-US" smtClean="0"/>
              <a:pPr>
                <a:defRPr/>
              </a:pPr>
              <a:t>‹#›</a:t>
            </a:fld>
            <a:endParaRPr lang="en-US"/>
          </a:p>
        </p:txBody>
      </p:sp>
    </p:spTree>
    <p:extLst>
      <p:ext uri="{BB962C8B-B14F-4D97-AF65-F5344CB8AC3E}">
        <p14:creationId xmlns:p14="http://schemas.microsoft.com/office/powerpoint/2010/main" xmlns="" val="223982061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2D9D826-BF14-40A0-A616-11237128EE80}" type="datetime1">
              <a:rPr lang="en-US" smtClean="0"/>
              <a:pPr>
                <a:defRPr/>
              </a:pPr>
              <a:t>5/11/2015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9A913289-9548-4F52-BA60-B69DF7A0FB23}" type="slidenum">
              <a:rPr lang="en-US" smtClean="0"/>
              <a:pPr>
                <a:defRPr/>
              </a:pPr>
              <a:t>‹#›</a:t>
            </a:fld>
            <a:endParaRPr lang="en-US"/>
          </a:p>
        </p:txBody>
      </p:sp>
    </p:spTree>
    <p:extLst>
      <p:ext uri="{BB962C8B-B14F-4D97-AF65-F5344CB8AC3E}">
        <p14:creationId xmlns:p14="http://schemas.microsoft.com/office/powerpoint/2010/main" xmlns="" val="343457158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EDB0AD3-CC03-4E46-8D85-79372954F119}" type="datetime1">
              <a:rPr lang="en-US" smtClean="0"/>
              <a:pPr>
                <a:defRPr/>
              </a:pPr>
              <a:t>5/11/2015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548A366-2738-4258-AEAE-60D30D3B9DC5}" type="slidenum">
              <a:rPr lang="en-US" smtClean="0"/>
              <a:pPr>
                <a:defRPr/>
              </a:pPr>
              <a:t>‹#›</a:t>
            </a:fld>
            <a:endParaRPr lang="en-US"/>
          </a:p>
        </p:txBody>
      </p:sp>
    </p:spTree>
    <p:extLst>
      <p:ext uri="{BB962C8B-B14F-4D97-AF65-F5344CB8AC3E}">
        <p14:creationId xmlns:p14="http://schemas.microsoft.com/office/powerpoint/2010/main" xmlns="" val="1738145100"/>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BBB82039-8556-419E-A432-EC51BA5CAE11}" type="datetime1">
              <a:rPr lang="en-US" smtClean="0"/>
              <a:pPr>
                <a:defRPr/>
              </a:pPr>
              <a:t>5/11/2015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42843B65-2E72-4A83-B354-816E47BD3559}" type="slidenum">
              <a:rPr lang="en-US" smtClean="0"/>
              <a:pPr>
                <a:defRPr/>
              </a:pPr>
              <a:t>‹#›</a:t>
            </a:fld>
            <a:endParaRPr lang="en-US"/>
          </a:p>
        </p:txBody>
      </p:sp>
    </p:spTree>
    <p:extLst>
      <p:ext uri="{BB962C8B-B14F-4D97-AF65-F5344CB8AC3E}">
        <p14:creationId xmlns:p14="http://schemas.microsoft.com/office/powerpoint/2010/main" xmlns="" val="2103865778"/>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D099427-9DFA-462F-9290-34240D4FDD83}" type="datetime1">
              <a:rPr lang="en-US" smtClean="0"/>
              <a:pPr>
                <a:defRPr/>
              </a:pPr>
              <a:t>5/11/2015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3921BAB-A22E-4A4F-860A-2AABEC3BE848}" type="slidenum">
              <a:rPr lang="en-US" smtClean="0"/>
              <a:pPr>
                <a:defRPr/>
              </a:pPr>
              <a:t>‹#›</a:t>
            </a:fld>
            <a:endParaRPr lang="en-US"/>
          </a:p>
        </p:txBody>
      </p:sp>
    </p:spTree>
    <p:extLst>
      <p:ext uri="{BB962C8B-B14F-4D97-AF65-F5344CB8AC3E}">
        <p14:creationId xmlns:p14="http://schemas.microsoft.com/office/powerpoint/2010/main" xmlns="" val="228851807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F4549-85AD-48EE-A529-4443E30E0160}" type="datetime1">
              <a:rPr lang="en-US" smtClean="0"/>
              <a:pPr/>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37159907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5C41D088-D2AF-4381-B2FC-2C09EE021DE2}" type="datetime1">
              <a:rPr lang="en-US" smtClean="0"/>
              <a:pPr>
                <a:defRPr/>
              </a:pPr>
              <a:t>5/11/2015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6842BF6D-390E-4594-BB52-D31BF1045A6B}" type="slidenum">
              <a:rPr lang="en-US" smtClean="0"/>
              <a:pPr>
                <a:defRPr/>
              </a:pPr>
              <a:t>‹#›</a:t>
            </a:fld>
            <a:endParaRPr lang="en-US"/>
          </a:p>
        </p:txBody>
      </p:sp>
    </p:spTree>
    <p:extLst>
      <p:ext uri="{BB962C8B-B14F-4D97-AF65-F5344CB8AC3E}">
        <p14:creationId xmlns:p14="http://schemas.microsoft.com/office/powerpoint/2010/main" xmlns="" val="72993313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Lst>
  <p:transition spd="med">
    <p:fade/>
  </p:transition>
  <p:timing>
    <p:tnLst>
      <p:par>
        <p:cTn id="1" dur="indefinite" restart="never" nodeType="tmRoot"/>
      </p:par>
    </p:tnLst>
  </p:timing>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362200" y="533400"/>
            <a:ext cx="4419600" cy="611188"/>
          </a:xfrm>
        </p:spPr>
        <p:txBody>
          <a:bodyPr/>
          <a:lstStyle/>
          <a:p>
            <a:pPr algn="ctr" eaLnBrk="1" hangingPunct="1"/>
            <a:r>
              <a:rPr lang="fa-IR" sz="2800" b="1" dirty="0" smtClean="0">
                <a:latin typeface="B Elham" pitchFamily="2" charset="-78"/>
                <a:cs typeface="B Titr" panose="00000700000000000000" pitchFamily="2" charset="-78"/>
              </a:rPr>
              <a:t>بسم الله الرحمن الرحیم</a:t>
            </a:r>
            <a:endParaRPr lang="en-US" sz="2800" b="1" dirty="0" smtClean="0">
              <a:latin typeface="B Elham" pitchFamily="2" charset="-78"/>
              <a:cs typeface="B Titr" panose="00000700000000000000" pitchFamily="2" charset="-78"/>
            </a:endParaRPr>
          </a:p>
        </p:txBody>
      </p:sp>
      <p:sp>
        <p:nvSpPr>
          <p:cNvPr id="3" name="Subtitle 2"/>
          <p:cNvSpPr>
            <a:spLocks noGrp="1"/>
          </p:cNvSpPr>
          <p:nvPr>
            <p:ph type="subTitle" idx="1"/>
          </p:nvPr>
        </p:nvSpPr>
        <p:spPr>
          <a:xfrm>
            <a:off x="811982" y="1219200"/>
            <a:ext cx="7772400" cy="4648200"/>
          </a:xfrm>
        </p:spPr>
        <p:txBody>
          <a:bodyPr rtlCol="0">
            <a:normAutofit/>
          </a:bodyPr>
          <a:lstStyle/>
          <a:p>
            <a:pPr algn="ctr" eaLnBrk="1" fontAlgn="auto" hangingPunct="1">
              <a:spcBef>
                <a:spcPct val="0"/>
              </a:spcBef>
              <a:spcAft>
                <a:spcPts val="0"/>
              </a:spcAft>
              <a:buFont typeface="Wingdings 2"/>
              <a:buNone/>
              <a:defRPr/>
            </a:pPr>
            <a:endParaRPr lang="fa-IR" sz="40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endParaRPr>
          </a:p>
          <a:p>
            <a:pPr algn="ctr" eaLnBrk="1" fontAlgn="auto" hangingPunct="1">
              <a:spcBef>
                <a:spcPct val="0"/>
              </a:spcBef>
              <a:spcAft>
                <a:spcPts val="0"/>
              </a:spcAft>
              <a:buFont typeface="Wingdings 2"/>
              <a:buNone/>
              <a:defRPr/>
            </a:pPr>
            <a:endParaRPr lang="fa-IR" sz="40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endParaRPr>
          </a:p>
          <a:p>
            <a:pPr algn="ctr" eaLnBrk="1" fontAlgn="auto" hangingPunct="1">
              <a:spcBef>
                <a:spcPct val="0"/>
              </a:spcBef>
              <a:spcAft>
                <a:spcPts val="0"/>
              </a:spcAft>
              <a:buFont typeface="Wingdings 2"/>
              <a:buNone/>
              <a:defRPr/>
            </a:pPr>
            <a:r>
              <a:rPr lang="fa-IR" sz="32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rPr>
              <a:t>سیر </a:t>
            </a:r>
            <a:r>
              <a:rPr lang="fa-IR" sz="3200" b="1" dirty="0">
                <a:solidFill>
                  <a:schemeClr val="bg1"/>
                </a:solidFill>
                <a:effectLst>
                  <a:outerShdw blurRad="53975" dist="22860" dir="5400000" algn="tl" rotWithShape="0">
                    <a:srgbClr val="000000">
                      <a:alpha val="55000"/>
                    </a:srgbClr>
                  </a:outerShdw>
                </a:effectLst>
                <a:latin typeface="B Elham"/>
                <a:ea typeface="+mj-ea"/>
                <a:cs typeface="B Nazanin" pitchFamily="2" charset="-78"/>
              </a:rPr>
              <a:t>تحولات نگرش به موضوع نگهداری </a:t>
            </a:r>
            <a:r>
              <a:rPr lang="fa-IR" sz="2800" b="1" dirty="0">
                <a:solidFill>
                  <a:schemeClr val="bg1"/>
                </a:solidFill>
                <a:effectLst>
                  <a:outerShdw blurRad="53975" dist="22860" dir="5400000" algn="tl" rotWithShape="0">
                    <a:srgbClr val="000000">
                      <a:alpha val="55000"/>
                    </a:srgbClr>
                  </a:outerShdw>
                </a:effectLst>
                <a:latin typeface="B Elham"/>
                <a:ea typeface="+mj-ea"/>
                <a:cs typeface="B Nazanin" pitchFamily="2" charset="-78"/>
              </a:rPr>
              <a:t>و </a:t>
            </a:r>
            <a:r>
              <a:rPr lang="fa-IR" sz="32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rPr>
              <a:t>تعمیرات</a:t>
            </a:r>
            <a:endParaRPr lang="fa-IR" sz="3200" dirty="0" smtClean="0">
              <a:solidFill>
                <a:schemeClr val="bg1"/>
              </a:solidFill>
              <a:latin typeface="B Elham"/>
            </a:endParaRPr>
          </a:p>
          <a:p>
            <a:pPr algn="ctr" eaLnBrk="1" fontAlgn="auto" hangingPunct="1">
              <a:lnSpc>
                <a:spcPct val="150000"/>
              </a:lnSpc>
              <a:spcBef>
                <a:spcPct val="0"/>
              </a:spcBef>
              <a:spcAft>
                <a:spcPts val="0"/>
              </a:spcAft>
              <a:defRPr/>
            </a:pPr>
            <a:r>
              <a:rPr lang="fa-IR" sz="3000" b="1" dirty="0" smtClean="0">
                <a:solidFill>
                  <a:srgbClr val="FFFF00"/>
                </a:solidFill>
                <a:effectLst>
                  <a:outerShdw blurRad="53975" dist="22860" dir="5400000" algn="tl" rotWithShape="0">
                    <a:srgbClr val="000000">
                      <a:alpha val="55000"/>
                    </a:srgbClr>
                  </a:outerShdw>
                </a:effectLst>
                <a:latin typeface="B Elham"/>
                <a:ea typeface="+mj-ea"/>
                <a:cs typeface="B Nazanin" pitchFamily="2" charset="-78"/>
              </a:rPr>
              <a:t>علیرضا معینی</a:t>
            </a:r>
          </a:p>
          <a:p>
            <a:pPr algn="ctr">
              <a:lnSpc>
                <a:spcPct val="150000"/>
              </a:lnSpc>
              <a:spcBef>
                <a:spcPct val="0"/>
              </a:spcBef>
              <a:defRPr/>
            </a:pPr>
            <a:r>
              <a:rPr lang="fa-IR" sz="2800" b="1" dirty="0" smtClean="0">
                <a:solidFill>
                  <a:srgbClr val="92D050"/>
                </a:solidFill>
                <a:effectLst>
                  <a:outerShdw blurRad="53975" dist="22860" dir="5400000" algn="tl" rotWithShape="0">
                    <a:srgbClr val="000000">
                      <a:alpha val="55000"/>
                    </a:srgbClr>
                  </a:outerShdw>
                </a:effectLst>
                <a:latin typeface="B Elham"/>
                <a:ea typeface="+mj-ea"/>
                <a:cs typeface="B Nazanin" pitchFamily="2" charset="-78"/>
              </a:rPr>
              <a:t>عضو هیئت علمی دانشکده مهندسی صنایع</a:t>
            </a:r>
          </a:p>
          <a:p>
            <a:pPr algn="ctr" rtl="1" eaLnBrk="1" fontAlgn="auto" hangingPunct="1">
              <a:lnSpc>
                <a:spcPct val="150000"/>
              </a:lnSpc>
              <a:spcAft>
                <a:spcPts val="0"/>
              </a:spcAft>
              <a:buFont typeface="Wingdings 2"/>
              <a:buNone/>
              <a:defRPr/>
            </a:pPr>
            <a:r>
              <a:rPr lang="fa-IR" sz="26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rPr>
              <a:t>دانشگاه </a:t>
            </a:r>
            <a:r>
              <a:rPr lang="fa-IR" sz="2600" b="1" dirty="0">
                <a:solidFill>
                  <a:schemeClr val="bg1"/>
                </a:solidFill>
                <a:effectLst>
                  <a:outerShdw blurRad="53975" dist="22860" dir="5400000" algn="tl" rotWithShape="0">
                    <a:srgbClr val="000000">
                      <a:alpha val="55000"/>
                    </a:srgbClr>
                  </a:outerShdw>
                </a:effectLst>
                <a:latin typeface="B Elham"/>
                <a:ea typeface="+mj-ea"/>
                <a:cs typeface="B Nazanin" pitchFamily="2" charset="-78"/>
              </a:rPr>
              <a:t>علم </a:t>
            </a:r>
            <a:r>
              <a:rPr lang="fa-IR" sz="26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rPr>
              <a:t>و </a:t>
            </a:r>
            <a:r>
              <a:rPr lang="fa-IR" sz="2600" b="1" dirty="0">
                <a:solidFill>
                  <a:schemeClr val="bg1"/>
                </a:solidFill>
                <a:effectLst>
                  <a:outerShdw blurRad="53975" dist="22860" dir="5400000" algn="tl" rotWithShape="0">
                    <a:srgbClr val="000000">
                      <a:alpha val="55000"/>
                    </a:srgbClr>
                  </a:outerShdw>
                </a:effectLst>
                <a:latin typeface="B Elham"/>
                <a:ea typeface="+mj-ea"/>
                <a:cs typeface="B Nazanin" pitchFamily="2" charset="-78"/>
              </a:rPr>
              <a:t>صنعت </a:t>
            </a:r>
            <a:r>
              <a:rPr lang="fa-IR" sz="2600" b="1" dirty="0" smtClean="0">
                <a:solidFill>
                  <a:schemeClr val="bg1"/>
                </a:solidFill>
                <a:effectLst>
                  <a:outerShdw blurRad="53975" dist="22860" dir="5400000" algn="tl" rotWithShape="0">
                    <a:srgbClr val="000000">
                      <a:alpha val="55000"/>
                    </a:srgbClr>
                  </a:outerShdw>
                </a:effectLst>
                <a:latin typeface="B Elham"/>
                <a:ea typeface="+mj-ea"/>
                <a:cs typeface="B Nazanin" pitchFamily="2" charset="-78"/>
              </a:rPr>
              <a:t>ایران</a:t>
            </a:r>
          </a:p>
          <a:p>
            <a:pPr algn="ctr" rtl="1">
              <a:lnSpc>
                <a:spcPct val="150000"/>
              </a:lnSpc>
              <a:defRPr/>
            </a:pPr>
            <a:r>
              <a:rPr lang="en-US" sz="2400" dirty="0" smtClean="0">
                <a:solidFill>
                  <a:schemeClr val="bg1"/>
                </a:solidFill>
                <a:latin typeface="Adobe Arabic" pitchFamily="18" charset="-78"/>
                <a:cs typeface="Adobe Arabic" pitchFamily="18" charset="-78"/>
              </a:rPr>
              <a:t>moini@iust.ac.ir</a:t>
            </a:r>
            <a:endParaRPr lang="fa-IR" sz="3200" dirty="0" smtClean="0">
              <a:solidFill>
                <a:schemeClr val="bg1"/>
              </a:solidFill>
              <a:latin typeface="Adobe Arabic" pitchFamily="18" charset="-78"/>
              <a:cs typeface="Adobe Arabic" pitchFamily="18" charset="-78"/>
            </a:endParaRPr>
          </a:p>
          <a:p>
            <a:pPr algn="ctr" rtl="1" eaLnBrk="1" fontAlgn="auto" hangingPunct="1">
              <a:lnSpc>
                <a:spcPct val="150000"/>
              </a:lnSpc>
              <a:spcAft>
                <a:spcPts val="0"/>
              </a:spcAft>
              <a:buFont typeface="Wingdings 2"/>
              <a:buNone/>
              <a:defRPr/>
            </a:pPr>
            <a:endParaRPr lang="fa-IR" sz="2600" b="1" dirty="0">
              <a:solidFill>
                <a:schemeClr val="bg1"/>
              </a:solidFill>
              <a:effectLst>
                <a:outerShdw blurRad="53975" dist="22860" dir="5400000" algn="tl" rotWithShape="0">
                  <a:srgbClr val="000000">
                    <a:alpha val="55000"/>
                  </a:srgbClr>
                </a:outerShdw>
              </a:effectLst>
              <a:latin typeface="B Elham"/>
              <a:ea typeface="+mj-ea"/>
              <a:cs typeface="B Nazanin"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034" y="500042"/>
            <a:ext cx="1295400" cy="14478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685800" y="2362200"/>
            <a:ext cx="8077200" cy="3787775"/>
          </a:xfrm>
        </p:spPr>
        <p:txBody>
          <a:bodyPr/>
          <a:lstStyle/>
          <a:p>
            <a:pPr algn="justLow" rtl="1" eaLnBrk="1" hangingPunct="1">
              <a:lnSpc>
                <a:spcPct val="150000"/>
              </a:lnSpc>
              <a:buClr>
                <a:srgbClr val="666633"/>
              </a:buClr>
              <a:buFont typeface="Wingdings" panose="05000000000000000000" pitchFamily="2" charset="2"/>
              <a:buChar char="ü"/>
            </a:pPr>
            <a:r>
              <a:rPr lang="fa-IR" sz="2800" b="1" dirty="0" smtClean="0">
                <a:solidFill>
                  <a:schemeClr val="tx1"/>
                </a:solidFill>
                <a:cs typeface="B Nazanin" panose="00000400000000000000" pitchFamily="2" charset="-78"/>
              </a:rPr>
              <a:t>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محصولات باکيفيت بالا توسط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که به خوب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نگهدار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تعم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نم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‌شوند ممکن است؟</a:t>
            </a:r>
          </a:p>
          <a:p>
            <a:pPr algn="r" rtl="1" eaLnBrk="1" hangingPunct="1">
              <a:lnSpc>
                <a:spcPct val="150000"/>
              </a:lnSpc>
              <a:buClr>
                <a:srgbClr val="666633"/>
              </a:buClr>
              <a:buFont typeface="Wingdings" panose="05000000000000000000" pitchFamily="2" charset="2"/>
              <a:buChar char="ü"/>
            </a:pPr>
            <a:r>
              <a:rPr lang="fa-IR" sz="2800" b="1" dirty="0" smtClean="0">
                <a:solidFill>
                  <a:schemeClr val="tx1"/>
                </a:solidFill>
                <a:cs typeface="B Nazanin" panose="00000400000000000000" pitchFamily="2" charset="-78"/>
              </a:rPr>
              <a:t>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 توسط دستگاهها</a:t>
            </a:r>
            <a:r>
              <a:rPr lang="ar-SA" sz="2800" b="1" dirty="0" smtClean="0">
                <a:solidFill>
                  <a:schemeClr val="tx1"/>
                </a:solidFill>
                <a:cs typeface="B Nazanin" panose="00000400000000000000" pitchFamily="2" charset="-78"/>
              </a:rPr>
              <a:t>يي</a:t>
            </a:r>
            <a:r>
              <a:rPr lang="fa-IR" sz="2800" b="1" dirty="0" smtClean="0">
                <a:solidFill>
                  <a:schemeClr val="tx1"/>
                </a:solidFill>
                <a:cs typeface="B Nazanin" panose="00000400000000000000" pitchFamily="2" charset="-78"/>
              </a:rPr>
              <a:t> که محصولات را در حدود</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و تلرانسها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مجاز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نم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‌کنند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‌توان انتظار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محصولات با ک</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ف</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عال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داشت؟</a:t>
            </a:r>
            <a:endParaRPr lang="en-US" sz="2800" b="1" dirty="0" smtClean="0">
              <a:solidFill>
                <a:schemeClr val="tx1"/>
              </a:solidFill>
              <a:cs typeface="B Nazanin" panose="00000400000000000000" pitchFamily="2" charset="-78"/>
            </a:endParaRPr>
          </a:p>
        </p:txBody>
      </p:sp>
      <p:sp>
        <p:nvSpPr>
          <p:cNvPr id="3" name="Rectangle 2"/>
          <p:cNvSpPr/>
          <p:nvPr/>
        </p:nvSpPr>
        <p:spPr>
          <a:xfrm>
            <a:off x="2076765" y="762000"/>
            <a:ext cx="4990470" cy="769441"/>
          </a:xfrm>
          <a:prstGeom prst="rect">
            <a:avLst/>
          </a:prstGeom>
          <a:noFill/>
        </p:spPr>
        <p:txBody>
          <a:bodyPr wrap="none">
            <a:spAutoFit/>
          </a:bodyPr>
          <a:lstStyle/>
          <a:p>
            <a:pPr algn="ctr" eaLnBrk="1" hangingPunct="1">
              <a:defRPr/>
            </a:pPr>
            <a:r>
              <a:rPr lang="fa-IR"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rPr>
              <a:t>به سوالات ز</a:t>
            </a:r>
            <a:r>
              <a:rPr lang="ar-SA"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rPr>
              <a:t>ي</a:t>
            </a:r>
            <a:r>
              <a:rPr lang="fa-IR"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rPr>
              <a:t>ر توجه کن</a:t>
            </a:r>
            <a:r>
              <a:rPr lang="ar-SA"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rPr>
              <a:t>ي</a:t>
            </a:r>
            <a:r>
              <a:rPr lang="fa-IR"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rPr>
              <a:t>د</a:t>
            </a:r>
            <a:endParaRPr lang="en-US" sz="4400" dirty="0">
              <a:ln w="18415" cmpd="sng">
                <a:solidFill>
                  <a:srgbClr val="FFFFFF"/>
                </a:solidFill>
                <a:prstDash val="solid"/>
              </a:ln>
              <a:solidFill>
                <a:schemeClr val="bg1"/>
              </a:solidFill>
              <a:effectLst>
                <a:outerShdw blurRad="63500" dir="3600000" algn="tl" rotWithShape="0">
                  <a:srgbClr val="000000">
                    <a:alpha val="70000"/>
                  </a:srgbClr>
                </a:outerShdw>
              </a:effectLst>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Scale>
                                      <p:cBhvr>
                                        <p:cTn id="7" dur="1000" decel="50000" fill="hold">
                                          <p:stCondLst>
                                            <p:cond delay="0"/>
                                          </p:stCondLst>
                                        </p:cTn>
                                        <p:tgtEl>
                                          <p:spTgt spid="1167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6739">
                                            <p:txEl>
                                              <p:pRg st="0" end="0"/>
                                            </p:txEl>
                                          </p:spTgt>
                                        </p:tgtEl>
                                        <p:attrNameLst>
                                          <p:attrName>ppt_x</p:attrName>
                                          <p:attrName>ppt_y</p:attrName>
                                        </p:attrNameLst>
                                      </p:cBhvr>
                                    </p:animMotion>
                                    <p:animEffect transition="in" filter="fade">
                                      <p:cBhvr>
                                        <p:cTn id="9" dur="1000"/>
                                        <p:tgtEl>
                                          <p:spTgt spid="116739">
                                            <p:txEl>
                                              <p:pRg st="0" end="0"/>
                                            </p:txEl>
                                          </p:spTgt>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Scale>
                                      <p:cBhvr>
                                        <p:cTn id="13" dur="1000" decel="50000" fill="hold">
                                          <p:stCondLst>
                                            <p:cond delay="0"/>
                                          </p:stCondLst>
                                        </p:cTn>
                                        <p:tgtEl>
                                          <p:spTgt spid="11673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6739">
                                            <p:txEl>
                                              <p:pRg st="1" end="1"/>
                                            </p:txEl>
                                          </p:spTgt>
                                        </p:tgtEl>
                                        <p:attrNameLst>
                                          <p:attrName>ppt_x</p:attrName>
                                          <p:attrName>ppt_y</p:attrName>
                                        </p:attrNameLst>
                                      </p:cBhvr>
                                    </p:animMotion>
                                    <p:animEffect transition="in" filter="fade">
                                      <p:cBhvr>
                                        <p:cTn id="15" dur="1000"/>
                                        <p:tgtEl>
                                          <p:spTgt spid="116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67730"/>
            <a:ext cx="8153400" cy="709865"/>
          </a:xfrm>
        </p:spPr>
        <p:txBody>
          <a:bodyPr/>
          <a:lstStyle/>
          <a:p>
            <a:pPr algn="ctr"/>
            <a:r>
              <a:rPr lang="fa-IR" dirty="0">
                <a:cs typeface="B Titr" pitchFamily="2" charset="-78"/>
              </a:rPr>
              <a:t>قدمها</a:t>
            </a:r>
            <a:r>
              <a:rPr lang="ar-SA" dirty="0">
                <a:cs typeface="B Titr" pitchFamily="2" charset="-78"/>
              </a:rPr>
              <a:t>ي</a:t>
            </a:r>
            <a:r>
              <a:rPr lang="fa-IR" dirty="0">
                <a:cs typeface="B Titr" pitchFamily="2" charset="-78"/>
              </a:rPr>
              <a:t> ۶ گانه برا</a:t>
            </a:r>
            <a:r>
              <a:rPr lang="ar-SA" dirty="0">
                <a:cs typeface="B Titr" pitchFamily="2" charset="-78"/>
              </a:rPr>
              <a:t>ي</a:t>
            </a:r>
            <a:r>
              <a:rPr lang="fa-IR" dirty="0">
                <a:cs typeface="B Titr" pitchFamily="2" charset="-78"/>
              </a:rPr>
              <a:t> افزا</a:t>
            </a:r>
            <a:r>
              <a:rPr lang="ar-SA" dirty="0">
                <a:cs typeface="B Titr" pitchFamily="2" charset="-78"/>
              </a:rPr>
              <a:t>ي</a:t>
            </a:r>
            <a:r>
              <a:rPr lang="fa-IR" dirty="0">
                <a:cs typeface="B Titr" pitchFamily="2" charset="-78"/>
              </a:rPr>
              <a:t>ش مهارتها</a:t>
            </a:r>
            <a:r>
              <a:rPr lang="ar-SA" dirty="0">
                <a:cs typeface="B Titr" pitchFamily="2" charset="-78"/>
              </a:rPr>
              <a:t>ي</a:t>
            </a:r>
            <a:r>
              <a:rPr lang="fa-IR" dirty="0">
                <a:cs typeface="B Titr" pitchFamily="2" charset="-78"/>
              </a:rPr>
              <a:t> اجرا</a:t>
            </a:r>
            <a:r>
              <a:rPr lang="ar-SA" dirty="0">
                <a:cs typeface="B Titr" pitchFamily="2" charset="-78"/>
              </a:rPr>
              <a:t>يي</a:t>
            </a:r>
            <a:r>
              <a:rPr lang="fa-IR" dirty="0">
                <a:cs typeface="B Titr" pitchFamily="2" charset="-78"/>
              </a:rPr>
              <a:t> </a:t>
            </a:r>
            <a:r>
              <a:rPr lang="fa-IR" dirty="0" smtClean="0">
                <a:cs typeface="B Titr" pitchFamily="2" charset="-78"/>
              </a:rPr>
              <a:t>نت </a:t>
            </a:r>
            <a:r>
              <a:rPr lang="fa-IR" sz="2400" dirty="0" smtClean="0">
                <a:cs typeface="B Titr" pitchFamily="2" charset="-78"/>
              </a:rPr>
              <a:t>- ادامه </a:t>
            </a:r>
            <a:endParaRPr lang="en-US" sz="2400" dirty="0"/>
          </a:p>
        </p:txBody>
      </p:sp>
      <p:sp>
        <p:nvSpPr>
          <p:cNvPr id="3" name="Content Placeholder 2"/>
          <p:cNvSpPr>
            <a:spLocks noGrp="1"/>
          </p:cNvSpPr>
          <p:nvPr>
            <p:ph idx="1"/>
          </p:nvPr>
        </p:nvSpPr>
        <p:spPr>
          <a:xfrm>
            <a:off x="864382" y="2489200"/>
            <a:ext cx="7822418" cy="2387600"/>
          </a:xfrm>
        </p:spPr>
        <p:txBody>
          <a:bodyPr>
            <a:noAutofit/>
          </a:bodyPr>
          <a:lstStyle/>
          <a:p>
            <a:pPr marL="0" indent="0" algn="r" rtl="1">
              <a:lnSpc>
                <a:spcPct val="150000"/>
              </a:lnSpc>
              <a:buNone/>
            </a:pPr>
            <a:r>
              <a:rPr lang="fa-IR" sz="3200" dirty="0">
                <a:solidFill>
                  <a:schemeClr val="tx1"/>
                </a:solidFill>
                <a:latin typeface="Arial" panose="020B0604020202020204" pitchFamily="34" charset="0"/>
                <a:cs typeface="B Nazanin" panose="00000400000000000000" pitchFamily="2" charset="-78"/>
              </a:rPr>
              <a:t>۴- </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ک س</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ستم افزا</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ش مهارتها را طراح</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 و توسعه ده</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د.</a:t>
            </a:r>
            <a:br>
              <a:rPr lang="fa-IR" sz="3200" dirty="0">
                <a:solidFill>
                  <a:schemeClr val="tx1"/>
                </a:solidFill>
                <a:latin typeface="Arial" panose="020B0604020202020204" pitchFamily="34" charset="0"/>
                <a:cs typeface="B Nazanin" panose="00000400000000000000" pitchFamily="2" charset="-78"/>
              </a:rPr>
            </a:br>
            <a:r>
              <a:rPr lang="fa-IR" sz="3200" dirty="0">
                <a:solidFill>
                  <a:schemeClr val="tx1"/>
                </a:solidFill>
                <a:latin typeface="Arial" panose="020B0604020202020204" pitchFamily="34" charset="0"/>
                <a:cs typeface="B Nazanin" panose="00000400000000000000" pitchFamily="2" charset="-78"/>
              </a:rPr>
              <a:t>۵- مح</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ط</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 را که توسعه خودجوش مهارتها را تشو</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ق </a:t>
            </a:r>
            <a:r>
              <a:rPr lang="fa-IR" sz="3200" dirty="0" smtClean="0">
                <a:solidFill>
                  <a:schemeClr val="tx1"/>
                </a:solidFill>
                <a:latin typeface="Arial" panose="020B0604020202020204" pitchFamily="34" charset="0"/>
                <a:cs typeface="B Nazanin" panose="00000400000000000000" pitchFamily="2" charset="-78"/>
              </a:rPr>
              <a:t>کند</a:t>
            </a:r>
            <a:endParaRPr lang="en-US" sz="3200" dirty="0" smtClean="0">
              <a:solidFill>
                <a:schemeClr val="tx1"/>
              </a:solidFill>
              <a:latin typeface="Arial" panose="020B0604020202020204" pitchFamily="34" charset="0"/>
              <a:cs typeface="B Nazanin" panose="00000400000000000000" pitchFamily="2" charset="-78"/>
            </a:endParaRPr>
          </a:p>
          <a:p>
            <a:pPr marL="0" indent="0" algn="r" rtl="1">
              <a:lnSpc>
                <a:spcPct val="150000"/>
              </a:lnSpc>
              <a:buNone/>
            </a:pPr>
            <a:r>
              <a:rPr lang="fa-IR" sz="3200" dirty="0" smtClean="0">
                <a:solidFill>
                  <a:schemeClr val="tx1"/>
                </a:solidFill>
                <a:latin typeface="Arial" panose="020B0604020202020204" pitchFamily="34" charset="0"/>
                <a:cs typeface="B Nazanin" panose="00000400000000000000" pitchFamily="2" charset="-78"/>
              </a:rPr>
              <a:t> ا</a:t>
            </a:r>
            <a:r>
              <a:rPr lang="ar-SA" sz="3200" dirty="0" smtClean="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جاد کن</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د.</a:t>
            </a:r>
            <a:br>
              <a:rPr lang="fa-IR" sz="3200" dirty="0">
                <a:solidFill>
                  <a:schemeClr val="tx1"/>
                </a:solidFill>
                <a:latin typeface="Arial" panose="020B0604020202020204" pitchFamily="34" charset="0"/>
                <a:cs typeface="B Nazanin" panose="00000400000000000000" pitchFamily="2" charset="-78"/>
              </a:rPr>
            </a:br>
            <a:r>
              <a:rPr lang="fa-IR" sz="3200" dirty="0">
                <a:solidFill>
                  <a:schemeClr val="tx1"/>
                </a:solidFill>
                <a:latin typeface="Arial" panose="020B0604020202020204" pitchFamily="34" charset="0"/>
                <a:cs typeface="B Nazanin" panose="00000400000000000000" pitchFamily="2" charset="-78"/>
              </a:rPr>
              <a:t>۶- فعال</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تها را ارز</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اب</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 نموده و برا</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 آ</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نده برنامه‌ر</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ز</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 کن</a:t>
            </a:r>
            <a:r>
              <a:rPr lang="ar-SA" sz="3200" dirty="0">
                <a:solidFill>
                  <a:schemeClr val="tx1"/>
                </a:solidFill>
                <a:latin typeface="Arial" panose="020B0604020202020204" pitchFamily="34" charset="0"/>
                <a:cs typeface="B Nazanin" panose="00000400000000000000" pitchFamily="2" charset="-78"/>
              </a:rPr>
              <a:t>ي</a:t>
            </a:r>
            <a:r>
              <a:rPr lang="fa-IR" sz="3200" dirty="0">
                <a:solidFill>
                  <a:schemeClr val="tx1"/>
                </a:solidFill>
                <a:latin typeface="Arial" panose="020B0604020202020204" pitchFamily="34" charset="0"/>
                <a:cs typeface="B Nazanin" panose="00000400000000000000" pitchFamily="2" charset="-78"/>
              </a:rPr>
              <a:t>د.</a:t>
            </a:r>
            <a:endParaRPr lang="en-US" sz="3200" dirty="0">
              <a:solidFill>
                <a:schemeClr val="tx1"/>
              </a:solidFill>
            </a:endParaRPr>
          </a:p>
        </p:txBody>
      </p:sp>
    </p:spTree>
    <p:extLst>
      <p:ext uri="{BB962C8B-B14F-4D97-AF65-F5344CB8AC3E}">
        <p14:creationId xmlns:p14="http://schemas.microsoft.com/office/powerpoint/2010/main" xmlns="" val="1540861458"/>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03238" y="2362200"/>
            <a:ext cx="8412162" cy="3200400"/>
          </a:xfrm>
        </p:spPr>
        <p:txBody>
          <a:bodyPr/>
          <a:lstStyle/>
          <a:p>
            <a:pPr marL="190500" algn="r" rtl="1" eaLnBrk="1" hangingPunct="1">
              <a:lnSpc>
                <a:spcPct val="150000"/>
              </a:lnSpc>
            </a:pPr>
            <a:r>
              <a:rPr lang="fa-IR" sz="2800" dirty="0" smtClean="0">
                <a:solidFill>
                  <a:schemeClr val="tx1"/>
                </a:solidFill>
                <a:cs typeface="B Nazanin" panose="00000400000000000000" pitchFamily="2" charset="-78"/>
              </a:rPr>
              <a:t>با توجه به تنوع محصولات و کوتاهتر شدن 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کل عمر آنها، </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افتن راهها</a:t>
            </a:r>
            <a:r>
              <a:rPr lang="ar-SA" sz="2800" dirty="0" smtClean="0">
                <a:solidFill>
                  <a:schemeClr val="tx1"/>
                </a:solidFill>
                <a:cs typeface="B Nazanin" panose="00000400000000000000" pitchFamily="2" charset="-78"/>
              </a:rPr>
              <a:t>يي</a:t>
            </a:r>
            <a:r>
              <a:rPr lang="fa-IR" sz="2800" dirty="0" smtClean="0">
                <a:solidFill>
                  <a:schemeClr val="tx1"/>
                </a:solidFill>
                <a:cs typeface="B Nazanin" panose="00000400000000000000" pitchFamily="2" charset="-78"/>
              </a:rPr>
              <a:t> برا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توسعه محصولات جد</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 و سرما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ه‌گذار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در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زات مورد 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از آنها روز به روز از اهم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ت ب</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شتر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برخوردار 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‌گردند. در </a:t>
            </a:r>
            <a:r>
              <a:rPr lang="en-US" sz="2800" b="1" dirty="0" smtClean="0">
                <a:solidFill>
                  <a:schemeClr val="tx1"/>
                </a:solidFill>
                <a:cs typeface="B Nazanin" panose="00000400000000000000" pitchFamily="2" charset="-78"/>
              </a:rPr>
              <a:t>TPM</a:t>
            </a:r>
            <a:r>
              <a:rPr lang="fa-IR" sz="2800" dirty="0" smtClean="0">
                <a:solidFill>
                  <a:schemeClr val="tx1"/>
                </a:solidFill>
                <a:cs typeface="B Nazanin" panose="00000400000000000000" pitchFamily="2" charset="-78"/>
              </a:rPr>
              <a:t> هدف 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نست که زمان ب</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 توسعه اول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ه تا تول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 کامل محصول را خ</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کاهش داده و محصولات با کيفيت توليد کند.</a:t>
            </a:r>
            <a:endParaRPr lang="en-US" sz="2800" dirty="0" smtClean="0">
              <a:solidFill>
                <a:schemeClr val="tx1"/>
              </a:solidFill>
              <a:cs typeface="B Nazanin" panose="00000400000000000000" pitchFamily="2" charset="-78"/>
            </a:endParaRPr>
          </a:p>
        </p:txBody>
      </p:sp>
      <p:sp>
        <p:nvSpPr>
          <p:cNvPr id="100355" name="Content Placeholder 2"/>
          <p:cNvSpPr>
            <a:spLocks noGrp="1"/>
          </p:cNvSpPr>
          <p:nvPr>
            <p:ph idx="1"/>
          </p:nvPr>
        </p:nvSpPr>
        <p:spPr>
          <a:xfrm>
            <a:off x="503238" y="1057159"/>
            <a:ext cx="8183562" cy="993775"/>
          </a:xfrm>
        </p:spPr>
        <p:txBody>
          <a:bodyPr>
            <a:normAutofit/>
          </a:bodyPr>
          <a:lstStyle/>
          <a:p>
            <a:pPr algn="ctr" rtl="1" eaLnBrk="1" hangingPunct="1">
              <a:buFont typeface="Wingdings 2" panose="05020102010507070707" pitchFamily="18" charset="2"/>
              <a:buNone/>
            </a:pPr>
            <a:r>
              <a:rPr lang="fa-IR" sz="4400" dirty="0" smtClean="0">
                <a:solidFill>
                  <a:schemeClr val="bg1"/>
                </a:solidFill>
                <a:cs typeface="B Titr" pitchFamily="2" charset="-78"/>
              </a:rPr>
              <a:t> مد</a:t>
            </a:r>
            <a:r>
              <a:rPr lang="ar-SA" sz="4400" dirty="0" smtClean="0">
                <a:solidFill>
                  <a:schemeClr val="bg1"/>
                </a:solidFill>
                <a:cs typeface="B Titr" pitchFamily="2" charset="-78"/>
              </a:rPr>
              <a:t>ي</a:t>
            </a:r>
            <a:r>
              <a:rPr lang="fa-IR" sz="4400" dirty="0" smtClean="0">
                <a:solidFill>
                  <a:schemeClr val="bg1"/>
                </a:solidFill>
                <a:cs typeface="B Titr" pitchFamily="2" charset="-78"/>
              </a:rPr>
              <a:t>ر</a:t>
            </a:r>
            <a:r>
              <a:rPr lang="ar-SA" sz="4400" dirty="0" smtClean="0">
                <a:solidFill>
                  <a:schemeClr val="bg1"/>
                </a:solidFill>
                <a:cs typeface="B Titr" pitchFamily="2" charset="-78"/>
              </a:rPr>
              <a:t>ي</a:t>
            </a:r>
            <a:r>
              <a:rPr lang="fa-IR" sz="4400" dirty="0" smtClean="0">
                <a:solidFill>
                  <a:schemeClr val="bg1"/>
                </a:solidFill>
                <a:cs typeface="B Titr" pitchFamily="2" charset="-78"/>
              </a:rPr>
              <a:t>ت به هنگام </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28" y="1042735"/>
            <a:ext cx="6343672" cy="709865"/>
          </a:xfrm>
        </p:spPr>
        <p:txBody>
          <a:bodyPr/>
          <a:lstStyle/>
          <a:p>
            <a:pPr algn="ctr"/>
            <a:r>
              <a:rPr lang="fa-IR" sz="4400" dirty="0" smtClean="0">
                <a:cs typeface="B Titr" pitchFamily="2" charset="-78"/>
              </a:rPr>
              <a:t> </a:t>
            </a:r>
            <a:r>
              <a:rPr lang="fa-IR" sz="4400" dirty="0">
                <a:cs typeface="B Titr" pitchFamily="2" charset="-78"/>
              </a:rPr>
              <a:t>مد</a:t>
            </a:r>
            <a:r>
              <a:rPr lang="ar-SA" sz="4400" dirty="0">
                <a:cs typeface="B Titr" pitchFamily="2" charset="-78"/>
              </a:rPr>
              <a:t>ي</a:t>
            </a:r>
            <a:r>
              <a:rPr lang="fa-IR" sz="4400" dirty="0">
                <a:cs typeface="B Titr" pitchFamily="2" charset="-78"/>
              </a:rPr>
              <a:t>ر</a:t>
            </a:r>
            <a:r>
              <a:rPr lang="ar-SA" sz="4400" dirty="0">
                <a:cs typeface="B Titr" pitchFamily="2" charset="-78"/>
              </a:rPr>
              <a:t>ي</a:t>
            </a:r>
            <a:r>
              <a:rPr lang="fa-IR" sz="4400" dirty="0">
                <a:cs typeface="B Titr" pitchFamily="2" charset="-78"/>
              </a:rPr>
              <a:t>ت به </a:t>
            </a:r>
            <a:r>
              <a:rPr lang="fa-IR" sz="4400" dirty="0" smtClean="0">
                <a:cs typeface="B Titr" pitchFamily="2" charset="-78"/>
              </a:rPr>
              <a:t>هنگام </a:t>
            </a:r>
            <a:r>
              <a:rPr lang="fa-IR" sz="2800" dirty="0" smtClean="0">
                <a:cs typeface="B Titr" pitchFamily="2" charset="-78"/>
              </a:rPr>
              <a:t>- ادامه </a:t>
            </a:r>
            <a:endParaRPr lang="en-US" sz="2800" dirty="0"/>
          </a:p>
        </p:txBody>
      </p:sp>
      <p:sp>
        <p:nvSpPr>
          <p:cNvPr id="3" name="Content Placeholder 2"/>
          <p:cNvSpPr>
            <a:spLocks noGrp="1"/>
          </p:cNvSpPr>
          <p:nvPr>
            <p:ph idx="1"/>
          </p:nvPr>
        </p:nvSpPr>
        <p:spPr>
          <a:xfrm>
            <a:off x="864382" y="2286000"/>
            <a:ext cx="7822418" cy="3530600"/>
          </a:xfrm>
        </p:spPr>
        <p:txBody>
          <a:bodyPr>
            <a:noAutofit/>
          </a:bodyPr>
          <a:lstStyle/>
          <a:p>
            <a:pPr marL="0" indent="0" algn="r">
              <a:lnSpc>
                <a:spcPct val="150000"/>
              </a:lnSpc>
              <a:buNone/>
            </a:pPr>
            <a:r>
              <a:rPr lang="fa-IR" sz="3200" dirty="0">
                <a:solidFill>
                  <a:schemeClr val="tx1"/>
                </a:solidFill>
                <a:cs typeface="B Nazanin" panose="00000400000000000000" pitchFamily="2" charset="-78"/>
              </a:rPr>
              <a:t>داشتن محصولات و تجهيزاتی با مشخصات زير:</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کاربری آسان</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نگهداری آسان</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قابليت اطمينان بالا</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طراحی مهندسی عالی</a:t>
            </a:r>
            <a:endParaRPr lang="en-US" sz="3200" dirty="0">
              <a:solidFill>
                <a:schemeClr val="tx1"/>
              </a:solidFill>
            </a:endParaRPr>
          </a:p>
        </p:txBody>
      </p:sp>
    </p:spTree>
    <p:extLst>
      <p:ext uri="{BB962C8B-B14F-4D97-AF65-F5344CB8AC3E}">
        <p14:creationId xmlns:p14="http://schemas.microsoft.com/office/powerpoint/2010/main" xmlns="" val="581134184"/>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001000" cy="3902075"/>
          </a:xfrm>
        </p:spPr>
        <p:txBody>
          <a:bodyPr rtlCol="0">
            <a:normAutofit/>
          </a:bodyPr>
          <a:lstStyle/>
          <a:p>
            <a:pPr algn="just" rtl="1" eaLnBrk="1" fontAlgn="auto" hangingPunct="1">
              <a:lnSpc>
                <a:spcPct val="150000"/>
              </a:lnSpc>
              <a:spcAft>
                <a:spcPts val="0"/>
              </a:spcAft>
              <a:defRPr/>
            </a:pPr>
            <a:r>
              <a:rPr lang="fa-IR" dirty="0" smtClean="0">
                <a:solidFill>
                  <a:schemeClr val="tx1"/>
                </a:solidFill>
                <a:cs typeface="B Nazanin" pitchFamily="2" charset="-78"/>
              </a:rPr>
              <a:t>فعال</a:t>
            </a:r>
            <a:r>
              <a:rPr lang="ar-SA" dirty="0" smtClean="0">
                <a:solidFill>
                  <a:schemeClr val="tx1"/>
                </a:solidFill>
                <a:cs typeface="B Nazanin" pitchFamily="2" charset="-78"/>
              </a:rPr>
              <a:t>ي</a:t>
            </a:r>
            <a:r>
              <a:rPr lang="fa-IR" dirty="0" smtClean="0">
                <a:solidFill>
                  <a:schemeClr val="tx1"/>
                </a:solidFill>
                <a:cs typeface="B Nazanin" pitchFamily="2" charset="-78"/>
              </a:rPr>
              <a:t>ت ب</a:t>
            </a:r>
            <a:r>
              <a:rPr lang="ar-SA" dirty="0" smtClean="0">
                <a:solidFill>
                  <a:schemeClr val="tx1"/>
                </a:solidFill>
                <a:cs typeface="B Nazanin" pitchFamily="2" charset="-78"/>
              </a:rPr>
              <a:t>ي</a:t>
            </a:r>
            <a:r>
              <a:rPr lang="fa-IR" dirty="0" smtClean="0">
                <a:solidFill>
                  <a:schemeClr val="tx1"/>
                </a:solidFill>
                <a:cs typeface="B Nazanin" pitchFamily="2" charset="-78"/>
              </a:rPr>
              <a:t>‌ن</a:t>
            </a:r>
            <a:r>
              <a:rPr lang="ar-SA" dirty="0" smtClean="0">
                <a:solidFill>
                  <a:schemeClr val="tx1"/>
                </a:solidFill>
                <a:cs typeface="B Nazanin" pitchFamily="2" charset="-78"/>
              </a:rPr>
              <a:t>ي</a:t>
            </a:r>
            <a:r>
              <a:rPr lang="fa-IR" dirty="0" smtClean="0">
                <a:solidFill>
                  <a:schemeClr val="tx1"/>
                </a:solidFill>
                <a:cs typeface="B Nazanin" pitchFamily="2" charset="-78"/>
              </a:rPr>
              <a:t>از از تعم</a:t>
            </a:r>
            <a:r>
              <a:rPr lang="ar-SA" dirty="0" smtClean="0">
                <a:solidFill>
                  <a:schemeClr val="tx1"/>
                </a:solidFill>
                <a:cs typeface="B Nazanin" pitchFamily="2" charset="-78"/>
              </a:rPr>
              <a:t>ي</a:t>
            </a:r>
            <a:r>
              <a:rPr lang="fa-IR" dirty="0" smtClean="0">
                <a:solidFill>
                  <a:schemeClr val="tx1"/>
                </a:solidFill>
                <a:cs typeface="B Nazanin" pitchFamily="2" charset="-78"/>
              </a:rPr>
              <a:t>ر هز</a:t>
            </a:r>
            <a:r>
              <a:rPr lang="ar-SA" dirty="0" smtClean="0">
                <a:solidFill>
                  <a:schemeClr val="tx1"/>
                </a:solidFill>
                <a:cs typeface="B Nazanin" pitchFamily="2" charset="-78"/>
              </a:rPr>
              <a:t>ي</a:t>
            </a:r>
            <a:r>
              <a:rPr lang="fa-IR" dirty="0" smtClean="0">
                <a:solidFill>
                  <a:schemeClr val="tx1"/>
                </a:solidFill>
                <a:cs typeface="B Nazanin" pitchFamily="2" charset="-78"/>
              </a:rPr>
              <a:t>نه‌ها</a:t>
            </a:r>
            <a:r>
              <a:rPr lang="ar-SA" dirty="0" smtClean="0">
                <a:solidFill>
                  <a:schemeClr val="tx1"/>
                </a:solidFill>
                <a:cs typeface="B Nazanin" pitchFamily="2" charset="-78"/>
              </a:rPr>
              <a:t>ي</a:t>
            </a:r>
            <a:r>
              <a:rPr lang="fa-IR" dirty="0" smtClean="0">
                <a:solidFill>
                  <a:schemeClr val="tx1"/>
                </a:solidFill>
                <a:cs typeface="B Nazanin" pitchFamily="2" charset="-78"/>
              </a:rPr>
              <a:t> نت آت</a:t>
            </a:r>
            <a:r>
              <a:rPr lang="ar-SA" dirty="0" smtClean="0">
                <a:solidFill>
                  <a:schemeClr val="tx1"/>
                </a:solidFill>
                <a:cs typeface="B Nazanin" pitchFamily="2" charset="-78"/>
              </a:rPr>
              <a:t>ي</a:t>
            </a:r>
            <a:r>
              <a:rPr lang="fa-IR" dirty="0" smtClean="0">
                <a:solidFill>
                  <a:schemeClr val="tx1"/>
                </a:solidFill>
                <a:cs typeface="B Nazanin" pitchFamily="2" charset="-78"/>
              </a:rPr>
              <a:t> و ز</a:t>
            </a:r>
            <a:r>
              <a:rPr lang="ar-SA" dirty="0" smtClean="0">
                <a:solidFill>
                  <a:schemeClr val="tx1"/>
                </a:solidFill>
                <a:cs typeface="B Nazanin" pitchFamily="2" charset="-78"/>
              </a:rPr>
              <a:t>ي</a:t>
            </a:r>
            <a:r>
              <a:rPr lang="fa-IR" dirty="0" smtClean="0">
                <a:solidFill>
                  <a:schemeClr val="tx1"/>
                </a:solidFill>
                <a:cs typeface="B Nazanin" pitchFamily="2" charset="-78"/>
              </a:rPr>
              <a:t>انها</a:t>
            </a:r>
            <a:r>
              <a:rPr lang="ar-SA" dirty="0" smtClean="0">
                <a:solidFill>
                  <a:schemeClr val="tx1"/>
                </a:solidFill>
                <a:cs typeface="B Nazanin" pitchFamily="2" charset="-78"/>
              </a:rPr>
              <a:t>ي</a:t>
            </a:r>
            <a:r>
              <a:rPr lang="fa-IR" dirty="0" smtClean="0">
                <a:solidFill>
                  <a:schemeClr val="tx1"/>
                </a:solidFill>
                <a:cs typeface="B Nazanin" pitchFamily="2" charset="-78"/>
              </a:rPr>
              <a:t> خراب</a:t>
            </a:r>
            <a:r>
              <a:rPr lang="ar-SA" dirty="0" smtClean="0">
                <a:solidFill>
                  <a:schemeClr val="tx1"/>
                </a:solidFill>
                <a:cs typeface="B Nazanin" pitchFamily="2" charset="-78"/>
              </a:rPr>
              <a:t>ي</a:t>
            </a:r>
            <a:r>
              <a:rPr lang="fa-IR" dirty="0" smtClean="0">
                <a:solidFill>
                  <a:schemeClr val="tx1"/>
                </a:solidFill>
                <a:cs typeface="B Nazanin" pitchFamily="2" charset="-78"/>
              </a:rPr>
              <a:t> تجه</a:t>
            </a:r>
            <a:r>
              <a:rPr lang="ar-SA" dirty="0" smtClean="0">
                <a:solidFill>
                  <a:schemeClr val="tx1"/>
                </a:solidFill>
                <a:cs typeface="B Nazanin" pitchFamily="2" charset="-78"/>
              </a:rPr>
              <a:t>ي</a:t>
            </a:r>
            <a:r>
              <a:rPr lang="fa-IR" dirty="0" smtClean="0">
                <a:solidFill>
                  <a:schemeClr val="tx1"/>
                </a:solidFill>
                <a:cs typeface="B Nazanin" pitchFamily="2" charset="-78"/>
              </a:rPr>
              <a:t>زات جد</a:t>
            </a:r>
            <a:r>
              <a:rPr lang="ar-SA" dirty="0" smtClean="0">
                <a:solidFill>
                  <a:schemeClr val="tx1"/>
                </a:solidFill>
                <a:cs typeface="B Nazanin" pitchFamily="2" charset="-78"/>
              </a:rPr>
              <a:t>ي</a:t>
            </a:r>
            <a:r>
              <a:rPr lang="fa-IR" dirty="0" smtClean="0">
                <a:solidFill>
                  <a:schemeClr val="tx1"/>
                </a:solidFill>
                <a:cs typeface="B Nazanin" pitchFamily="2" charset="-78"/>
              </a:rPr>
              <a:t>د را با توجه به اطلاعات نت تجه</a:t>
            </a:r>
            <a:r>
              <a:rPr lang="ar-SA" dirty="0" smtClean="0">
                <a:solidFill>
                  <a:schemeClr val="tx1"/>
                </a:solidFill>
                <a:cs typeface="B Nazanin" pitchFamily="2" charset="-78"/>
              </a:rPr>
              <a:t>ي</a:t>
            </a:r>
            <a:r>
              <a:rPr lang="fa-IR" dirty="0" smtClean="0">
                <a:solidFill>
                  <a:schemeClr val="tx1"/>
                </a:solidFill>
                <a:cs typeface="B Nazanin" pitchFamily="2" charset="-78"/>
              </a:rPr>
              <a:t>زات فعل</a:t>
            </a:r>
            <a:r>
              <a:rPr lang="ar-SA" dirty="0" smtClean="0">
                <a:solidFill>
                  <a:schemeClr val="tx1"/>
                </a:solidFill>
                <a:cs typeface="B Nazanin" pitchFamily="2" charset="-78"/>
              </a:rPr>
              <a:t>ي</a:t>
            </a:r>
            <a:r>
              <a:rPr lang="fa-IR" dirty="0" smtClean="0">
                <a:solidFill>
                  <a:schemeClr val="tx1"/>
                </a:solidFill>
                <a:cs typeface="B Nazanin" pitchFamily="2" charset="-78"/>
              </a:rPr>
              <a:t> و طراح</a:t>
            </a:r>
            <a:r>
              <a:rPr lang="ar-SA" dirty="0" smtClean="0">
                <a:solidFill>
                  <a:schemeClr val="tx1"/>
                </a:solidFill>
                <a:cs typeface="B Nazanin" pitchFamily="2" charset="-78"/>
              </a:rPr>
              <a:t>ي</a:t>
            </a:r>
            <a:r>
              <a:rPr lang="fa-IR" dirty="0" smtClean="0">
                <a:solidFill>
                  <a:schemeClr val="tx1"/>
                </a:solidFill>
                <a:cs typeface="B Nazanin" pitchFamily="2" charset="-78"/>
              </a:rPr>
              <a:t> تجه</a:t>
            </a:r>
            <a:r>
              <a:rPr lang="ar-SA" dirty="0" smtClean="0">
                <a:solidFill>
                  <a:schemeClr val="tx1"/>
                </a:solidFill>
                <a:cs typeface="B Nazanin" pitchFamily="2" charset="-78"/>
              </a:rPr>
              <a:t>ي</a:t>
            </a:r>
            <a:r>
              <a:rPr lang="fa-IR" dirty="0" smtClean="0">
                <a:solidFill>
                  <a:schemeClr val="tx1"/>
                </a:solidFill>
                <a:cs typeface="B Nazanin" pitchFamily="2" charset="-78"/>
              </a:rPr>
              <a:t>زات</a:t>
            </a:r>
            <a:r>
              <a:rPr lang="ar-SA" dirty="0" smtClean="0">
                <a:solidFill>
                  <a:schemeClr val="tx1"/>
                </a:solidFill>
                <a:cs typeface="B Nazanin" pitchFamily="2" charset="-78"/>
              </a:rPr>
              <a:t>ي</a:t>
            </a:r>
            <a:r>
              <a:rPr lang="fa-IR" dirty="0" smtClean="0">
                <a:solidFill>
                  <a:schemeClr val="tx1"/>
                </a:solidFill>
                <a:cs typeface="B Nazanin" pitchFamily="2" charset="-78"/>
              </a:rPr>
              <a:t> با </a:t>
            </a:r>
            <a:r>
              <a:rPr lang="fa-IR" dirty="0" smtClean="0">
                <a:solidFill>
                  <a:srgbClr val="C00000"/>
                </a:solidFill>
                <a:cs typeface="B Nazanin" pitchFamily="2" charset="-78"/>
              </a:rPr>
              <a:t>قابل</a:t>
            </a:r>
            <a:r>
              <a:rPr lang="ar-SA" dirty="0" smtClean="0">
                <a:solidFill>
                  <a:srgbClr val="C00000"/>
                </a:solidFill>
                <a:cs typeface="B Nazanin" pitchFamily="2" charset="-78"/>
              </a:rPr>
              <a:t>ي</a:t>
            </a:r>
            <a:r>
              <a:rPr lang="fa-IR" dirty="0" smtClean="0">
                <a:solidFill>
                  <a:srgbClr val="C00000"/>
                </a:solidFill>
                <a:cs typeface="B Nazanin" pitchFamily="2" charset="-78"/>
              </a:rPr>
              <a:t>ت اطم</a:t>
            </a:r>
            <a:r>
              <a:rPr lang="ar-SA" dirty="0" smtClean="0">
                <a:solidFill>
                  <a:srgbClr val="C00000"/>
                </a:solidFill>
                <a:cs typeface="B Nazanin" pitchFamily="2" charset="-78"/>
              </a:rPr>
              <a:t>ي</a:t>
            </a:r>
            <a:r>
              <a:rPr lang="fa-IR" dirty="0" smtClean="0">
                <a:solidFill>
                  <a:srgbClr val="C00000"/>
                </a:solidFill>
                <a:cs typeface="B Nazanin" pitchFamily="2" charset="-78"/>
              </a:rPr>
              <a:t>نان بالا</a:t>
            </a:r>
            <a:r>
              <a:rPr lang="fa-IR" dirty="0" smtClean="0">
                <a:solidFill>
                  <a:schemeClr val="tx1"/>
                </a:solidFill>
                <a:cs typeface="B Nazanin" pitchFamily="2" charset="-78"/>
              </a:rPr>
              <a:t>، </a:t>
            </a:r>
            <a:r>
              <a:rPr lang="fa-IR" dirty="0" smtClean="0">
                <a:solidFill>
                  <a:srgbClr val="C00000"/>
                </a:solidFill>
                <a:cs typeface="B Nazanin" pitchFamily="2" charset="-78"/>
              </a:rPr>
              <a:t>قابل</a:t>
            </a:r>
            <a:r>
              <a:rPr lang="ar-SA" dirty="0" smtClean="0">
                <a:solidFill>
                  <a:srgbClr val="C00000"/>
                </a:solidFill>
                <a:cs typeface="B Nazanin" pitchFamily="2" charset="-78"/>
              </a:rPr>
              <a:t>ي</a:t>
            </a:r>
            <a:r>
              <a:rPr lang="fa-IR" dirty="0" smtClean="0">
                <a:solidFill>
                  <a:srgbClr val="C00000"/>
                </a:solidFill>
                <a:cs typeface="B Nazanin" pitchFamily="2" charset="-78"/>
              </a:rPr>
              <a:t>ت تعم</a:t>
            </a:r>
            <a:r>
              <a:rPr lang="ar-SA" dirty="0" smtClean="0">
                <a:solidFill>
                  <a:srgbClr val="C00000"/>
                </a:solidFill>
                <a:cs typeface="B Nazanin" pitchFamily="2" charset="-78"/>
              </a:rPr>
              <a:t>ي</a:t>
            </a:r>
            <a:r>
              <a:rPr lang="fa-IR" dirty="0" smtClean="0">
                <a:solidFill>
                  <a:srgbClr val="C00000"/>
                </a:solidFill>
                <a:cs typeface="B Nazanin" pitchFamily="2" charset="-78"/>
              </a:rPr>
              <a:t>ر مناسب</a:t>
            </a:r>
            <a:r>
              <a:rPr lang="fa-IR" dirty="0" smtClean="0">
                <a:solidFill>
                  <a:schemeClr val="tx1"/>
                </a:solidFill>
                <a:cs typeface="B Nazanin" pitchFamily="2" charset="-78"/>
              </a:rPr>
              <a:t>، </a:t>
            </a:r>
            <a:r>
              <a:rPr lang="fa-IR" dirty="0" smtClean="0">
                <a:solidFill>
                  <a:srgbClr val="C00000"/>
                </a:solidFill>
                <a:cs typeface="B Nazanin" pitchFamily="2" charset="-78"/>
              </a:rPr>
              <a:t>اقتصادی بودن</a:t>
            </a:r>
            <a:r>
              <a:rPr lang="fa-IR" dirty="0" smtClean="0">
                <a:solidFill>
                  <a:schemeClr val="tx1"/>
                </a:solidFill>
                <a:cs typeface="B Nazanin" pitchFamily="2" charset="-78"/>
              </a:rPr>
              <a:t>، </a:t>
            </a:r>
            <a:r>
              <a:rPr lang="fa-IR" dirty="0" smtClean="0">
                <a:solidFill>
                  <a:srgbClr val="C00000"/>
                </a:solidFill>
                <a:cs typeface="B Nazanin" pitchFamily="2" charset="-78"/>
              </a:rPr>
              <a:t>قابليت عملياتی بالا و ا</a:t>
            </a:r>
            <a:r>
              <a:rPr lang="ar-SA" dirty="0" smtClean="0">
                <a:solidFill>
                  <a:srgbClr val="C00000"/>
                </a:solidFill>
                <a:cs typeface="B Nazanin" pitchFamily="2" charset="-78"/>
              </a:rPr>
              <a:t>ي</a:t>
            </a:r>
            <a:r>
              <a:rPr lang="fa-IR" dirty="0" smtClean="0">
                <a:solidFill>
                  <a:srgbClr val="C00000"/>
                </a:solidFill>
                <a:cs typeface="B Nazanin" pitchFamily="2" charset="-78"/>
              </a:rPr>
              <a:t>من</a:t>
            </a:r>
            <a:r>
              <a:rPr lang="ar-SA" dirty="0" smtClean="0">
                <a:solidFill>
                  <a:srgbClr val="C00000"/>
                </a:solidFill>
                <a:cs typeface="B Nazanin" pitchFamily="2" charset="-78"/>
              </a:rPr>
              <a:t>ي</a:t>
            </a:r>
            <a:r>
              <a:rPr lang="fa-IR" dirty="0" smtClean="0">
                <a:solidFill>
                  <a:srgbClr val="C00000"/>
                </a:solidFill>
                <a:cs typeface="B Nazanin" pitchFamily="2" charset="-78"/>
              </a:rPr>
              <a:t> بالاتر </a:t>
            </a:r>
            <a:r>
              <a:rPr lang="fa-IR" dirty="0" smtClean="0">
                <a:solidFill>
                  <a:schemeClr val="tx1"/>
                </a:solidFill>
                <a:cs typeface="B Nazanin" pitchFamily="2" charset="-78"/>
              </a:rPr>
              <a:t>به حداقل م</a:t>
            </a:r>
            <a:r>
              <a:rPr lang="ar-SA" dirty="0" smtClean="0">
                <a:solidFill>
                  <a:schemeClr val="tx1"/>
                </a:solidFill>
                <a:cs typeface="B Nazanin" pitchFamily="2" charset="-78"/>
              </a:rPr>
              <a:t>ي</a:t>
            </a:r>
            <a:r>
              <a:rPr lang="fa-IR" dirty="0" smtClean="0">
                <a:solidFill>
                  <a:schemeClr val="tx1"/>
                </a:solidFill>
                <a:cs typeface="B Nazanin" pitchFamily="2" charset="-78"/>
              </a:rPr>
              <a:t>‌رساند.</a:t>
            </a:r>
            <a:endParaRPr lang="en-US" dirty="0">
              <a:solidFill>
                <a:schemeClr val="tx1"/>
              </a:solidFill>
              <a:cs typeface="B Nazanin" pitchFamily="2" charset="-78"/>
            </a:endParaRPr>
          </a:p>
        </p:txBody>
      </p:sp>
      <p:sp>
        <p:nvSpPr>
          <p:cNvPr id="3" name="Content Placeholder 2"/>
          <p:cNvSpPr>
            <a:spLocks noGrp="1"/>
          </p:cNvSpPr>
          <p:nvPr>
            <p:ph idx="1"/>
          </p:nvPr>
        </p:nvSpPr>
        <p:spPr>
          <a:xfrm>
            <a:off x="579438" y="606425"/>
            <a:ext cx="8183562" cy="993775"/>
          </a:xfrm>
        </p:spPr>
        <p:txBody>
          <a:bodyPr rtlCol="0">
            <a:noAutofit/>
          </a:bodyPr>
          <a:lstStyle/>
          <a:p>
            <a:pPr marL="0" indent="0" algn="ctr" rtl="1" eaLnBrk="1" fontAlgn="auto" hangingPunct="1">
              <a:spcAft>
                <a:spcPts val="0"/>
              </a:spcAft>
              <a:buNone/>
              <a:defRPr/>
            </a:pPr>
            <a:r>
              <a:rPr lang="fa-IR" sz="4000" b="1" dirty="0" smtClean="0">
                <a:solidFill>
                  <a:schemeClr val="bg1"/>
                </a:solidFill>
                <a:cs typeface="B Titr" pitchFamily="2" charset="-78"/>
              </a:rPr>
              <a:t>طراح</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 ب</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‌ن</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از از تعم</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ر </a:t>
            </a:r>
          </a:p>
          <a:p>
            <a:pPr marL="0" indent="0" algn="ctr" rtl="1" eaLnBrk="1" fontAlgn="auto" hangingPunct="1">
              <a:spcAft>
                <a:spcPts val="0"/>
              </a:spcAft>
              <a:buNone/>
              <a:defRPr/>
            </a:pPr>
            <a:r>
              <a:rPr lang="en-US" sz="3200" b="1" dirty="0" smtClean="0">
                <a:solidFill>
                  <a:schemeClr val="bg1"/>
                </a:solidFill>
                <a:cs typeface="B Titr" pitchFamily="2" charset="-78"/>
              </a:rPr>
              <a:t>(MP Design)(Maintenance Prevention)</a:t>
            </a:r>
            <a:endParaRPr lang="en-US" sz="3200" dirty="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03238" y="2438400"/>
            <a:ext cx="8183562" cy="3048000"/>
          </a:xfrm>
        </p:spPr>
        <p:txBody>
          <a:bodyPr/>
          <a:lstStyle/>
          <a:p>
            <a:pPr algn="just" rtl="1" eaLnBrk="1" hangingPunct="1">
              <a:lnSpc>
                <a:spcPct val="150000"/>
              </a:lnSpc>
            </a:pPr>
            <a:r>
              <a:rPr lang="fa-IR" sz="3600" dirty="0" smtClean="0">
                <a:solidFill>
                  <a:schemeClr val="tx1"/>
                </a:solidFill>
                <a:cs typeface="B Nazanin" panose="00000400000000000000" pitchFamily="2" charset="-78"/>
              </a:rPr>
              <a:t>نگهداری کيفی شامل فعاليتهايی است که تجهيزات را در شرايطی قرار ميدهد تا وضعيت آنها رو به خرابی نرفته، محصولات معيوب توليد نکرده و تجهيزات نيز در شرايطی عالی  نگهداری و استفاده شوند. </a:t>
            </a:r>
            <a:endParaRPr lang="en-US" sz="3600" dirty="0" smtClean="0">
              <a:solidFill>
                <a:schemeClr val="tx1"/>
              </a:solidFill>
              <a:cs typeface="B Nazanin" panose="00000400000000000000" pitchFamily="2" charset="-78"/>
            </a:endParaRPr>
          </a:p>
        </p:txBody>
      </p:sp>
      <p:sp>
        <p:nvSpPr>
          <p:cNvPr id="102403" name="Content Placeholder 2"/>
          <p:cNvSpPr>
            <a:spLocks noGrp="1"/>
          </p:cNvSpPr>
          <p:nvPr>
            <p:ph idx="1"/>
          </p:nvPr>
        </p:nvSpPr>
        <p:spPr>
          <a:xfrm>
            <a:off x="579438" y="990600"/>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 نگهداری کيفی</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503238" y="2413001"/>
            <a:ext cx="8183562" cy="3149600"/>
          </a:xfrm>
        </p:spPr>
        <p:txBody>
          <a:bodyPr/>
          <a:lstStyle/>
          <a:p>
            <a:pPr algn="just" rtl="1" eaLnBrk="1" hangingPunct="1">
              <a:lnSpc>
                <a:spcPct val="150000"/>
              </a:lnSpc>
            </a:pPr>
            <a:r>
              <a:rPr lang="fa-IR" sz="3600" dirty="0" smtClean="0">
                <a:solidFill>
                  <a:schemeClr val="tx1"/>
                </a:solidFill>
                <a:cs typeface="B Nazanin" panose="00000400000000000000" pitchFamily="2" charset="-78"/>
              </a:rPr>
              <a:t>با توجه به افزا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 نقش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 نسبت به کار انسان</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در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ک</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ف</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عمدتا به وضع</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 بستگ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دارد.</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در صنا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ع با درجه اتوماس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ون بالا</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،پد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ده اهمیت نقش تجهیزات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شتر مشاهده میشود.</a:t>
            </a:r>
            <a:endParaRPr lang="en-US" sz="3600" dirty="0" smtClean="0">
              <a:solidFill>
                <a:schemeClr val="tx1"/>
              </a:solidFill>
              <a:cs typeface="B Nazanin" panose="00000400000000000000" pitchFamily="2" charset="-78"/>
            </a:endParaRPr>
          </a:p>
        </p:txBody>
      </p:sp>
      <p:sp>
        <p:nvSpPr>
          <p:cNvPr id="103427" name="Content Placeholder 2"/>
          <p:cNvSpPr>
            <a:spLocks noGrp="1"/>
          </p:cNvSpPr>
          <p:nvPr>
            <p:ph idx="1"/>
          </p:nvPr>
        </p:nvSpPr>
        <p:spPr>
          <a:xfrm>
            <a:off x="503238" y="914400"/>
            <a:ext cx="8183562" cy="9175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لزوم نگهداری کيفی</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86000"/>
            <a:ext cx="8183562" cy="2895600"/>
          </a:xfrm>
        </p:spPr>
        <p:txBody>
          <a:bodyPr rtlCol="0">
            <a:noAutofit/>
          </a:bodyPr>
          <a:lstStyle/>
          <a:p>
            <a:pPr marL="190500" algn="just" rtl="1" eaLnBrk="1" fontAlgn="auto" hangingPunct="1">
              <a:lnSpc>
                <a:spcPct val="150000"/>
              </a:lnSpc>
              <a:spcAft>
                <a:spcPts val="0"/>
              </a:spcAft>
              <a:defRPr/>
            </a:pPr>
            <a:r>
              <a:rPr lang="fa-IR" sz="3600" dirty="0" smtClean="0">
                <a:solidFill>
                  <a:schemeClr val="tx1"/>
                </a:solidFill>
                <a:cs typeface="B Nazanin" pitchFamily="2" charset="-78"/>
              </a:rPr>
              <a:t>بخشها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ادار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و پشت</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بان</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اگر چه مستق</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ماً ارزش افزوده‌ا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جاد نم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‌کنند ول</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پشت</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بان</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آنها از سا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 بخشها اثر تع</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ن کننده‌ا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در موفق</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ت </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ک شرکت دارد.</a:t>
            </a:r>
            <a:endParaRPr lang="en-US" sz="3600" dirty="0">
              <a:solidFill>
                <a:schemeClr val="tx1"/>
              </a:solidFill>
              <a:cs typeface="B Nazanin" pitchFamily="2" charset="-78"/>
            </a:endParaRPr>
          </a:p>
        </p:txBody>
      </p:sp>
      <p:sp>
        <p:nvSpPr>
          <p:cNvPr id="104451" name="Content Placeholder 2"/>
          <p:cNvSpPr>
            <a:spLocks noGrp="1"/>
          </p:cNvSpPr>
          <p:nvPr>
            <p:ph idx="1"/>
          </p:nvPr>
        </p:nvSpPr>
        <p:spPr>
          <a:xfrm>
            <a:off x="503238" y="1063625"/>
            <a:ext cx="8183562" cy="8413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فعال</a:t>
            </a:r>
            <a:r>
              <a:rPr lang="ar-SA" sz="4400" dirty="0" smtClean="0">
                <a:solidFill>
                  <a:schemeClr val="bg1"/>
                </a:solidFill>
                <a:cs typeface="B Titr" pitchFamily="2" charset="-78"/>
              </a:rPr>
              <a:t>ي</a:t>
            </a:r>
            <a:r>
              <a:rPr lang="fa-IR" sz="4400" dirty="0" smtClean="0">
                <a:solidFill>
                  <a:schemeClr val="bg1"/>
                </a:solidFill>
                <a:cs typeface="B Titr" pitchFamily="2" charset="-78"/>
              </a:rPr>
              <a:t>تها</a:t>
            </a:r>
            <a:r>
              <a:rPr lang="ar-SA" sz="4400" dirty="0" smtClean="0">
                <a:solidFill>
                  <a:schemeClr val="bg1"/>
                </a:solidFill>
                <a:cs typeface="B Titr" pitchFamily="2" charset="-78"/>
              </a:rPr>
              <a:t>ي</a:t>
            </a:r>
            <a:r>
              <a:rPr lang="fa-IR" sz="4400" dirty="0" smtClean="0">
                <a:solidFill>
                  <a:schemeClr val="bg1"/>
                </a:solidFill>
                <a:cs typeface="B Titr" pitchFamily="2" charset="-78"/>
              </a:rPr>
              <a:t> بخشها</a:t>
            </a:r>
            <a:r>
              <a:rPr lang="ar-SA" sz="4400" dirty="0" smtClean="0">
                <a:solidFill>
                  <a:schemeClr val="bg1"/>
                </a:solidFill>
                <a:cs typeface="B Titr" pitchFamily="2" charset="-78"/>
              </a:rPr>
              <a:t>ي</a:t>
            </a:r>
            <a:r>
              <a:rPr lang="fa-IR" sz="4400" dirty="0" smtClean="0">
                <a:solidFill>
                  <a:schemeClr val="bg1"/>
                </a:solidFill>
                <a:cs typeface="B Titr" pitchFamily="2" charset="-78"/>
              </a:rPr>
              <a:t> ادار</a:t>
            </a:r>
            <a:r>
              <a:rPr lang="ar-SA" sz="4400" dirty="0" smtClean="0">
                <a:solidFill>
                  <a:schemeClr val="bg1"/>
                </a:solidFill>
                <a:cs typeface="B Titr" pitchFamily="2" charset="-78"/>
              </a:rPr>
              <a:t>ي</a:t>
            </a:r>
            <a:r>
              <a:rPr lang="fa-IR" sz="4400" dirty="0" smtClean="0">
                <a:solidFill>
                  <a:schemeClr val="bg1"/>
                </a:solidFill>
                <a:cs typeface="B Titr" pitchFamily="2" charset="-78"/>
              </a:rPr>
              <a:t> و پشت</a:t>
            </a:r>
            <a:r>
              <a:rPr lang="ar-SA" sz="4400" dirty="0" smtClean="0">
                <a:solidFill>
                  <a:schemeClr val="bg1"/>
                </a:solidFill>
                <a:cs typeface="B Titr" pitchFamily="2" charset="-78"/>
              </a:rPr>
              <a:t>ي</a:t>
            </a:r>
            <a:r>
              <a:rPr lang="fa-IR" sz="4400" dirty="0" smtClean="0">
                <a:solidFill>
                  <a:schemeClr val="bg1"/>
                </a:solidFill>
                <a:cs typeface="B Titr" pitchFamily="2" charset="-78"/>
              </a:rPr>
              <a:t>بان</a:t>
            </a:r>
            <a:r>
              <a:rPr lang="ar-SA" sz="4400" dirty="0" smtClean="0">
                <a:solidFill>
                  <a:schemeClr val="bg1"/>
                </a:solidFill>
                <a:cs typeface="B Titr" pitchFamily="2" charset="-78"/>
              </a:rPr>
              <a:t>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685800"/>
          </a:xfrm>
        </p:spPr>
        <p:txBody>
          <a:bodyPr/>
          <a:lstStyle/>
          <a:p>
            <a:pPr algn="ctr"/>
            <a:r>
              <a:rPr lang="fa-IR" sz="3600" dirty="0">
                <a:cs typeface="B Titr" pitchFamily="2" charset="-78"/>
              </a:rPr>
              <a:t>فعال</a:t>
            </a:r>
            <a:r>
              <a:rPr lang="ar-SA" sz="3600" dirty="0">
                <a:cs typeface="B Titr" pitchFamily="2" charset="-78"/>
              </a:rPr>
              <a:t>ي</a:t>
            </a:r>
            <a:r>
              <a:rPr lang="fa-IR" sz="3600" dirty="0">
                <a:cs typeface="B Titr" pitchFamily="2" charset="-78"/>
              </a:rPr>
              <a:t>تها</a:t>
            </a:r>
            <a:r>
              <a:rPr lang="ar-SA" sz="3600" dirty="0">
                <a:cs typeface="B Titr" pitchFamily="2" charset="-78"/>
              </a:rPr>
              <a:t>ي</a:t>
            </a:r>
            <a:r>
              <a:rPr lang="fa-IR" sz="3600" dirty="0">
                <a:cs typeface="B Titr" pitchFamily="2" charset="-78"/>
              </a:rPr>
              <a:t> بخشها</a:t>
            </a:r>
            <a:r>
              <a:rPr lang="ar-SA" sz="3600" dirty="0">
                <a:cs typeface="B Titr" pitchFamily="2" charset="-78"/>
              </a:rPr>
              <a:t>ي</a:t>
            </a:r>
            <a:r>
              <a:rPr lang="fa-IR" sz="3600" dirty="0">
                <a:cs typeface="B Titr" pitchFamily="2" charset="-78"/>
              </a:rPr>
              <a:t> ادار</a:t>
            </a:r>
            <a:r>
              <a:rPr lang="ar-SA" sz="3600" dirty="0">
                <a:cs typeface="B Titr" pitchFamily="2" charset="-78"/>
              </a:rPr>
              <a:t>ي</a:t>
            </a:r>
            <a:r>
              <a:rPr lang="fa-IR" sz="3600" dirty="0">
                <a:cs typeface="B Titr" pitchFamily="2" charset="-78"/>
              </a:rPr>
              <a:t> و پشت</a:t>
            </a:r>
            <a:r>
              <a:rPr lang="ar-SA" sz="3600" dirty="0">
                <a:cs typeface="B Titr" pitchFamily="2" charset="-78"/>
              </a:rPr>
              <a:t>ي</a:t>
            </a:r>
            <a:r>
              <a:rPr lang="fa-IR" sz="3600" dirty="0">
                <a:cs typeface="B Titr" pitchFamily="2" charset="-78"/>
              </a:rPr>
              <a:t>بان</a:t>
            </a:r>
            <a:r>
              <a:rPr lang="ar-SA" sz="3600" dirty="0" smtClean="0">
                <a:cs typeface="B Titr" pitchFamily="2" charset="-78"/>
              </a:rPr>
              <a:t>ي</a:t>
            </a:r>
            <a:r>
              <a:rPr lang="fa-IR" sz="3600" dirty="0" smtClean="0">
                <a:cs typeface="B Titr" pitchFamily="2" charset="-78"/>
              </a:rPr>
              <a:t> </a:t>
            </a:r>
            <a:r>
              <a:rPr lang="fa-IR" sz="2800" dirty="0" smtClean="0">
                <a:cs typeface="B Titr" pitchFamily="2" charset="-78"/>
              </a:rPr>
              <a:t>- ادامه</a:t>
            </a:r>
            <a:endParaRPr lang="en-US" sz="4400" dirty="0"/>
          </a:p>
        </p:txBody>
      </p:sp>
      <p:sp>
        <p:nvSpPr>
          <p:cNvPr id="3" name="Content Placeholder 2"/>
          <p:cNvSpPr>
            <a:spLocks noGrp="1"/>
          </p:cNvSpPr>
          <p:nvPr>
            <p:ph idx="1"/>
          </p:nvPr>
        </p:nvSpPr>
        <p:spPr>
          <a:xfrm>
            <a:off x="685800" y="2590800"/>
            <a:ext cx="8077200" cy="3657600"/>
          </a:xfrm>
        </p:spPr>
        <p:txBody>
          <a:bodyPr>
            <a:noAutofit/>
          </a:bodyPr>
          <a:lstStyle/>
          <a:p>
            <a:pPr marL="0" indent="0" algn="r">
              <a:lnSpc>
                <a:spcPct val="150000"/>
              </a:lnSpc>
              <a:buNone/>
            </a:pPr>
            <a:r>
              <a:rPr lang="fa-IR" sz="3200" dirty="0">
                <a:solidFill>
                  <a:schemeClr val="tx1"/>
                </a:solidFill>
                <a:cs typeface="B Nazanin" pitchFamily="2" charset="-78"/>
              </a:rPr>
              <a:t>ا</a:t>
            </a:r>
            <a:r>
              <a:rPr lang="ar-SA" sz="3200" dirty="0">
                <a:solidFill>
                  <a:schemeClr val="tx1"/>
                </a:solidFill>
                <a:cs typeface="B Nazanin" pitchFamily="2" charset="-78"/>
              </a:rPr>
              <a:t>ي</a:t>
            </a:r>
            <a:r>
              <a:rPr lang="fa-IR" sz="3200" dirty="0">
                <a:solidFill>
                  <a:schemeClr val="tx1"/>
                </a:solidFill>
                <a:cs typeface="B Nazanin" pitchFamily="2" charset="-78"/>
              </a:rPr>
              <a:t>ن بخشها با</a:t>
            </a:r>
            <a:r>
              <a:rPr lang="ar-SA" sz="3200" dirty="0">
                <a:solidFill>
                  <a:schemeClr val="tx1"/>
                </a:solidFill>
                <a:cs typeface="B Nazanin" pitchFamily="2" charset="-78"/>
              </a:rPr>
              <a:t>ي</a:t>
            </a:r>
            <a:r>
              <a:rPr lang="fa-IR" sz="3200" dirty="0">
                <a:solidFill>
                  <a:schemeClr val="tx1"/>
                </a:solidFill>
                <a:cs typeface="B Nazanin" pitchFamily="2" charset="-78"/>
              </a:rPr>
              <a:t>ست</a:t>
            </a:r>
            <a:r>
              <a:rPr lang="ar-SA" sz="3200" dirty="0">
                <a:solidFill>
                  <a:schemeClr val="tx1"/>
                </a:solidFill>
                <a:cs typeface="B Nazanin" pitchFamily="2" charset="-78"/>
              </a:rPr>
              <a:t>ي</a:t>
            </a:r>
            <a:r>
              <a:rPr lang="fa-IR" sz="3200" dirty="0">
                <a:solidFill>
                  <a:schemeClr val="tx1"/>
                </a:solidFill>
                <a:cs typeface="B Nazanin" pitchFamily="2" charset="-78"/>
              </a:rPr>
              <a:t> به ا</a:t>
            </a:r>
            <a:r>
              <a:rPr lang="ar-SA" sz="3200" dirty="0">
                <a:solidFill>
                  <a:schemeClr val="tx1"/>
                </a:solidFill>
                <a:cs typeface="B Nazanin" pitchFamily="2" charset="-78"/>
              </a:rPr>
              <a:t>ي</a:t>
            </a:r>
            <a:r>
              <a:rPr lang="fa-IR" sz="3200" dirty="0">
                <a:solidFill>
                  <a:schemeClr val="tx1"/>
                </a:solidFill>
                <a:cs typeface="B Nazanin" pitchFamily="2" charset="-78"/>
              </a:rPr>
              <a:t>ن دو سوال پاسخ دهند:</a:t>
            </a:r>
            <a:br>
              <a:rPr lang="fa-IR" sz="3200" dirty="0">
                <a:solidFill>
                  <a:schemeClr val="tx1"/>
                </a:solidFill>
                <a:cs typeface="B Nazanin" pitchFamily="2" charset="-78"/>
              </a:rPr>
            </a:br>
            <a:r>
              <a:rPr lang="fa-IR" sz="3200" dirty="0">
                <a:solidFill>
                  <a:schemeClr val="tx1"/>
                </a:solidFill>
                <a:cs typeface="B Nazanin" pitchFamily="2" charset="-78"/>
              </a:rPr>
              <a:t>چگونه م</a:t>
            </a:r>
            <a:r>
              <a:rPr lang="ar-SA" sz="3200" dirty="0">
                <a:solidFill>
                  <a:schemeClr val="tx1"/>
                </a:solidFill>
                <a:cs typeface="B Nazanin" pitchFamily="2" charset="-78"/>
              </a:rPr>
              <a:t>ي</a:t>
            </a:r>
            <a:r>
              <a:rPr lang="fa-IR" sz="3200" dirty="0">
                <a:solidFill>
                  <a:schemeClr val="tx1"/>
                </a:solidFill>
                <a:cs typeface="B Nazanin" pitchFamily="2" charset="-78"/>
              </a:rPr>
              <a:t>‌توان</a:t>
            </a:r>
            <a:r>
              <a:rPr lang="ar-SA" sz="3200" dirty="0">
                <a:solidFill>
                  <a:schemeClr val="tx1"/>
                </a:solidFill>
                <a:cs typeface="B Nazanin" pitchFamily="2" charset="-78"/>
              </a:rPr>
              <a:t>ي</a:t>
            </a:r>
            <a:r>
              <a:rPr lang="fa-IR" sz="3200" dirty="0">
                <a:solidFill>
                  <a:schemeClr val="tx1"/>
                </a:solidFill>
                <a:cs typeface="B Nazanin" pitchFamily="2" charset="-78"/>
              </a:rPr>
              <a:t>م فعال</a:t>
            </a:r>
            <a:r>
              <a:rPr lang="ar-SA" sz="3200" dirty="0">
                <a:solidFill>
                  <a:schemeClr val="tx1"/>
                </a:solidFill>
                <a:cs typeface="B Nazanin" pitchFamily="2" charset="-78"/>
              </a:rPr>
              <a:t>ي</a:t>
            </a:r>
            <a:r>
              <a:rPr lang="fa-IR" sz="3200" dirty="0">
                <a:solidFill>
                  <a:schemeClr val="tx1"/>
                </a:solidFill>
                <a:cs typeface="B Nazanin" pitchFamily="2" charset="-78"/>
              </a:rPr>
              <a:t>تها</a:t>
            </a:r>
            <a:r>
              <a:rPr lang="ar-SA" sz="3200" dirty="0">
                <a:solidFill>
                  <a:schemeClr val="tx1"/>
                </a:solidFill>
                <a:cs typeface="B Nazanin" pitchFamily="2" charset="-78"/>
              </a:rPr>
              <a:t>ي</a:t>
            </a:r>
            <a:r>
              <a:rPr lang="fa-IR" sz="3200" dirty="0">
                <a:solidFill>
                  <a:schemeClr val="tx1"/>
                </a:solidFill>
                <a:cs typeface="B Nazanin" pitchFamily="2" charset="-78"/>
              </a:rPr>
              <a:t> </a:t>
            </a:r>
            <a:r>
              <a:rPr lang="en-US" sz="3200" b="1" dirty="0">
                <a:solidFill>
                  <a:schemeClr val="tx1"/>
                </a:solidFill>
                <a:cs typeface="B Nazanin" pitchFamily="2" charset="-78"/>
              </a:rPr>
              <a:t>TPM</a:t>
            </a:r>
            <a:r>
              <a:rPr lang="fa-IR" sz="3200" dirty="0">
                <a:solidFill>
                  <a:schemeClr val="tx1"/>
                </a:solidFill>
                <a:cs typeface="B Nazanin" pitchFamily="2" charset="-78"/>
              </a:rPr>
              <a:t> را در بخشها</a:t>
            </a:r>
            <a:r>
              <a:rPr lang="ar-SA" sz="3200" dirty="0">
                <a:solidFill>
                  <a:schemeClr val="tx1"/>
                </a:solidFill>
                <a:cs typeface="B Nazanin" pitchFamily="2" charset="-78"/>
              </a:rPr>
              <a:t>ي</a:t>
            </a:r>
            <a:r>
              <a:rPr lang="fa-IR" sz="3200" dirty="0">
                <a:solidFill>
                  <a:schemeClr val="tx1"/>
                </a:solidFill>
                <a:cs typeface="B Nazanin" pitchFamily="2" charset="-78"/>
              </a:rPr>
              <a:t> تول</a:t>
            </a:r>
            <a:r>
              <a:rPr lang="ar-SA" sz="3200" dirty="0">
                <a:solidFill>
                  <a:schemeClr val="tx1"/>
                </a:solidFill>
                <a:cs typeface="B Nazanin" pitchFamily="2" charset="-78"/>
              </a:rPr>
              <a:t>ي</a:t>
            </a:r>
            <a:r>
              <a:rPr lang="fa-IR" sz="3200" dirty="0">
                <a:solidFill>
                  <a:schemeClr val="tx1"/>
                </a:solidFill>
                <a:cs typeface="B Nazanin" pitchFamily="2" charset="-78"/>
              </a:rPr>
              <a:t>دی و غ</a:t>
            </a:r>
            <a:r>
              <a:rPr lang="ar-SA" sz="3200" dirty="0">
                <a:solidFill>
                  <a:schemeClr val="tx1"/>
                </a:solidFill>
                <a:cs typeface="B Nazanin" pitchFamily="2" charset="-78"/>
              </a:rPr>
              <a:t>ي</a:t>
            </a:r>
            <a:r>
              <a:rPr lang="fa-IR" sz="3200" dirty="0">
                <a:solidFill>
                  <a:schemeClr val="tx1"/>
                </a:solidFill>
                <a:cs typeface="B Nazanin" pitchFamily="2" charset="-78"/>
              </a:rPr>
              <a:t>ره پشت</a:t>
            </a:r>
            <a:r>
              <a:rPr lang="ar-SA" sz="3200" dirty="0">
                <a:solidFill>
                  <a:schemeClr val="tx1"/>
                </a:solidFill>
                <a:cs typeface="B Nazanin" pitchFamily="2" charset="-78"/>
              </a:rPr>
              <a:t>ي</a:t>
            </a:r>
            <a:r>
              <a:rPr lang="fa-IR" sz="3200" dirty="0">
                <a:solidFill>
                  <a:schemeClr val="tx1"/>
                </a:solidFill>
                <a:cs typeface="B Nazanin" pitchFamily="2" charset="-78"/>
              </a:rPr>
              <a:t>بان</a:t>
            </a:r>
            <a:r>
              <a:rPr lang="ar-SA" sz="3200" dirty="0">
                <a:solidFill>
                  <a:schemeClr val="tx1"/>
                </a:solidFill>
                <a:cs typeface="B Nazanin" pitchFamily="2" charset="-78"/>
              </a:rPr>
              <a:t>ي</a:t>
            </a:r>
            <a:r>
              <a:rPr lang="fa-IR" sz="3200" dirty="0">
                <a:solidFill>
                  <a:schemeClr val="tx1"/>
                </a:solidFill>
                <a:cs typeface="B Nazanin" pitchFamily="2" charset="-78"/>
              </a:rPr>
              <a:t> کن</a:t>
            </a:r>
            <a:r>
              <a:rPr lang="ar-SA" sz="3200" dirty="0">
                <a:solidFill>
                  <a:schemeClr val="tx1"/>
                </a:solidFill>
                <a:cs typeface="B Nazanin" pitchFamily="2" charset="-78"/>
              </a:rPr>
              <a:t>ي</a:t>
            </a:r>
            <a:r>
              <a:rPr lang="fa-IR" sz="3200" dirty="0">
                <a:solidFill>
                  <a:schemeClr val="tx1"/>
                </a:solidFill>
                <a:cs typeface="B Nazanin" pitchFamily="2" charset="-78"/>
              </a:rPr>
              <a:t>م؟</a:t>
            </a:r>
            <a:br>
              <a:rPr lang="fa-IR" sz="3200" dirty="0">
                <a:solidFill>
                  <a:schemeClr val="tx1"/>
                </a:solidFill>
                <a:cs typeface="B Nazanin" pitchFamily="2" charset="-78"/>
              </a:rPr>
            </a:br>
            <a:r>
              <a:rPr lang="fa-IR" sz="3200" dirty="0">
                <a:solidFill>
                  <a:schemeClr val="tx1"/>
                </a:solidFill>
                <a:cs typeface="B Nazanin" pitchFamily="2" charset="-78"/>
              </a:rPr>
              <a:t>چه </a:t>
            </a:r>
            <a:r>
              <a:rPr lang="fa-IR" sz="3200" dirty="0" smtClean="0">
                <a:solidFill>
                  <a:schemeClr val="tx1"/>
                </a:solidFill>
                <a:cs typeface="B Nazanin" pitchFamily="2" charset="-78"/>
              </a:rPr>
              <a:t>عواملی </a:t>
            </a:r>
            <a:r>
              <a:rPr lang="fa-IR" sz="3200" dirty="0">
                <a:solidFill>
                  <a:schemeClr val="tx1"/>
                </a:solidFill>
                <a:cs typeface="B Nazanin" pitchFamily="2" charset="-78"/>
              </a:rPr>
              <a:t>باعث به حداکثر رس</a:t>
            </a:r>
            <a:r>
              <a:rPr lang="ar-SA" sz="3200" dirty="0">
                <a:solidFill>
                  <a:schemeClr val="tx1"/>
                </a:solidFill>
                <a:cs typeface="B Nazanin" pitchFamily="2" charset="-78"/>
              </a:rPr>
              <a:t>ي</a:t>
            </a:r>
            <a:r>
              <a:rPr lang="fa-IR" sz="3200" dirty="0">
                <a:solidFill>
                  <a:schemeClr val="tx1"/>
                </a:solidFill>
                <a:cs typeface="B Nazanin" pitchFamily="2" charset="-78"/>
              </a:rPr>
              <a:t>دن بهره‌ور</a:t>
            </a:r>
            <a:r>
              <a:rPr lang="ar-SA" sz="3200" dirty="0">
                <a:solidFill>
                  <a:schemeClr val="tx1"/>
                </a:solidFill>
                <a:cs typeface="B Nazanin" pitchFamily="2" charset="-78"/>
              </a:rPr>
              <a:t>ي</a:t>
            </a:r>
            <a:r>
              <a:rPr lang="fa-IR" sz="3200" dirty="0">
                <a:solidFill>
                  <a:schemeClr val="tx1"/>
                </a:solidFill>
                <a:cs typeface="B Nazanin" pitchFamily="2" charset="-78"/>
              </a:rPr>
              <a:t> و اثربخشی بخش خودمان است؟</a:t>
            </a:r>
            <a:endParaRPr lang="en-US" sz="3200" dirty="0">
              <a:solidFill>
                <a:schemeClr val="tx1"/>
              </a:solidFill>
            </a:endParaRPr>
          </a:p>
        </p:txBody>
      </p:sp>
    </p:spTree>
    <p:extLst>
      <p:ext uri="{BB962C8B-B14F-4D97-AF65-F5344CB8AC3E}">
        <p14:creationId xmlns:p14="http://schemas.microsoft.com/office/powerpoint/2010/main" xmlns="" val="1625866087"/>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503238" y="2438400"/>
            <a:ext cx="8183562" cy="3124200"/>
          </a:xfrm>
        </p:spPr>
        <p:txBody>
          <a:bodyPr/>
          <a:lstStyle/>
          <a:p>
            <a:pPr algn="just" rtl="1" eaLnBrk="1" hangingPunct="1">
              <a:lnSpc>
                <a:spcPct val="150000"/>
              </a:lnSpc>
            </a:pPr>
            <a:r>
              <a:rPr lang="fa-IR" sz="3600" dirty="0" smtClean="0">
                <a:solidFill>
                  <a:schemeClr val="tx1"/>
                </a:solidFill>
                <a:cs typeface="B Nazanin" panose="00000400000000000000" pitchFamily="2" charset="-78"/>
              </a:rPr>
              <a:t>-</a:t>
            </a:r>
            <a:r>
              <a:rPr lang="en-US"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ک</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از لازمه‌ها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a:t>
            </a:r>
            <a:r>
              <a:rPr lang="en-US" sz="3600" b="1" dirty="0" smtClean="0">
                <a:solidFill>
                  <a:schemeClr val="tx1"/>
                </a:solidFill>
                <a:cs typeface="B Nazanin" panose="00000400000000000000" pitchFamily="2" charset="-78"/>
              </a:rPr>
              <a:t>TPM</a:t>
            </a:r>
            <a:r>
              <a:rPr lang="fa-IR" sz="3600" dirty="0" smtClean="0">
                <a:solidFill>
                  <a:schemeClr val="tx1"/>
                </a:solidFill>
                <a:cs typeface="B Nazanin" panose="00000400000000000000" pitchFamily="2" charset="-78"/>
              </a:rPr>
              <a:t> از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بردن حوادث و آلودگ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مختلف از مح</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ط کار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‌باشد.</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به کارگ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تمام و کمال </a:t>
            </a:r>
            <a:r>
              <a:rPr lang="en-US" sz="3600" b="1" dirty="0" smtClean="0">
                <a:solidFill>
                  <a:schemeClr val="tx1"/>
                </a:solidFill>
                <a:cs typeface="B Nazanin" panose="00000400000000000000" pitchFamily="2" charset="-78"/>
              </a:rPr>
              <a:t>TPM</a:t>
            </a:r>
            <a:r>
              <a:rPr lang="fa-IR" sz="3600" dirty="0" smtClean="0">
                <a:solidFill>
                  <a:schemeClr val="tx1"/>
                </a:solidFill>
                <a:cs typeface="B Nazanin" panose="00000400000000000000" pitchFamily="2" charset="-78"/>
              </a:rPr>
              <a:t> 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من</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را به طرق مختلف بهبود خواهد داد.</a:t>
            </a:r>
            <a:endParaRPr lang="en-US" sz="3600" dirty="0" smtClean="0">
              <a:solidFill>
                <a:schemeClr val="tx1"/>
              </a:solidFill>
              <a:cs typeface="B Nazanin" panose="00000400000000000000" pitchFamily="2" charset="-78"/>
            </a:endParaRPr>
          </a:p>
        </p:txBody>
      </p:sp>
      <p:sp>
        <p:nvSpPr>
          <p:cNvPr id="105475" name="Content Placeholder 2"/>
          <p:cNvSpPr>
            <a:spLocks noGrp="1"/>
          </p:cNvSpPr>
          <p:nvPr>
            <p:ph idx="1"/>
          </p:nvPr>
        </p:nvSpPr>
        <p:spPr>
          <a:xfrm>
            <a:off x="457200" y="9874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مد</a:t>
            </a:r>
            <a:r>
              <a:rPr lang="ar-SA" sz="4400" dirty="0" smtClean="0">
                <a:solidFill>
                  <a:schemeClr val="bg1"/>
                </a:solidFill>
                <a:cs typeface="B Titr" pitchFamily="2" charset="-78"/>
              </a:rPr>
              <a:t>ي</a:t>
            </a:r>
            <a:r>
              <a:rPr lang="fa-IR" sz="4400" dirty="0" smtClean="0">
                <a:solidFill>
                  <a:schemeClr val="bg1"/>
                </a:solidFill>
                <a:cs typeface="B Titr" pitchFamily="2" charset="-78"/>
              </a:rPr>
              <a:t>ر</a:t>
            </a:r>
            <a:r>
              <a:rPr lang="ar-SA" sz="4400" dirty="0" smtClean="0">
                <a:solidFill>
                  <a:schemeClr val="bg1"/>
                </a:solidFill>
                <a:cs typeface="B Titr" pitchFamily="2" charset="-78"/>
              </a:rPr>
              <a:t>ي</a:t>
            </a:r>
            <a:r>
              <a:rPr lang="fa-IR" sz="4400" dirty="0" smtClean="0">
                <a:solidFill>
                  <a:schemeClr val="bg1"/>
                </a:solidFill>
                <a:cs typeface="B Titr" pitchFamily="2" charset="-78"/>
              </a:rPr>
              <a:t>ت ا</a:t>
            </a:r>
            <a:r>
              <a:rPr lang="ar-SA" sz="4400" dirty="0" smtClean="0">
                <a:solidFill>
                  <a:schemeClr val="bg1"/>
                </a:solidFill>
                <a:cs typeface="B Titr" pitchFamily="2" charset="-78"/>
              </a:rPr>
              <a:t>ي</a:t>
            </a:r>
            <a:r>
              <a:rPr lang="fa-IR" sz="4400" dirty="0" smtClean="0">
                <a:solidFill>
                  <a:schemeClr val="bg1"/>
                </a:solidFill>
                <a:cs typeface="B Titr" pitchFamily="2" charset="-78"/>
              </a:rPr>
              <a:t>من</a:t>
            </a:r>
            <a:r>
              <a:rPr lang="ar-SA" sz="4400" dirty="0" smtClean="0">
                <a:solidFill>
                  <a:schemeClr val="bg1"/>
                </a:solidFill>
                <a:cs typeface="B Titr" pitchFamily="2" charset="-78"/>
              </a:rPr>
              <a:t>ي</a:t>
            </a:r>
            <a:r>
              <a:rPr lang="fa-IR" sz="4400" dirty="0" smtClean="0">
                <a:solidFill>
                  <a:schemeClr val="bg1"/>
                </a:solidFill>
                <a:cs typeface="B Titr" pitchFamily="2" charset="-78"/>
              </a:rPr>
              <a:t> و مح</a:t>
            </a:r>
            <a:r>
              <a:rPr lang="ar-SA" sz="4400" dirty="0" smtClean="0">
                <a:solidFill>
                  <a:schemeClr val="bg1"/>
                </a:solidFill>
                <a:cs typeface="B Titr" pitchFamily="2" charset="-78"/>
              </a:rPr>
              <a:t>ي</a:t>
            </a:r>
            <a:r>
              <a:rPr lang="fa-IR" sz="4400" dirty="0" smtClean="0">
                <a:solidFill>
                  <a:schemeClr val="bg1"/>
                </a:solidFill>
                <a:cs typeface="B Titr" pitchFamily="2" charset="-78"/>
              </a:rPr>
              <a:t>ط ز</a:t>
            </a:r>
            <a:r>
              <a:rPr lang="ar-SA" sz="4400" dirty="0" smtClean="0">
                <a:solidFill>
                  <a:schemeClr val="bg1"/>
                </a:solidFill>
                <a:cs typeface="B Titr" pitchFamily="2" charset="-78"/>
              </a:rPr>
              <a:t>ي</a:t>
            </a:r>
            <a:r>
              <a:rPr lang="fa-IR" sz="4400" dirty="0" smtClean="0">
                <a:solidFill>
                  <a:schemeClr val="bg1"/>
                </a:solidFill>
                <a:cs typeface="B Titr" pitchFamily="2" charset="-78"/>
              </a:rPr>
              <a:t>ست</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503238" y="2286000"/>
            <a:ext cx="8183562" cy="4191000"/>
          </a:xfrm>
        </p:spPr>
        <p:txBody>
          <a:bodyPr/>
          <a:lstStyle/>
          <a:p>
            <a:pPr marL="342900" indent="-342900" algn="r" rtl="1" eaLnBrk="1" hangingPunct="1">
              <a:lnSpc>
                <a:spcPct val="150000"/>
              </a:lnSpc>
            </a:pPr>
            <a:r>
              <a:rPr lang="fa-IR" sz="2800" dirty="0" smtClean="0">
                <a:solidFill>
                  <a:srgbClr val="000000"/>
                </a:solidFill>
                <a:cs typeface="B Nazanin" panose="00000400000000000000" pitchFamily="2" charset="-78"/>
              </a:rPr>
              <a:t>*تجه</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زات خراب معمولاً منشأ خطرات هم هستند، لذا صفر درصد خراب</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 ، ا</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من</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 را ن</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ز بهبود م</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‌دهد</a:t>
            </a:r>
            <a:r>
              <a:rPr lang="en-US" sz="2800" dirty="0" smtClean="0">
                <a:solidFill>
                  <a:srgbClr val="000000"/>
                </a:solidFill>
                <a:cs typeface="B Nazanin" panose="00000400000000000000" pitchFamily="2" charset="-78"/>
              </a:rPr>
              <a:t>.</a:t>
            </a:r>
            <a:r>
              <a:rPr lang="fa-IR" sz="2800" dirty="0" smtClean="0">
                <a:solidFill>
                  <a:srgbClr val="000000"/>
                </a:solidFill>
                <a:cs typeface="B Nazanin" panose="00000400000000000000" pitchFamily="2" charset="-78"/>
              </a:rPr>
              <a:t/>
            </a:r>
            <a:br>
              <a:rPr lang="fa-IR" sz="2800" dirty="0" smtClean="0">
                <a:solidFill>
                  <a:srgbClr val="000000"/>
                </a:solidFill>
                <a:cs typeface="B Nazanin" panose="00000400000000000000" pitchFamily="2" charset="-78"/>
              </a:rPr>
            </a:br>
            <a:r>
              <a:rPr lang="fa-IR" sz="2800" dirty="0" smtClean="0">
                <a:solidFill>
                  <a:srgbClr val="000000"/>
                </a:solidFill>
                <a:cs typeface="B Nazanin" panose="00000400000000000000" pitchFamily="2" charset="-78"/>
              </a:rPr>
              <a:t>*با بکارگ</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ر</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 اصل </a:t>
            </a:r>
            <a:r>
              <a:rPr lang="en-US" sz="2800" dirty="0" smtClean="0">
                <a:solidFill>
                  <a:srgbClr val="000000"/>
                </a:solidFill>
                <a:cs typeface="B Nazanin" panose="00000400000000000000" pitchFamily="2" charset="-78"/>
              </a:rPr>
              <a:t>s</a:t>
            </a:r>
            <a:r>
              <a:rPr lang="fa-IR" sz="2800" dirty="0" smtClean="0">
                <a:solidFill>
                  <a:srgbClr val="000000"/>
                </a:solidFill>
                <a:cs typeface="B Nazanin" panose="00000400000000000000" pitchFamily="2" charset="-78"/>
              </a:rPr>
              <a:t>۵ در نت مستقل خودکار، مح</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ط کار تم</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ز و منظم خواهد شد</a:t>
            </a:r>
            <a:r>
              <a:rPr lang="en-US" sz="2800" dirty="0" smtClean="0">
                <a:solidFill>
                  <a:srgbClr val="000000"/>
                </a:solidFill>
                <a:cs typeface="B Nazanin" panose="00000400000000000000" pitchFamily="2" charset="-78"/>
              </a:rPr>
              <a:t>.</a:t>
            </a:r>
            <a:r>
              <a:rPr lang="fa-IR" sz="2800" dirty="0" smtClean="0">
                <a:solidFill>
                  <a:srgbClr val="000000"/>
                </a:solidFill>
                <a:cs typeface="B Nazanin" panose="00000400000000000000" pitchFamily="2" charset="-78"/>
              </a:rPr>
              <a:t/>
            </a:r>
            <a:br>
              <a:rPr lang="fa-IR" sz="2800" dirty="0" smtClean="0">
                <a:solidFill>
                  <a:srgbClr val="000000"/>
                </a:solidFill>
                <a:cs typeface="B Nazanin" panose="00000400000000000000" pitchFamily="2" charset="-78"/>
              </a:rPr>
            </a:br>
            <a:r>
              <a:rPr lang="fa-IR" sz="2800" dirty="0" smtClean="0">
                <a:solidFill>
                  <a:srgbClr val="000000"/>
                </a:solidFill>
                <a:cs typeface="B Nazanin" panose="00000400000000000000" pitchFamily="2" charset="-78"/>
              </a:rPr>
              <a:t>*نت مستقل خودکار و بهبود مستمر مح</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طها</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 ناامن را از ب</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ن م</a:t>
            </a:r>
            <a:r>
              <a:rPr lang="ar-SA" sz="2800" dirty="0" smtClean="0">
                <a:solidFill>
                  <a:srgbClr val="000000"/>
                </a:solidFill>
                <a:cs typeface="B Nazanin" panose="00000400000000000000" pitchFamily="2" charset="-78"/>
              </a:rPr>
              <a:t>ي</a:t>
            </a:r>
            <a:r>
              <a:rPr lang="fa-IR" sz="2800" dirty="0" smtClean="0">
                <a:solidFill>
                  <a:srgbClr val="000000"/>
                </a:solidFill>
                <a:cs typeface="B Nazanin" panose="00000400000000000000" pitchFamily="2" charset="-78"/>
              </a:rPr>
              <a:t>‌برد.</a:t>
            </a:r>
            <a:endParaRPr lang="en-US" sz="2800" dirty="0" smtClean="0">
              <a:solidFill>
                <a:srgbClr val="000000"/>
              </a:solidFill>
              <a:cs typeface="B Nazanin" panose="00000400000000000000" pitchFamily="2" charset="-78"/>
            </a:endParaRPr>
          </a:p>
        </p:txBody>
      </p:sp>
      <p:sp>
        <p:nvSpPr>
          <p:cNvPr id="106499" name="Content Placeholder 2"/>
          <p:cNvSpPr>
            <a:spLocks noGrp="1"/>
          </p:cNvSpPr>
          <p:nvPr>
            <p:ph idx="1"/>
          </p:nvPr>
        </p:nvSpPr>
        <p:spPr>
          <a:xfrm>
            <a:off x="457200" y="1219200"/>
            <a:ext cx="8259762" cy="685800"/>
          </a:xfrm>
        </p:spPr>
        <p:txBody>
          <a:bodyPr>
            <a:noAutofit/>
          </a:bodyPr>
          <a:lstStyle/>
          <a:p>
            <a:pPr marL="0" indent="0" algn="ctr" rtl="1" eaLnBrk="1" hangingPunct="1">
              <a:buFont typeface="Wingdings 2" panose="05020102010507070707" pitchFamily="18" charset="2"/>
              <a:buNone/>
            </a:pPr>
            <a:r>
              <a:rPr lang="fa-IR" sz="3200" dirty="0" smtClean="0">
                <a:solidFill>
                  <a:schemeClr val="bg1"/>
                </a:solidFill>
                <a:cs typeface="B Titr" pitchFamily="2" charset="-78"/>
              </a:rPr>
              <a:t>نمونه ای از تاثیر گذاری </a:t>
            </a:r>
            <a:r>
              <a:rPr lang="en-US" sz="3200" b="1" dirty="0" smtClean="0">
                <a:solidFill>
                  <a:schemeClr val="bg1"/>
                </a:solidFill>
                <a:cs typeface="B Titr" pitchFamily="2" charset="-78"/>
              </a:rPr>
              <a:t>TPM</a:t>
            </a:r>
            <a:r>
              <a:rPr lang="fa-IR" sz="3200" dirty="0" smtClean="0">
                <a:solidFill>
                  <a:schemeClr val="bg1"/>
                </a:solidFill>
                <a:cs typeface="B Titr" pitchFamily="2" charset="-78"/>
              </a:rPr>
              <a:t> بر ایمنی و محیط زیست</a:t>
            </a:r>
            <a:endParaRPr lang="en-US" sz="32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978146"/>
            <a:ext cx="5410200" cy="622054"/>
          </a:xfrm>
          <a:extLst/>
        </p:spPr>
        <p:txBody>
          <a:bodyPr rtlCol="0">
            <a:noAutofit/>
          </a:bodyPr>
          <a:lstStyle/>
          <a:p>
            <a:pPr algn="ctr" eaLnBrk="1" fontAlgn="auto" hangingPunct="1">
              <a:spcAft>
                <a:spcPts val="0"/>
              </a:spcAft>
              <a:defRPr/>
            </a:pPr>
            <a:r>
              <a:rPr lang="fa-IR" sz="4400" dirty="0">
                <a:ln w="18415" cmpd="sng">
                  <a:solidFill>
                    <a:srgbClr val="FFFFFF"/>
                  </a:solidFill>
                  <a:prstDash val="solid"/>
                </a:ln>
                <a:effectLst>
                  <a:outerShdw blurRad="63500" dir="3600000" algn="tl" rotWithShape="0">
                    <a:srgbClr val="000000">
                      <a:alpha val="70000"/>
                    </a:srgbClr>
                  </a:outerShdw>
                </a:effectLst>
                <a:cs typeface="B Titr" pitchFamily="2" charset="-78"/>
              </a:rPr>
              <a:t>به سوالات ز</a:t>
            </a:r>
            <a:r>
              <a:rPr lang="ar-SA" sz="4400" dirty="0">
                <a:ln w="18415" cmpd="sng">
                  <a:solidFill>
                    <a:srgbClr val="FFFFFF"/>
                  </a:solidFill>
                  <a:prstDash val="solid"/>
                </a:ln>
                <a:effectLst>
                  <a:outerShdw blurRad="63500" dir="3600000" algn="tl" rotWithShape="0">
                    <a:srgbClr val="000000">
                      <a:alpha val="70000"/>
                    </a:srgbClr>
                  </a:outerShdw>
                </a:effectLst>
                <a:cs typeface="B Titr" pitchFamily="2" charset="-78"/>
              </a:rPr>
              <a:t>ي</a:t>
            </a:r>
            <a:r>
              <a:rPr lang="fa-IR" sz="4400" dirty="0">
                <a:ln w="18415" cmpd="sng">
                  <a:solidFill>
                    <a:srgbClr val="FFFFFF"/>
                  </a:solidFill>
                  <a:prstDash val="solid"/>
                </a:ln>
                <a:effectLst>
                  <a:outerShdw blurRad="63500" dir="3600000" algn="tl" rotWithShape="0">
                    <a:srgbClr val="000000">
                      <a:alpha val="70000"/>
                    </a:srgbClr>
                  </a:outerShdw>
                </a:effectLst>
                <a:cs typeface="B Titr" pitchFamily="2" charset="-78"/>
              </a:rPr>
              <a:t>ر توجه کن</a:t>
            </a:r>
            <a:r>
              <a:rPr lang="ar-SA" sz="4400" dirty="0">
                <a:ln w="18415" cmpd="sng">
                  <a:solidFill>
                    <a:srgbClr val="FFFFFF"/>
                  </a:solidFill>
                  <a:prstDash val="solid"/>
                </a:ln>
                <a:effectLst>
                  <a:outerShdw blurRad="63500" dir="3600000" algn="tl" rotWithShape="0">
                    <a:srgbClr val="000000">
                      <a:alpha val="70000"/>
                    </a:srgbClr>
                  </a:outerShdw>
                </a:effectLst>
                <a:cs typeface="B Titr" pitchFamily="2" charset="-78"/>
              </a:rPr>
              <a:t>ي</a:t>
            </a:r>
            <a:r>
              <a:rPr lang="fa-IR" sz="4400" dirty="0" smtClean="0">
                <a:ln w="18415" cmpd="sng">
                  <a:solidFill>
                    <a:srgbClr val="FFFFFF"/>
                  </a:solidFill>
                  <a:prstDash val="solid"/>
                </a:ln>
                <a:effectLst>
                  <a:outerShdw blurRad="63500" dir="3600000" algn="tl" rotWithShape="0">
                    <a:srgbClr val="000000">
                      <a:alpha val="70000"/>
                    </a:srgbClr>
                  </a:outerShdw>
                </a:effectLst>
                <a:cs typeface="B Titr" pitchFamily="2" charset="-78"/>
              </a:rPr>
              <a:t>د</a:t>
            </a:r>
            <a:endParaRPr lang="en-US" sz="4400" dirty="0"/>
          </a:p>
        </p:txBody>
      </p:sp>
      <p:sp>
        <p:nvSpPr>
          <p:cNvPr id="15363" name="Content Placeholder 2"/>
          <p:cNvSpPr>
            <a:spLocks noGrp="1"/>
          </p:cNvSpPr>
          <p:nvPr>
            <p:ph idx="1"/>
          </p:nvPr>
        </p:nvSpPr>
        <p:spPr>
          <a:xfrm>
            <a:off x="533400" y="2209800"/>
            <a:ext cx="8153400" cy="3200400"/>
          </a:xfrm>
        </p:spPr>
        <p:txBody>
          <a:bodyPr>
            <a:noAutofit/>
          </a:bodyPr>
          <a:lstStyle/>
          <a:p>
            <a:pPr algn="justLow" rtl="1" eaLnBrk="1" hangingPunct="1">
              <a:lnSpc>
                <a:spcPct val="150000"/>
              </a:lnSpc>
              <a:buClr>
                <a:srgbClr val="666633"/>
              </a:buClr>
              <a:buFont typeface="Wingdings" panose="05000000000000000000" pitchFamily="2" charset="2"/>
              <a:buChar char="ü"/>
            </a:pPr>
            <a:r>
              <a:rPr lang="fa-IR" sz="2800" b="1" dirty="0" smtClean="0">
                <a:solidFill>
                  <a:schemeClr val="tx1"/>
                </a:solidFill>
                <a:cs typeface="B Nazanin" panose="00000400000000000000" pitchFamily="2" charset="-78"/>
              </a:rPr>
              <a:t>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 اجرا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 برنامه بهنگام </a:t>
            </a:r>
            <a:r>
              <a:rPr lang="en-US" sz="2800" b="1" dirty="0" smtClean="0">
                <a:solidFill>
                  <a:schemeClr val="tx1"/>
                </a:solidFill>
                <a:cs typeface="B Nazanin" panose="00000400000000000000" pitchFamily="2" charset="-78"/>
              </a:rPr>
              <a:t>(JIT)</a:t>
            </a:r>
            <a:r>
              <a:rPr lang="fa-IR" sz="2800" b="1" dirty="0" smtClean="0">
                <a:solidFill>
                  <a:schemeClr val="tx1"/>
                </a:solidFill>
                <a:cs typeface="B Nazanin" panose="00000400000000000000" pitchFamily="2" charset="-78"/>
              </a:rPr>
              <a:t> به کمک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که دارا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قابل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اطم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نان پا</a:t>
            </a:r>
            <a:r>
              <a:rPr lang="ar-SA" sz="2800" b="1" dirty="0" smtClean="0">
                <a:solidFill>
                  <a:schemeClr val="tx1"/>
                </a:solidFill>
                <a:cs typeface="B Nazanin" panose="00000400000000000000" pitchFamily="2" charset="-78"/>
              </a:rPr>
              <a:t>يي</a:t>
            </a:r>
            <a:r>
              <a:rPr lang="fa-IR" sz="2800" b="1" dirty="0" smtClean="0">
                <a:solidFill>
                  <a:schemeClr val="tx1"/>
                </a:solidFill>
                <a:cs typeface="B Nazanin" panose="00000400000000000000" pitchFamily="2" charset="-78"/>
              </a:rPr>
              <a:t>ن بوده و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زان قابل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در دسترس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کم دارند مقدور  است؟</a:t>
            </a:r>
          </a:p>
          <a:p>
            <a:pPr algn="justLow" rtl="1" eaLnBrk="1" hangingPunct="1">
              <a:lnSpc>
                <a:spcPct val="150000"/>
              </a:lnSpc>
              <a:buClr>
                <a:srgbClr val="666633"/>
              </a:buClr>
              <a:buFont typeface="Wingdings" panose="05000000000000000000" pitchFamily="2" charset="2"/>
              <a:buChar char="ü"/>
            </a:pPr>
            <a:r>
              <a:rPr lang="fa-IR" sz="2800" b="1" dirty="0" smtClean="0">
                <a:solidFill>
                  <a:schemeClr val="tx1"/>
                </a:solidFill>
                <a:cs typeface="B Nazanin" panose="00000400000000000000" pitchFamily="2" charset="-78"/>
              </a:rPr>
              <a:t>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 برنامه‌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فعال کردن همه کارکنان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‌تواند مثمرثمر شود، اگر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پ</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شنهادات مف</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و موثر کارکنان را در مورد نگهدار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بهتر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ناد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ده بگ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رد؟</a:t>
            </a:r>
            <a:endParaRPr lang="en-US" sz="2800" b="1" dirty="0" smtClean="0">
              <a:solidFill>
                <a:schemeClr val="tx1"/>
              </a:solidFill>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8077200" cy="709865"/>
          </a:xfrm>
        </p:spPr>
        <p:txBody>
          <a:bodyPr/>
          <a:lstStyle/>
          <a:p>
            <a:pPr rtl="1"/>
            <a:r>
              <a:rPr lang="fa-IR" sz="2800" dirty="0" smtClean="0">
                <a:cs typeface="B Titr" pitchFamily="2" charset="-78"/>
              </a:rPr>
              <a:t>نمونه ای از تاثیر گذاری </a:t>
            </a:r>
            <a:r>
              <a:rPr lang="en-US" sz="2800" b="1" dirty="0" smtClean="0">
                <a:cs typeface="B Titr" pitchFamily="2" charset="-78"/>
              </a:rPr>
              <a:t>TPM</a:t>
            </a:r>
            <a:r>
              <a:rPr lang="fa-IR" sz="2800" dirty="0" smtClean="0">
                <a:cs typeface="B Titr" pitchFamily="2" charset="-78"/>
              </a:rPr>
              <a:t> بر ایمنی و محیط زیست </a:t>
            </a:r>
            <a:r>
              <a:rPr lang="fa-IR" sz="2000" dirty="0" smtClean="0">
                <a:cs typeface="B Titr" pitchFamily="2" charset="-78"/>
              </a:rPr>
              <a:t>-ادامه</a:t>
            </a:r>
            <a:endParaRPr lang="en-US" sz="2000" dirty="0" smtClean="0">
              <a:cs typeface="B Titr" pitchFamily="2" charset="-78"/>
            </a:endParaRPr>
          </a:p>
        </p:txBody>
      </p:sp>
      <p:sp>
        <p:nvSpPr>
          <p:cNvPr id="3" name="Content Placeholder 2"/>
          <p:cNvSpPr>
            <a:spLocks noGrp="1"/>
          </p:cNvSpPr>
          <p:nvPr>
            <p:ph idx="1"/>
          </p:nvPr>
        </p:nvSpPr>
        <p:spPr>
          <a:xfrm>
            <a:off x="381000" y="2438400"/>
            <a:ext cx="8382000" cy="3530600"/>
          </a:xfrm>
        </p:spPr>
        <p:txBody>
          <a:bodyPr>
            <a:noAutofit/>
          </a:bodyPr>
          <a:lstStyle/>
          <a:p>
            <a:pPr marL="0" indent="0" algn="r" rtl="1">
              <a:lnSpc>
                <a:spcPct val="150000"/>
              </a:lnSpc>
              <a:buNone/>
            </a:pPr>
            <a:r>
              <a:rPr lang="fa-IR" sz="2800" dirty="0">
                <a:solidFill>
                  <a:srgbClr val="000000"/>
                </a:solidFill>
                <a:cs typeface="B Nazanin" panose="00000400000000000000" pitchFamily="2" charset="-78"/>
              </a:rPr>
              <a:t>*اپراتورها</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 آموزش د</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ده از تجه</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زات خود مراقبت نموده و شرا</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ط غ</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ر عاد</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 را زودتر مشخص نموده و با آن برخورد مناسب خواهند داشت.</a:t>
            </a:r>
            <a:br>
              <a:rPr lang="fa-IR" sz="2800" dirty="0">
                <a:solidFill>
                  <a:srgbClr val="000000"/>
                </a:solidFill>
                <a:cs typeface="B Nazanin" panose="00000400000000000000" pitchFamily="2" charset="-78"/>
              </a:rPr>
            </a:br>
            <a:r>
              <a:rPr lang="fa-IR" sz="2800" dirty="0">
                <a:solidFill>
                  <a:srgbClr val="000000"/>
                </a:solidFill>
                <a:cs typeface="B Nazanin" panose="00000400000000000000" pitchFamily="2" charset="-78"/>
              </a:rPr>
              <a:t>*کار با تجه</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زات توسط افراد آموزش ند</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ده انجام نحواهد شد.</a:t>
            </a:r>
            <a:br>
              <a:rPr lang="fa-IR" sz="2800" dirty="0">
                <a:solidFill>
                  <a:srgbClr val="000000"/>
                </a:solidFill>
                <a:cs typeface="B Nazanin" panose="00000400000000000000" pitchFamily="2" charset="-78"/>
              </a:rPr>
            </a:br>
            <a:r>
              <a:rPr lang="fa-IR" sz="2800" dirty="0">
                <a:solidFill>
                  <a:srgbClr val="000000"/>
                </a:solidFill>
                <a:cs typeface="B Nazanin" panose="00000400000000000000" pitchFamily="2" charset="-78"/>
              </a:rPr>
              <a:t>*اپراتورها مسئول</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ت سلامت</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 و ا</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من</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 خود را خودشان به عهده م</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‌گ</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رند.</a:t>
            </a:r>
            <a:br>
              <a:rPr lang="fa-IR" sz="2800" dirty="0">
                <a:solidFill>
                  <a:srgbClr val="000000"/>
                </a:solidFill>
                <a:cs typeface="B Nazanin" panose="00000400000000000000" pitchFamily="2" charset="-78"/>
              </a:rPr>
            </a:br>
            <a:r>
              <a:rPr lang="fa-IR" sz="2800" dirty="0">
                <a:solidFill>
                  <a:srgbClr val="000000"/>
                </a:solidFill>
                <a:cs typeface="B Nazanin" panose="00000400000000000000" pitchFamily="2" charset="-78"/>
              </a:rPr>
              <a:t>* استانداردها و سامانه ها</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 توسعه داده شده در </a:t>
            </a:r>
            <a:r>
              <a:rPr lang="en-US" sz="2800" dirty="0">
                <a:solidFill>
                  <a:srgbClr val="000000"/>
                </a:solidFill>
                <a:cs typeface="B Nazanin" panose="00000400000000000000" pitchFamily="2" charset="-78"/>
              </a:rPr>
              <a:t>TPM</a:t>
            </a:r>
            <a:r>
              <a:rPr lang="fa-IR" sz="2800" dirty="0">
                <a:solidFill>
                  <a:srgbClr val="000000"/>
                </a:solidFill>
                <a:cs typeface="B Nazanin" panose="00000400000000000000" pitchFamily="2" charset="-78"/>
              </a:rPr>
              <a:t> ب</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شتر و بهتر بکار گرفته م</a:t>
            </a:r>
            <a:r>
              <a:rPr lang="ar-SA" sz="2800" dirty="0">
                <a:solidFill>
                  <a:srgbClr val="000000"/>
                </a:solidFill>
                <a:cs typeface="B Nazanin" panose="00000400000000000000" pitchFamily="2" charset="-78"/>
              </a:rPr>
              <a:t>ي</a:t>
            </a:r>
            <a:r>
              <a:rPr lang="fa-IR" sz="2800" dirty="0">
                <a:solidFill>
                  <a:srgbClr val="000000"/>
                </a:solidFill>
                <a:cs typeface="B Nazanin" panose="00000400000000000000" pitchFamily="2" charset="-78"/>
              </a:rPr>
              <a:t>‌شوند</a:t>
            </a:r>
            <a:endParaRPr lang="en-US" sz="2800" dirty="0"/>
          </a:p>
        </p:txBody>
      </p:sp>
    </p:spTree>
    <p:extLst>
      <p:ext uri="{BB962C8B-B14F-4D97-AF65-F5344CB8AC3E}">
        <p14:creationId xmlns:p14="http://schemas.microsoft.com/office/powerpoint/2010/main" xmlns="" val="3690676084"/>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905000"/>
            <a:ext cx="8183562" cy="4572000"/>
          </a:xfrm>
        </p:spPr>
        <p:txBody>
          <a:bodyPr rtlCol="0">
            <a:noAutofit/>
          </a:bodyPr>
          <a:lstStyle/>
          <a:p>
            <a:pPr algn="r" rtl="1" eaLnBrk="1" fontAlgn="auto" hangingPunct="1">
              <a:lnSpc>
                <a:spcPct val="150000"/>
              </a:lnSpc>
              <a:spcAft>
                <a:spcPts val="0"/>
              </a:spcAft>
              <a:defRPr/>
            </a:pPr>
            <a:r>
              <a:rPr lang="fa-IR" sz="2400" b="1" dirty="0" smtClean="0">
                <a:solidFill>
                  <a:schemeClr val="tx1"/>
                </a:solidFill>
                <a:cs typeface="B Nazanin" pitchFamily="2" charset="-78"/>
              </a:rPr>
              <a:t>الف- فاز آماده ساز</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شامل قدمها ۱ ال</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۵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قدم ۱- مد</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ت ارشد تصم</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م خود را برا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معرف</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a:t>
            </a:r>
            <a:r>
              <a:rPr lang="en-US" sz="2400" b="1" dirty="0" smtClean="0">
                <a:solidFill>
                  <a:schemeClr val="tx1"/>
                </a:solidFill>
                <a:cs typeface="B Nazanin" pitchFamily="2" charset="-78"/>
              </a:rPr>
              <a:t>TPM</a:t>
            </a:r>
            <a:r>
              <a:rPr lang="fa-IR" sz="2400" b="1" dirty="0" smtClean="0">
                <a:solidFill>
                  <a:schemeClr val="tx1"/>
                </a:solidFill>
                <a:cs typeface="B Nazanin" pitchFamily="2" charset="-78"/>
              </a:rPr>
              <a:t> اعلام م</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‌کند.</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قدم ۲- آموزش مقدمات</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a:t>
            </a:r>
            <a:r>
              <a:rPr lang="en-US" sz="2400" b="1" dirty="0" smtClean="0">
                <a:solidFill>
                  <a:schemeClr val="tx1"/>
                </a:solidFill>
                <a:cs typeface="B Nazanin" pitchFamily="2" charset="-78"/>
              </a:rPr>
              <a:t>TPM</a:t>
            </a:r>
            <a:br>
              <a:rPr lang="en-US" sz="2400" b="1" dirty="0" smtClean="0">
                <a:solidFill>
                  <a:schemeClr val="tx1"/>
                </a:solidFill>
                <a:cs typeface="B Nazanin" pitchFamily="2" charset="-78"/>
              </a:rPr>
            </a:br>
            <a:r>
              <a:rPr lang="fa-IR" sz="2400" b="1" dirty="0" smtClean="0">
                <a:solidFill>
                  <a:schemeClr val="tx1"/>
                </a:solidFill>
                <a:cs typeface="B Nazanin" pitchFamily="2" charset="-78"/>
              </a:rPr>
              <a:t>قدم ۳- 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جاد </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ک سازمان به منظور پ</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شبرد </a:t>
            </a:r>
            <a:r>
              <a:rPr lang="en-US" sz="2400" b="1" dirty="0" smtClean="0">
                <a:solidFill>
                  <a:schemeClr val="tx1"/>
                </a:solidFill>
                <a:cs typeface="B Nazanin" pitchFamily="2" charset="-78"/>
              </a:rPr>
              <a:t>TPM</a:t>
            </a:r>
            <a:br>
              <a:rPr lang="en-US" sz="2400" b="1" dirty="0" smtClean="0">
                <a:solidFill>
                  <a:schemeClr val="tx1"/>
                </a:solidFill>
                <a:cs typeface="B Nazanin" pitchFamily="2" charset="-78"/>
              </a:rPr>
            </a:br>
            <a:r>
              <a:rPr lang="fa-IR" sz="2400" b="1" dirty="0" smtClean="0">
                <a:solidFill>
                  <a:schemeClr val="tx1"/>
                </a:solidFill>
                <a:cs typeface="B Nazanin" pitchFamily="2" charset="-78"/>
              </a:rPr>
              <a:t>قدم ۴- تع</a:t>
            </a:r>
            <a:r>
              <a:rPr lang="ar-SA" sz="2400" b="1" dirty="0" smtClean="0">
                <a:solidFill>
                  <a:schemeClr val="tx1"/>
                </a:solidFill>
                <a:cs typeface="B Nazanin" pitchFamily="2" charset="-78"/>
              </a:rPr>
              <a:t>يي</a:t>
            </a:r>
            <a:r>
              <a:rPr lang="fa-IR" sz="2400" b="1" dirty="0" smtClean="0">
                <a:solidFill>
                  <a:schemeClr val="tx1"/>
                </a:solidFill>
                <a:cs typeface="B Nazanin" pitchFamily="2" charset="-78"/>
              </a:rPr>
              <a:t>ن اهداف و خط مش</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اصل</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a:t>
            </a:r>
            <a:r>
              <a:rPr lang="en-US" sz="2400" b="1" dirty="0" smtClean="0">
                <a:solidFill>
                  <a:schemeClr val="tx1"/>
                </a:solidFill>
                <a:cs typeface="B Nazanin" pitchFamily="2" charset="-78"/>
              </a:rPr>
              <a:t>TPM</a:t>
            </a:r>
            <a:r>
              <a:rPr lang="fa-IR" sz="2400" b="1" dirty="0" smtClean="0">
                <a:solidFill>
                  <a:schemeClr val="tx1"/>
                </a:solidFill>
                <a:cs typeface="B Nazanin" pitchFamily="2" charset="-78"/>
              </a:rPr>
              <a:t> </a:t>
            </a:r>
            <a:r>
              <a:rPr lang="en-US" sz="2400" b="1" dirty="0" smtClean="0">
                <a:solidFill>
                  <a:schemeClr val="tx1"/>
                </a:solidFill>
                <a:cs typeface="B Nazanin" pitchFamily="2" charset="-78"/>
              </a:rPr>
              <a:t/>
            </a:r>
            <a:br>
              <a:rPr lang="en-US" sz="2400" b="1" dirty="0" smtClean="0">
                <a:solidFill>
                  <a:schemeClr val="tx1"/>
                </a:solidFill>
                <a:cs typeface="B Nazanin" pitchFamily="2" charset="-78"/>
              </a:rPr>
            </a:br>
            <a:r>
              <a:rPr lang="fa-IR" sz="2400" b="1" dirty="0" smtClean="0">
                <a:solidFill>
                  <a:schemeClr val="tx1"/>
                </a:solidFill>
                <a:cs typeface="B Nazanin" pitchFamily="2" charset="-78"/>
              </a:rPr>
              <a:t>قدم 5- ترسيم و تنظيم </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ک طرح کلان </a:t>
            </a:r>
            <a:r>
              <a:rPr lang="en-US" sz="2400" b="1" dirty="0" smtClean="0">
                <a:solidFill>
                  <a:schemeClr val="tx1"/>
                </a:solidFill>
                <a:cs typeface="B Nazanin" pitchFamily="2" charset="-78"/>
              </a:rPr>
              <a:t>TPM </a:t>
            </a:r>
            <a:r>
              <a:rPr lang="fa-IR" sz="2400" b="1" dirty="0" smtClean="0">
                <a:solidFill>
                  <a:schemeClr val="tx1"/>
                </a:solidFill>
                <a:cs typeface="B Nazanin" pitchFamily="2" charset="-78"/>
              </a:rPr>
              <a:t> (فعاليتهاي</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که با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ستي برا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رسيدن به اهداف انجام شود و 8 فعاليت اساسي </a:t>
            </a:r>
            <a:r>
              <a:rPr lang="en-US" sz="2400" b="1" dirty="0" smtClean="0">
                <a:solidFill>
                  <a:schemeClr val="tx1"/>
                </a:solidFill>
                <a:cs typeface="B Nazanin" pitchFamily="2" charset="-78"/>
              </a:rPr>
              <a:t>TPM </a:t>
            </a:r>
            <a:r>
              <a:rPr lang="fa-IR" sz="2400" b="1" dirty="0" smtClean="0">
                <a:solidFill>
                  <a:schemeClr val="tx1"/>
                </a:solidFill>
                <a:cs typeface="B Nazanin" pitchFamily="2" charset="-78"/>
              </a:rPr>
              <a:t> )</a:t>
            </a:r>
            <a:endParaRPr lang="en-US" sz="2400" b="1" dirty="0">
              <a:solidFill>
                <a:schemeClr val="tx1"/>
              </a:solidFill>
              <a:cs typeface="B Nazanin" pitchFamily="2" charset="-78"/>
            </a:endParaRPr>
          </a:p>
        </p:txBody>
      </p:sp>
      <p:sp>
        <p:nvSpPr>
          <p:cNvPr id="107523" name="Content Placeholder 2"/>
          <p:cNvSpPr>
            <a:spLocks noGrp="1"/>
          </p:cNvSpPr>
          <p:nvPr>
            <p:ph idx="1"/>
          </p:nvPr>
        </p:nvSpPr>
        <p:spPr>
          <a:xfrm>
            <a:off x="480219" y="1143000"/>
            <a:ext cx="8183562" cy="762000"/>
          </a:xfrm>
        </p:spPr>
        <p:txBody>
          <a:bodyPr>
            <a:normAutofit fontScale="92500"/>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قدمها</a:t>
            </a:r>
            <a:r>
              <a:rPr lang="ar-SA" sz="4400" dirty="0" smtClean="0">
                <a:solidFill>
                  <a:schemeClr val="bg1"/>
                </a:solidFill>
                <a:cs typeface="B Titr" pitchFamily="2" charset="-78"/>
              </a:rPr>
              <a:t>ي</a:t>
            </a:r>
            <a:r>
              <a:rPr lang="fa-IR" sz="4400" dirty="0" smtClean="0">
                <a:solidFill>
                  <a:schemeClr val="bg1"/>
                </a:solidFill>
                <a:cs typeface="B Titr" pitchFamily="2" charset="-78"/>
              </a:rPr>
              <a:t> لازم برا</a:t>
            </a:r>
            <a:r>
              <a:rPr lang="ar-SA" sz="4400" dirty="0" smtClean="0">
                <a:solidFill>
                  <a:schemeClr val="bg1"/>
                </a:solidFill>
                <a:cs typeface="B Titr" pitchFamily="2" charset="-78"/>
              </a:rPr>
              <a:t>ي</a:t>
            </a:r>
            <a:r>
              <a:rPr lang="fa-IR" sz="4400" dirty="0" smtClean="0">
                <a:solidFill>
                  <a:schemeClr val="bg1"/>
                </a:solidFill>
                <a:cs typeface="B Titr" pitchFamily="2" charset="-78"/>
              </a:rPr>
              <a:t> ا</a:t>
            </a:r>
            <a:r>
              <a:rPr lang="ar-SA" sz="4400" dirty="0" smtClean="0">
                <a:solidFill>
                  <a:schemeClr val="bg1"/>
                </a:solidFill>
                <a:cs typeface="B Titr" pitchFamily="2" charset="-78"/>
              </a:rPr>
              <a:t>ي</a:t>
            </a:r>
            <a:r>
              <a:rPr lang="fa-IR" sz="4400" dirty="0" smtClean="0">
                <a:solidFill>
                  <a:schemeClr val="bg1"/>
                </a:solidFill>
                <a:cs typeface="B Titr" pitchFamily="2" charset="-78"/>
              </a:rPr>
              <a:t>جاد </a:t>
            </a:r>
            <a:r>
              <a:rPr lang="ar-SA" sz="4400" dirty="0" smtClean="0">
                <a:solidFill>
                  <a:schemeClr val="bg1"/>
                </a:solidFill>
                <a:cs typeface="B Titr" pitchFamily="2" charset="-78"/>
              </a:rPr>
              <a:t>ي</a:t>
            </a:r>
            <a:r>
              <a:rPr lang="fa-IR" sz="4400" dirty="0" smtClean="0">
                <a:solidFill>
                  <a:schemeClr val="bg1"/>
                </a:solidFill>
                <a:cs typeface="B Titr" pitchFamily="2" charset="-78"/>
              </a:rPr>
              <a:t>ک س</a:t>
            </a:r>
            <a:r>
              <a:rPr lang="ar-SA" sz="4400" dirty="0" smtClean="0">
                <a:solidFill>
                  <a:schemeClr val="bg1"/>
                </a:solidFill>
                <a:cs typeface="B Titr" pitchFamily="2" charset="-78"/>
              </a:rPr>
              <a:t>ي</a:t>
            </a:r>
            <a:r>
              <a:rPr lang="fa-IR" sz="4400" dirty="0" smtClean="0">
                <a:solidFill>
                  <a:schemeClr val="bg1"/>
                </a:solidFill>
                <a:cs typeface="B Titr" pitchFamily="2" charset="-78"/>
              </a:rPr>
              <a:t>ستم </a:t>
            </a:r>
            <a:r>
              <a:rPr lang="en-US" sz="4400" dirty="0" smtClean="0">
                <a:solidFill>
                  <a:schemeClr val="bg1"/>
                </a:solidFill>
                <a:latin typeface="Times New Roman" panose="02020603050405020304" pitchFamily="18" charset="0"/>
                <a:cs typeface="B Titr" pitchFamily="2" charset="-78"/>
              </a:rPr>
              <a:t>TPM</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09600" y="3429000"/>
            <a:ext cx="8183562" cy="990599"/>
          </a:xfrm>
        </p:spPr>
        <p:txBody>
          <a:bodyPr/>
          <a:lstStyle/>
          <a:p>
            <a:pPr algn="ctr" rtl="1" eaLnBrk="1" hangingPunct="1"/>
            <a:r>
              <a:rPr lang="fa-IR" sz="4400" dirty="0" smtClean="0">
                <a:solidFill>
                  <a:schemeClr val="tx1"/>
                </a:solidFill>
                <a:cs typeface="B Nazanin" panose="00000400000000000000" pitchFamily="2" charset="-78"/>
              </a:rPr>
              <a:t> تاک</a:t>
            </a:r>
            <a:r>
              <a:rPr lang="ar-SA" sz="4400" dirty="0" smtClean="0">
                <a:solidFill>
                  <a:schemeClr val="tx1"/>
                </a:solidFill>
                <a:cs typeface="B Nazanin" panose="00000400000000000000" pitchFamily="2" charset="-78"/>
              </a:rPr>
              <a:t>ي</a:t>
            </a:r>
            <a:r>
              <a:rPr lang="fa-IR" sz="4400" dirty="0" smtClean="0">
                <a:solidFill>
                  <a:schemeClr val="tx1"/>
                </a:solidFill>
                <a:cs typeface="B Nazanin" panose="00000400000000000000" pitchFamily="2" charset="-78"/>
              </a:rPr>
              <a:t>د مجدد مد</a:t>
            </a:r>
            <a:r>
              <a:rPr lang="ar-SA" sz="4400" dirty="0" smtClean="0">
                <a:solidFill>
                  <a:schemeClr val="tx1"/>
                </a:solidFill>
                <a:cs typeface="B Nazanin" panose="00000400000000000000" pitchFamily="2" charset="-78"/>
              </a:rPr>
              <a:t>ي</a:t>
            </a:r>
            <a:r>
              <a:rPr lang="fa-IR" sz="4400" dirty="0" smtClean="0">
                <a:solidFill>
                  <a:schemeClr val="tx1"/>
                </a:solidFill>
                <a:cs typeface="B Nazanin" panose="00000400000000000000" pitchFamily="2" charset="-78"/>
              </a:rPr>
              <a:t>ر</a:t>
            </a:r>
            <a:r>
              <a:rPr lang="ar-SA" sz="4400" dirty="0" smtClean="0">
                <a:solidFill>
                  <a:schemeClr val="tx1"/>
                </a:solidFill>
                <a:cs typeface="B Nazanin" panose="00000400000000000000" pitchFamily="2" charset="-78"/>
              </a:rPr>
              <a:t>ي</a:t>
            </a:r>
            <a:r>
              <a:rPr lang="fa-IR" sz="4400" dirty="0" smtClean="0">
                <a:solidFill>
                  <a:schemeClr val="tx1"/>
                </a:solidFill>
                <a:cs typeface="B Nazanin" panose="00000400000000000000" pitchFamily="2" charset="-78"/>
              </a:rPr>
              <a:t>ت بر اجرا</a:t>
            </a:r>
            <a:r>
              <a:rPr lang="ar-SA" sz="4400" dirty="0" smtClean="0">
                <a:solidFill>
                  <a:schemeClr val="tx1"/>
                </a:solidFill>
                <a:cs typeface="B Nazanin" panose="00000400000000000000" pitchFamily="2" charset="-78"/>
              </a:rPr>
              <a:t>ي</a:t>
            </a:r>
            <a:r>
              <a:rPr lang="fa-IR" sz="4400" dirty="0" smtClean="0">
                <a:solidFill>
                  <a:schemeClr val="tx1"/>
                </a:solidFill>
                <a:cs typeface="B Nazanin" panose="00000400000000000000" pitchFamily="2" charset="-78"/>
              </a:rPr>
              <a:t> </a:t>
            </a:r>
            <a:r>
              <a:rPr lang="en-US" sz="4400" b="1" dirty="0" smtClean="0">
                <a:solidFill>
                  <a:schemeClr val="tx1"/>
                </a:solidFill>
                <a:cs typeface="B Nazanin" panose="00000400000000000000" pitchFamily="2" charset="-78"/>
              </a:rPr>
              <a:t>TPM</a:t>
            </a:r>
          </a:p>
        </p:txBody>
      </p:sp>
      <p:sp>
        <p:nvSpPr>
          <p:cNvPr id="108547"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 فاز معرف</a:t>
            </a:r>
            <a:r>
              <a:rPr lang="ar-SA" sz="4400" dirty="0" smtClean="0">
                <a:solidFill>
                  <a:schemeClr val="bg1"/>
                </a:solidFill>
                <a:cs typeface="B Titr" pitchFamily="2" charset="-78"/>
              </a:rPr>
              <a:t>ي</a:t>
            </a:r>
            <a:r>
              <a:rPr lang="fa-IR" sz="4400" dirty="0" smtClean="0">
                <a:solidFill>
                  <a:schemeClr val="bg1"/>
                </a:solidFill>
                <a:cs typeface="B Titr" pitchFamily="2" charset="-78"/>
              </a:rPr>
              <a:t> </a:t>
            </a:r>
            <a:r>
              <a:rPr lang="ar-SA" sz="4400" dirty="0" smtClean="0">
                <a:solidFill>
                  <a:schemeClr val="bg1"/>
                </a:solidFill>
                <a:latin typeface="Times New Roman" panose="02020603050405020304" pitchFamily="18" charset="0"/>
                <a:cs typeface="B Titr" pitchFamily="2" charset="-78"/>
              </a:rPr>
              <a:t>–</a:t>
            </a:r>
            <a:r>
              <a:rPr lang="fa-IR" sz="4400" dirty="0" smtClean="0">
                <a:solidFill>
                  <a:schemeClr val="bg1"/>
                </a:solidFill>
                <a:cs typeface="B Titr" pitchFamily="2" charset="-78"/>
              </a:rPr>
              <a:t> شامل قدم ۶</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800" y="2209800"/>
            <a:ext cx="8382000" cy="4267200"/>
          </a:xfrm>
        </p:spPr>
        <p:txBody>
          <a:bodyPr/>
          <a:lstStyle/>
          <a:p>
            <a:pPr algn="r" rtl="1" eaLnBrk="1" hangingPunct="1">
              <a:lnSpc>
                <a:spcPct val="150000"/>
              </a:lnSpc>
            </a:pPr>
            <a:r>
              <a:rPr lang="fa-IR" sz="2800" b="1" dirty="0" smtClean="0">
                <a:solidFill>
                  <a:srgbClr val="C00000"/>
                </a:solidFill>
                <a:cs typeface="B Nazanin" panose="00000400000000000000" pitchFamily="2" charset="-78"/>
              </a:rPr>
              <a:t>قدم ۱-۷ </a:t>
            </a:r>
            <a:r>
              <a:rPr lang="fa-IR" sz="2800" b="1" dirty="0" smtClean="0">
                <a:solidFill>
                  <a:schemeClr val="tx1"/>
                </a:solidFill>
                <a:cs typeface="B Nazanin" panose="00000400000000000000" pitchFamily="2" charset="-78"/>
              </a:rPr>
              <a:t>بهبود مستمر</a:t>
            </a:r>
            <a:br>
              <a:rPr lang="fa-IR" sz="2800" b="1" dirty="0" smtClean="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a:t>
            </a:r>
            <a:r>
              <a:rPr lang="fa-IR" sz="2800" b="1" dirty="0" smtClean="0">
                <a:solidFill>
                  <a:schemeClr val="tx1"/>
                </a:solidFill>
                <a:cs typeface="B Nazanin" panose="00000400000000000000" pitchFamily="2" charset="-78"/>
              </a:rPr>
              <a:t> </a:t>
            </a:r>
            <a:r>
              <a:rPr lang="fa-IR" sz="2800" b="1" dirty="0" smtClean="0">
                <a:solidFill>
                  <a:srgbClr val="C00000"/>
                </a:solidFill>
                <a:cs typeface="B Nazanin" panose="00000400000000000000" pitchFamily="2" charset="-78"/>
              </a:rPr>
              <a:t>۲-۷</a:t>
            </a:r>
            <a:r>
              <a:rPr lang="fa-IR" sz="2800" b="1" dirty="0" smtClean="0">
                <a:solidFill>
                  <a:schemeClr val="tx1"/>
                </a:solidFill>
                <a:cs typeface="B Nazanin" panose="00000400000000000000" pitchFamily="2" charset="-78"/>
              </a:rPr>
              <a:t> نت مستقل خودکار</a:t>
            </a:r>
            <a:br>
              <a:rPr lang="fa-IR" sz="2800" b="1" dirty="0" smtClean="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a:t>
            </a:r>
            <a:r>
              <a:rPr lang="fa-IR" sz="2800" b="1" dirty="0" smtClean="0">
                <a:solidFill>
                  <a:schemeClr val="tx1"/>
                </a:solidFill>
                <a:cs typeface="B Nazanin" panose="00000400000000000000" pitchFamily="2" charset="-78"/>
              </a:rPr>
              <a:t> </a:t>
            </a:r>
            <a:r>
              <a:rPr lang="fa-IR" sz="2800" b="1" dirty="0" smtClean="0">
                <a:solidFill>
                  <a:srgbClr val="C00000"/>
                </a:solidFill>
                <a:cs typeface="B Nazanin" panose="00000400000000000000" pitchFamily="2" charset="-78"/>
              </a:rPr>
              <a:t>۳-۷</a:t>
            </a:r>
            <a:r>
              <a:rPr lang="fa-IR" sz="2800" b="1" dirty="0" smtClean="0">
                <a:solidFill>
                  <a:schemeClr val="tx1"/>
                </a:solidFill>
                <a:cs typeface="B Nazanin" panose="00000400000000000000" pitchFamily="2" charset="-78"/>
              </a:rPr>
              <a:t> نت برنامه 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شده </a:t>
            </a:r>
            <a:br>
              <a:rPr lang="fa-IR" sz="2800" b="1" dirty="0" smtClean="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a:t>
            </a:r>
            <a:r>
              <a:rPr lang="fa-IR" sz="2800" b="1" dirty="0" smtClean="0">
                <a:solidFill>
                  <a:schemeClr val="tx1"/>
                </a:solidFill>
                <a:cs typeface="B Nazanin" panose="00000400000000000000" pitchFamily="2" charset="-78"/>
              </a:rPr>
              <a:t> </a:t>
            </a:r>
            <a:r>
              <a:rPr lang="fa-IR" sz="2800" b="1" dirty="0" smtClean="0">
                <a:solidFill>
                  <a:srgbClr val="C00000"/>
                </a:solidFill>
                <a:cs typeface="B Nazanin" panose="00000400000000000000" pitchFamily="2" charset="-78"/>
              </a:rPr>
              <a:t>۴-۷</a:t>
            </a:r>
            <a:r>
              <a:rPr lang="fa-IR" sz="2800" b="1" dirty="0" smtClean="0">
                <a:solidFill>
                  <a:schemeClr val="tx1"/>
                </a:solidFill>
                <a:cs typeface="B Nazanin" panose="00000400000000000000" pitchFamily="2" charset="-78"/>
              </a:rPr>
              <a:t> آموزش</a:t>
            </a:r>
            <a:br>
              <a:rPr lang="fa-IR" sz="2800" b="1" dirty="0" smtClean="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a:t>
            </a:r>
            <a:r>
              <a:rPr lang="fa-IR" sz="2800" b="1" dirty="0" smtClean="0">
                <a:solidFill>
                  <a:schemeClr val="tx1"/>
                </a:solidFill>
                <a:cs typeface="B Nazanin" panose="00000400000000000000" pitchFamily="2" charset="-78"/>
              </a:rPr>
              <a:t> </a:t>
            </a:r>
            <a:r>
              <a:rPr lang="fa-IR" sz="2800" b="1" dirty="0" smtClean="0">
                <a:solidFill>
                  <a:srgbClr val="C00000"/>
                </a:solidFill>
                <a:cs typeface="B Nazanin" panose="00000400000000000000" pitchFamily="2" charset="-78"/>
              </a:rPr>
              <a:t>۸ </a:t>
            </a:r>
            <a:r>
              <a:rPr lang="en-US" sz="2800" b="1" dirty="0" smtClean="0">
                <a:solidFill>
                  <a:srgbClr val="C00000"/>
                </a:solidFill>
                <a:cs typeface="B Nazanin" panose="00000400000000000000" pitchFamily="2" charset="-78"/>
              </a:rPr>
              <a:t> -</a:t>
            </a:r>
            <a:r>
              <a:rPr lang="fa-IR" sz="2800" b="1" dirty="0" smtClean="0">
                <a:solidFill>
                  <a:schemeClr val="tx1"/>
                </a:solidFill>
                <a:cs typeface="B Nazanin" panose="00000400000000000000" pitchFamily="2" charset="-78"/>
              </a:rPr>
              <a:t>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به  هنگام</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طرح سرما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ه‌گذار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رو</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طراح</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ساخت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از از تعم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رات </a:t>
            </a:r>
            <a:r>
              <a:rPr lang="en-US" sz="2800" b="1" dirty="0" smtClean="0">
                <a:solidFill>
                  <a:schemeClr val="tx1"/>
                </a:solidFill>
                <a:cs typeface="B Nazanin" panose="00000400000000000000" pitchFamily="2" charset="-78"/>
              </a:rPr>
              <a:t>MP</a:t>
            </a:r>
            <a:r>
              <a:rPr lang="fa-IR" sz="2800" b="1" dirty="0" smtClean="0">
                <a:solidFill>
                  <a:schemeClr val="tx1"/>
                </a:solidFill>
                <a:cs typeface="B Nazanin" panose="00000400000000000000" pitchFamily="2" charset="-78"/>
              </a:rPr>
              <a:t> و ...</a:t>
            </a:r>
            <a:endParaRPr lang="en-US" sz="2800" b="1" dirty="0" smtClean="0">
              <a:solidFill>
                <a:schemeClr val="tx1"/>
              </a:solidFill>
              <a:cs typeface="B Nazanin" panose="00000400000000000000" pitchFamily="2" charset="-78"/>
            </a:endParaRPr>
          </a:p>
        </p:txBody>
      </p:sp>
      <p:sp>
        <p:nvSpPr>
          <p:cNvPr id="109571" name="Content Placeholder 2"/>
          <p:cNvSpPr>
            <a:spLocks noGrp="1"/>
          </p:cNvSpPr>
          <p:nvPr>
            <p:ph idx="1"/>
          </p:nvPr>
        </p:nvSpPr>
        <p:spPr>
          <a:xfrm>
            <a:off x="457200" y="1063625"/>
            <a:ext cx="8183562" cy="841375"/>
          </a:xfrm>
        </p:spPr>
        <p:txBody>
          <a:bodyPr>
            <a:normAutofit/>
          </a:bodyPr>
          <a:lstStyle/>
          <a:p>
            <a:pPr marL="0" indent="0" algn="ctr" rtl="1" eaLnBrk="1" hangingPunct="1">
              <a:buNone/>
            </a:pPr>
            <a:r>
              <a:rPr lang="fa-IR" sz="4400" dirty="0" smtClean="0">
                <a:solidFill>
                  <a:schemeClr val="bg1"/>
                </a:solidFill>
                <a:cs typeface="B Titr" pitchFamily="2" charset="-78"/>
              </a:rPr>
              <a:t> فاز اجراء شامل قدمها</a:t>
            </a:r>
            <a:r>
              <a:rPr lang="ar-SA" sz="4400" dirty="0" smtClean="0">
                <a:solidFill>
                  <a:schemeClr val="bg1"/>
                </a:solidFill>
                <a:cs typeface="B Titr" pitchFamily="2" charset="-78"/>
              </a:rPr>
              <a:t>ي</a:t>
            </a:r>
            <a:r>
              <a:rPr lang="fa-IR" sz="4400" dirty="0" smtClean="0">
                <a:solidFill>
                  <a:schemeClr val="bg1"/>
                </a:solidFill>
                <a:cs typeface="B Titr" pitchFamily="2" charset="-78"/>
              </a:rPr>
              <a:t> ۷ تا ۱۱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373030" cy="709865"/>
          </a:xfrm>
        </p:spPr>
        <p:txBody>
          <a:bodyPr/>
          <a:lstStyle/>
          <a:p>
            <a:r>
              <a:rPr lang="fa-IR" sz="4000" dirty="0">
                <a:cs typeface="B Titr" pitchFamily="2" charset="-78"/>
              </a:rPr>
              <a:t>فاز اجراء شامل قدمها</a:t>
            </a:r>
            <a:r>
              <a:rPr lang="ar-SA" sz="4000" dirty="0">
                <a:cs typeface="B Titr" pitchFamily="2" charset="-78"/>
              </a:rPr>
              <a:t>ي</a:t>
            </a:r>
            <a:r>
              <a:rPr lang="fa-IR" sz="4000" dirty="0">
                <a:cs typeface="B Titr" pitchFamily="2" charset="-78"/>
              </a:rPr>
              <a:t> ۷ تا </a:t>
            </a:r>
            <a:r>
              <a:rPr lang="fa-IR" sz="4000" dirty="0" smtClean="0">
                <a:cs typeface="B Titr" pitchFamily="2" charset="-78"/>
              </a:rPr>
              <a:t>۱۱</a:t>
            </a:r>
            <a:endParaRPr lang="en-US" sz="4000" dirty="0"/>
          </a:p>
        </p:txBody>
      </p:sp>
      <p:sp>
        <p:nvSpPr>
          <p:cNvPr id="3" name="Content Placeholder 2"/>
          <p:cNvSpPr>
            <a:spLocks noGrp="1"/>
          </p:cNvSpPr>
          <p:nvPr>
            <p:ph idx="1"/>
          </p:nvPr>
        </p:nvSpPr>
        <p:spPr>
          <a:xfrm>
            <a:off x="290915" y="2324100"/>
            <a:ext cx="8534400" cy="2209800"/>
          </a:xfrm>
        </p:spPr>
        <p:txBody>
          <a:bodyPr>
            <a:normAutofit fontScale="92500" lnSpcReduction="20000"/>
          </a:bodyPr>
          <a:lstStyle/>
          <a:p>
            <a:pPr marL="0" indent="0" algn="r" rtl="1">
              <a:lnSpc>
                <a:spcPct val="150000"/>
              </a:lnSpc>
              <a:buNone/>
            </a:pPr>
            <a:r>
              <a:rPr lang="fa-IR" sz="2800" b="1" dirty="0" smtClean="0">
                <a:solidFill>
                  <a:srgbClr val="C00000"/>
                </a:solidFill>
                <a:cs typeface="B Nazanin" panose="00000400000000000000" pitchFamily="2" charset="-78"/>
              </a:rPr>
              <a:t>قدم ۹</a:t>
            </a:r>
            <a:r>
              <a:rPr lang="en-US" sz="2800" b="1" dirty="0" smtClean="0">
                <a:solidFill>
                  <a:srgbClr val="C00000"/>
                </a:solidFill>
                <a:cs typeface="B Nazanin" panose="00000400000000000000" pitchFamily="2" charset="-78"/>
              </a:rPr>
              <a:t> </a:t>
            </a:r>
            <a:r>
              <a:rPr lang="en-US" sz="2800" b="1"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نگهدار</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کيف</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(جلوگ</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ر</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از ع</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وب ک</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ف</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از طر</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ق فرآ</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ند و تجه</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زات)</a:t>
            </a:r>
            <a:br>
              <a:rPr lang="fa-IR" sz="2800" b="1" dirty="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قدم۱۰</a:t>
            </a:r>
            <a:r>
              <a:rPr lang="en-US" sz="2800" b="1" dirty="0" smtClean="0">
                <a:solidFill>
                  <a:schemeClr val="tx1"/>
                </a:solidFill>
                <a:cs typeface="B Nazanin" panose="00000400000000000000" pitchFamily="2" charset="-78"/>
              </a:rPr>
              <a:t>TPM :</a:t>
            </a:r>
            <a:r>
              <a:rPr lang="fa-IR" sz="2800" b="1" dirty="0" smtClean="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در بخشها</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ادار</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و پشت</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بان</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a:r>
            <a:br>
              <a:rPr lang="fa-IR" sz="2800" b="1" dirty="0">
                <a:solidFill>
                  <a:schemeClr val="tx1"/>
                </a:solidFill>
                <a:cs typeface="B Nazanin" panose="00000400000000000000" pitchFamily="2" charset="-78"/>
              </a:rPr>
            </a:br>
            <a:r>
              <a:rPr lang="fa-IR" sz="2800" b="1" dirty="0" smtClean="0">
                <a:solidFill>
                  <a:srgbClr val="C00000"/>
                </a:solidFill>
                <a:cs typeface="B Nazanin" panose="00000400000000000000" pitchFamily="2" charset="-78"/>
              </a:rPr>
              <a:t>قدم۱۱</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مد</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ر</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ت و ا</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من</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 و مح</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ط ز</a:t>
            </a:r>
            <a:r>
              <a:rPr lang="ar-SA" sz="2800" b="1" dirty="0">
                <a:solidFill>
                  <a:schemeClr val="tx1"/>
                </a:solidFill>
                <a:cs typeface="B Nazanin" panose="00000400000000000000" pitchFamily="2" charset="-78"/>
              </a:rPr>
              <a:t>ي</a:t>
            </a:r>
            <a:r>
              <a:rPr lang="fa-IR" sz="2800" b="1" dirty="0">
                <a:solidFill>
                  <a:schemeClr val="tx1"/>
                </a:solidFill>
                <a:cs typeface="B Nazanin" panose="00000400000000000000" pitchFamily="2" charset="-78"/>
              </a:rPr>
              <a:t>ست</a:t>
            </a:r>
            <a:endParaRPr lang="en-US" sz="2800" b="1" dirty="0">
              <a:solidFill>
                <a:schemeClr val="tx1"/>
              </a:solidFill>
            </a:endParaRPr>
          </a:p>
        </p:txBody>
      </p:sp>
    </p:spTree>
    <p:extLst>
      <p:ext uri="{BB962C8B-B14F-4D97-AF65-F5344CB8AC3E}">
        <p14:creationId xmlns:p14="http://schemas.microsoft.com/office/powerpoint/2010/main" xmlns="" val="2702306115"/>
      </p:ext>
    </p:extLst>
  </p:cSld>
  <p:clrMapOvr>
    <a:masterClrMapping/>
  </p:clrMapOvr>
  <p:transition spd="med">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19" y="1908175"/>
            <a:ext cx="8183562" cy="3600091"/>
          </a:xfrm>
        </p:spPr>
        <p:txBody>
          <a:bodyPr rtlCol="0">
            <a:normAutofit/>
          </a:bodyPr>
          <a:lstStyle/>
          <a:p>
            <a:pPr algn="r" rtl="1" eaLnBrk="1" fontAlgn="auto" hangingPunct="1">
              <a:lnSpc>
                <a:spcPct val="150000"/>
              </a:lnSpc>
              <a:spcAft>
                <a:spcPts val="0"/>
              </a:spcAft>
              <a:defRPr/>
            </a:pPr>
            <a:r>
              <a:rPr lang="fa-IR" b="1" dirty="0" smtClean="0">
                <a:solidFill>
                  <a:srgbClr val="C00000"/>
                </a:solidFill>
                <a:cs typeface="B Nazanin" pitchFamily="2" charset="-78"/>
              </a:rPr>
              <a:t>قدم ۱۲</a:t>
            </a:r>
            <a:r>
              <a:rPr lang="en-US" b="1" dirty="0" smtClean="0">
                <a:solidFill>
                  <a:schemeClr val="tx1"/>
                </a:solidFill>
                <a:cs typeface="B Nazanin" pitchFamily="2" charset="-78"/>
              </a:rPr>
              <a:t> :</a:t>
            </a:r>
            <a:r>
              <a:rPr lang="fa-IR" dirty="0" smtClean="0">
                <a:solidFill>
                  <a:schemeClr val="tx1"/>
                </a:solidFill>
                <a:cs typeface="B Nazanin" pitchFamily="2" charset="-78"/>
              </a:rPr>
              <a:t>تحک</a:t>
            </a:r>
            <a:r>
              <a:rPr lang="ar-SA" dirty="0" smtClean="0">
                <a:solidFill>
                  <a:schemeClr val="tx1"/>
                </a:solidFill>
                <a:cs typeface="B Nazanin" pitchFamily="2" charset="-78"/>
              </a:rPr>
              <a:t>ي</a:t>
            </a:r>
            <a:r>
              <a:rPr lang="fa-IR" dirty="0" smtClean="0">
                <a:solidFill>
                  <a:schemeClr val="tx1"/>
                </a:solidFill>
                <a:cs typeface="B Nazanin" pitchFamily="2" charset="-78"/>
              </a:rPr>
              <a:t>م و تثب</a:t>
            </a:r>
            <a:r>
              <a:rPr lang="ar-SA" dirty="0" smtClean="0">
                <a:solidFill>
                  <a:schemeClr val="tx1"/>
                </a:solidFill>
                <a:cs typeface="B Nazanin" pitchFamily="2" charset="-78"/>
              </a:rPr>
              <a:t>ي</a:t>
            </a:r>
            <a:r>
              <a:rPr lang="fa-IR" dirty="0" smtClean="0">
                <a:solidFill>
                  <a:schemeClr val="tx1"/>
                </a:solidFill>
                <a:cs typeface="B Nazanin" pitchFamily="2" charset="-78"/>
              </a:rPr>
              <a:t>ت اجرا</a:t>
            </a:r>
            <a:r>
              <a:rPr lang="ar-SA" dirty="0" smtClean="0">
                <a:solidFill>
                  <a:schemeClr val="tx1"/>
                </a:solidFill>
                <a:cs typeface="B Nazanin" pitchFamily="2" charset="-78"/>
              </a:rPr>
              <a:t>ي</a:t>
            </a:r>
            <a:r>
              <a:rPr lang="fa-IR" dirty="0" smtClean="0">
                <a:solidFill>
                  <a:schemeClr val="tx1"/>
                </a:solidFill>
                <a:cs typeface="B Nazanin" pitchFamily="2" charset="-78"/>
              </a:rPr>
              <a:t> </a:t>
            </a:r>
            <a:r>
              <a:rPr lang="en-US" b="1" dirty="0" smtClean="0">
                <a:solidFill>
                  <a:schemeClr val="tx1"/>
                </a:solidFill>
                <a:cs typeface="B Nazanin" pitchFamily="2" charset="-78"/>
              </a:rPr>
              <a:t>TPM</a:t>
            </a:r>
            <a:r>
              <a:rPr lang="fa-IR" dirty="0" smtClean="0">
                <a:solidFill>
                  <a:schemeClr val="tx1"/>
                </a:solidFill>
                <a:cs typeface="B Nazanin" pitchFamily="2" charset="-78"/>
              </a:rPr>
              <a:t> و بالا بردن سطح کارآ</a:t>
            </a:r>
            <a:r>
              <a:rPr lang="ar-SA" dirty="0" smtClean="0">
                <a:solidFill>
                  <a:schemeClr val="tx1"/>
                </a:solidFill>
                <a:cs typeface="B Nazanin" pitchFamily="2" charset="-78"/>
              </a:rPr>
              <a:t>يي</a:t>
            </a:r>
            <a:r>
              <a:rPr lang="fa-IR" dirty="0" smtClean="0">
                <a:solidFill>
                  <a:schemeClr val="tx1"/>
                </a:solidFill>
                <a:cs typeface="B Nazanin" pitchFamily="2" charset="-78"/>
              </a:rPr>
              <a:t> آن با توجه به چرخه دم</a:t>
            </a:r>
            <a:r>
              <a:rPr lang="ar-SA" dirty="0" smtClean="0">
                <a:solidFill>
                  <a:schemeClr val="tx1"/>
                </a:solidFill>
                <a:cs typeface="B Nazanin" pitchFamily="2" charset="-78"/>
              </a:rPr>
              <a:t>ي</a:t>
            </a:r>
            <a:r>
              <a:rPr lang="fa-IR" dirty="0" smtClean="0">
                <a:solidFill>
                  <a:schemeClr val="tx1"/>
                </a:solidFill>
                <a:cs typeface="B Nazanin" pitchFamily="2" charset="-78"/>
              </a:rPr>
              <a:t>نگ </a:t>
            </a:r>
            <a:r>
              <a:rPr lang="en-US" b="1" dirty="0" smtClean="0">
                <a:solidFill>
                  <a:schemeClr val="tx1"/>
                </a:solidFill>
                <a:cs typeface="B Nazanin" pitchFamily="2" charset="-78"/>
              </a:rPr>
              <a:t>CAPD</a:t>
            </a:r>
            <a:r>
              <a:rPr lang="fa-IR" dirty="0" smtClean="0">
                <a:solidFill>
                  <a:schemeClr val="tx1"/>
                </a:solidFill>
                <a:cs typeface="B Nazanin" pitchFamily="2" charset="-78"/>
              </a:rPr>
              <a:t> (خاص </a:t>
            </a:r>
            <a:r>
              <a:rPr lang="en-US" b="1" dirty="0" smtClean="0">
                <a:solidFill>
                  <a:schemeClr val="tx1"/>
                </a:solidFill>
                <a:cs typeface="B Nazanin" pitchFamily="2" charset="-78"/>
              </a:rPr>
              <a:t>TPM</a:t>
            </a:r>
            <a:r>
              <a:rPr lang="fa-IR" dirty="0" smtClean="0">
                <a:solidFill>
                  <a:schemeClr val="tx1"/>
                </a:solidFill>
                <a:cs typeface="B Nazanin" pitchFamily="2" charset="-78"/>
              </a:rPr>
              <a:t>)</a:t>
            </a:r>
            <a:br>
              <a:rPr lang="fa-IR" dirty="0" smtClean="0">
                <a:solidFill>
                  <a:schemeClr val="tx1"/>
                </a:solidFill>
                <a:cs typeface="B Nazanin" pitchFamily="2" charset="-78"/>
              </a:rPr>
            </a:br>
            <a:r>
              <a:rPr lang="en-US" b="1" dirty="0" smtClean="0">
                <a:solidFill>
                  <a:schemeClr val="tx1"/>
                </a:solidFill>
                <a:cs typeface="B Nazanin" pitchFamily="2" charset="-78"/>
              </a:rPr>
              <a:t>Check- Action- Plan- Do             </a:t>
            </a:r>
            <a:r>
              <a:rPr lang="en-US" dirty="0" smtClean="0">
                <a:solidFill>
                  <a:schemeClr val="tx1"/>
                </a:solidFill>
                <a:cs typeface="B Nazanin" pitchFamily="2" charset="-78"/>
              </a:rPr>
              <a:t/>
            </a:r>
            <a:br>
              <a:rPr lang="en-US" dirty="0" smtClean="0">
                <a:solidFill>
                  <a:schemeClr val="tx1"/>
                </a:solidFill>
                <a:cs typeface="B Nazanin" pitchFamily="2" charset="-78"/>
              </a:rPr>
            </a:br>
            <a:r>
              <a:rPr lang="fa-IR" dirty="0" smtClean="0">
                <a:solidFill>
                  <a:schemeClr val="tx1"/>
                </a:solidFill>
                <a:cs typeface="B Nazanin" pitchFamily="2" charset="-78"/>
              </a:rPr>
              <a:t>           		انجام- برنامه‌ر</a:t>
            </a:r>
            <a:r>
              <a:rPr lang="ar-SA" dirty="0" smtClean="0">
                <a:solidFill>
                  <a:schemeClr val="tx1"/>
                </a:solidFill>
                <a:cs typeface="B Nazanin" pitchFamily="2" charset="-78"/>
              </a:rPr>
              <a:t>ي</a:t>
            </a:r>
            <a:r>
              <a:rPr lang="fa-IR" dirty="0" smtClean="0">
                <a:solidFill>
                  <a:schemeClr val="tx1"/>
                </a:solidFill>
                <a:cs typeface="B Nazanin" pitchFamily="2" charset="-78"/>
              </a:rPr>
              <a:t>ز</a:t>
            </a:r>
            <a:r>
              <a:rPr lang="ar-SA" dirty="0" smtClean="0">
                <a:solidFill>
                  <a:schemeClr val="tx1"/>
                </a:solidFill>
                <a:cs typeface="B Nazanin" pitchFamily="2" charset="-78"/>
              </a:rPr>
              <a:t>ي</a:t>
            </a:r>
            <a:r>
              <a:rPr lang="fa-IR" dirty="0" smtClean="0">
                <a:solidFill>
                  <a:schemeClr val="tx1"/>
                </a:solidFill>
                <a:cs typeface="B Nazanin" pitchFamily="2" charset="-78"/>
              </a:rPr>
              <a:t>- اقدام- بازرس</a:t>
            </a:r>
            <a:r>
              <a:rPr lang="ar-SA" dirty="0" smtClean="0">
                <a:solidFill>
                  <a:schemeClr val="tx1"/>
                </a:solidFill>
                <a:cs typeface="B Nazanin" pitchFamily="2" charset="-78"/>
              </a:rPr>
              <a:t>ي</a:t>
            </a:r>
            <a:endParaRPr lang="en-US" dirty="0">
              <a:solidFill>
                <a:schemeClr val="tx1"/>
              </a:solidFill>
              <a:cs typeface="B Nazanin" pitchFamily="2" charset="-78"/>
            </a:endParaRPr>
          </a:p>
        </p:txBody>
      </p:sp>
      <p:sp>
        <p:nvSpPr>
          <p:cNvPr id="110595" name="Content Placeholder 2"/>
          <p:cNvSpPr>
            <a:spLocks noGrp="1"/>
          </p:cNvSpPr>
          <p:nvPr>
            <p:ph idx="1"/>
          </p:nvPr>
        </p:nvSpPr>
        <p:spPr>
          <a:xfrm>
            <a:off x="579438" y="914400"/>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فاز تثب</a:t>
            </a:r>
            <a:r>
              <a:rPr lang="ar-SA" sz="4400" dirty="0" smtClean="0">
                <a:solidFill>
                  <a:schemeClr val="bg1"/>
                </a:solidFill>
                <a:cs typeface="B Titr" pitchFamily="2" charset="-78"/>
              </a:rPr>
              <a:t>ي</a:t>
            </a:r>
            <a:r>
              <a:rPr lang="fa-IR" sz="4400" dirty="0" smtClean="0">
                <a:solidFill>
                  <a:schemeClr val="bg1"/>
                </a:solidFill>
                <a:cs typeface="B Titr" pitchFamily="2" charset="-78"/>
              </a:rPr>
              <a:t>ت- شامل قدم ۱۲ </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81000" y="2286001"/>
            <a:ext cx="8534400" cy="3581400"/>
          </a:xfrm>
        </p:spPr>
        <p:txBody>
          <a:bodyPr/>
          <a:lstStyle/>
          <a:p>
            <a:pPr algn="just" rtl="1" eaLnBrk="1" hangingPunct="1">
              <a:lnSpc>
                <a:spcPct val="150000"/>
              </a:lnSpc>
            </a:pPr>
            <a:r>
              <a:rPr lang="fa-IR" dirty="0" smtClean="0">
                <a:solidFill>
                  <a:schemeClr val="tx1"/>
                </a:solidFill>
                <a:cs typeface="B Nazanin" panose="00000400000000000000" pitchFamily="2" charset="-78"/>
              </a:rPr>
              <a:t>شاخصها نتا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ج فعال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تها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t>
            </a:r>
            <a:r>
              <a:rPr lang="en-US" b="1" dirty="0" smtClean="0">
                <a:solidFill>
                  <a:schemeClr val="tx1"/>
                </a:solidFill>
                <a:cs typeface="B Nazanin" panose="00000400000000000000" pitchFamily="2" charset="-78"/>
              </a:rPr>
              <a:t>TPM</a:t>
            </a:r>
            <a:r>
              <a:rPr lang="fa-IR" dirty="0" smtClean="0">
                <a:solidFill>
                  <a:schemeClr val="tx1"/>
                </a:solidFill>
                <a:cs typeface="B Nazanin" panose="00000400000000000000" pitchFamily="2" charset="-78"/>
              </a:rPr>
              <a:t> را با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ست</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بطور شفاف نشان دهند.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شاخصها با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ست</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کوششها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انجام شده را بطور منصفانه‌ا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ارز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اب</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کنند.</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شاخصها با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ست</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اولو</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تها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پ</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شرفت را  آشکار کنند.</a:t>
            </a:r>
            <a:endParaRPr lang="en-US" dirty="0" smtClean="0">
              <a:solidFill>
                <a:schemeClr val="tx1"/>
              </a:solidFill>
              <a:cs typeface="B Nazanin" panose="00000400000000000000" pitchFamily="2" charset="-78"/>
            </a:endParaRPr>
          </a:p>
        </p:txBody>
      </p:sp>
      <p:sp>
        <p:nvSpPr>
          <p:cNvPr id="111619" name="Content Placeholder 2"/>
          <p:cNvSpPr>
            <a:spLocks noGrp="1"/>
          </p:cNvSpPr>
          <p:nvPr>
            <p:ph idx="1"/>
          </p:nvPr>
        </p:nvSpPr>
        <p:spPr>
          <a:xfrm>
            <a:off x="609600" y="990600"/>
            <a:ext cx="8183562" cy="993775"/>
          </a:xfrm>
        </p:spPr>
        <p:txBody>
          <a:bodyPr>
            <a:normAutofit/>
          </a:bodyPr>
          <a:lstStyle/>
          <a:p>
            <a:pPr algn="ctr" rtl="1" eaLnBrk="1" hangingPunct="1">
              <a:buFont typeface="Wingdings 2" panose="05020102010507070707" pitchFamily="18" charset="2"/>
              <a:buNone/>
            </a:pPr>
            <a:r>
              <a:rPr lang="fa-IR" sz="4400" dirty="0" smtClean="0">
                <a:solidFill>
                  <a:schemeClr val="bg1"/>
                </a:solidFill>
                <a:cs typeface="B Titr" pitchFamily="2" charset="-78"/>
              </a:rPr>
              <a:t> اندازه‌گ</a:t>
            </a:r>
            <a:r>
              <a:rPr lang="ar-SA" sz="4400" dirty="0" smtClean="0">
                <a:solidFill>
                  <a:schemeClr val="bg1"/>
                </a:solidFill>
                <a:cs typeface="B Titr" pitchFamily="2" charset="-78"/>
              </a:rPr>
              <a:t>ي</a:t>
            </a:r>
            <a:r>
              <a:rPr lang="fa-IR" sz="4400" dirty="0" smtClean="0">
                <a:solidFill>
                  <a:schemeClr val="bg1"/>
                </a:solidFill>
                <a:cs typeface="B Titr" pitchFamily="2" charset="-78"/>
              </a:rPr>
              <a:t>ر</a:t>
            </a:r>
            <a:r>
              <a:rPr lang="ar-SA" sz="4400" dirty="0" smtClean="0">
                <a:solidFill>
                  <a:schemeClr val="bg1"/>
                </a:solidFill>
                <a:cs typeface="B Titr" pitchFamily="2" charset="-78"/>
              </a:rPr>
              <a:t>ي</a:t>
            </a:r>
            <a:r>
              <a:rPr lang="fa-IR" sz="4400" dirty="0" smtClean="0">
                <a:solidFill>
                  <a:schemeClr val="bg1"/>
                </a:solidFill>
                <a:cs typeface="B Titr" pitchFamily="2" charset="-78"/>
              </a:rPr>
              <a:t> م</a:t>
            </a:r>
            <a:r>
              <a:rPr lang="ar-SA" sz="4400" dirty="0" smtClean="0">
                <a:solidFill>
                  <a:schemeClr val="bg1"/>
                </a:solidFill>
                <a:cs typeface="B Titr" pitchFamily="2" charset="-78"/>
              </a:rPr>
              <a:t>ي</a:t>
            </a:r>
            <a:r>
              <a:rPr lang="fa-IR" sz="4400" dirty="0" smtClean="0">
                <a:solidFill>
                  <a:schemeClr val="bg1"/>
                </a:solidFill>
                <a:cs typeface="B Titr" pitchFamily="2" charset="-78"/>
              </a:rPr>
              <a:t>زان اثر بخش</a:t>
            </a:r>
            <a:r>
              <a:rPr lang="ar-SA" sz="4400" dirty="0" smtClean="0">
                <a:solidFill>
                  <a:schemeClr val="bg1"/>
                </a:solidFill>
                <a:cs typeface="B Titr" pitchFamily="2" charset="-78"/>
              </a:rPr>
              <a:t>ي</a:t>
            </a:r>
            <a:r>
              <a:rPr lang="fa-IR" sz="4400" dirty="0" smtClean="0">
                <a:solidFill>
                  <a:schemeClr val="bg1"/>
                </a:solidFill>
                <a:cs typeface="B Titr" pitchFamily="2" charset="-78"/>
              </a:rPr>
              <a:t> </a:t>
            </a:r>
            <a:r>
              <a:rPr lang="en-US" sz="4400" b="1" dirty="0" smtClean="0">
                <a:solidFill>
                  <a:schemeClr val="bg1"/>
                </a:solidFill>
                <a:cs typeface="B Titr" pitchFamily="2" charset="-78"/>
              </a:rPr>
              <a:t>TPM</a:t>
            </a:r>
          </a:p>
        </p:txBody>
      </p:sp>
    </p:spTree>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503238" y="2667000"/>
            <a:ext cx="8183562" cy="3368675"/>
          </a:xfrm>
        </p:spPr>
        <p:txBody>
          <a:bodyPr/>
          <a:lstStyle/>
          <a:p>
            <a:pPr marL="342900" indent="-342900" algn="r" rtl="1" eaLnBrk="1" hangingPunct="1">
              <a:lnSpc>
                <a:spcPct val="150000"/>
              </a:lnSpc>
            </a:pP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شاخص مد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زان اثربخش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کارخانه</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ک</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ف</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صرفه‌جو</a:t>
            </a:r>
            <a:r>
              <a:rPr lang="ar-SA" sz="3600" dirty="0" smtClean="0">
                <a:solidFill>
                  <a:schemeClr val="tx1"/>
                </a:solidFill>
                <a:cs typeface="B Nazanin" panose="00000400000000000000" pitchFamily="2" charset="-78"/>
              </a:rPr>
              <a:t>يي</a:t>
            </a:r>
            <a:r>
              <a:rPr lang="fa-IR" sz="3600" dirty="0" smtClean="0">
                <a:solidFill>
                  <a:schemeClr val="tx1"/>
                </a:solidFill>
                <a:cs typeface="B Nazanin" panose="00000400000000000000" pitchFamily="2" charset="-78"/>
              </a:rPr>
              <a:t> در انرژ</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آموزش و اخلاق</a:t>
            </a:r>
            <a:endParaRPr lang="en-US" sz="2000" dirty="0" smtClean="0">
              <a:solidFill>
                <a:schemeClr val="tx1"/>
              </a:solidFill>
              <a:cs typeface="B Nazanin" panose="00000400000000000000" pitchFamily="2" charset="-78"/>
            </a:endParaRPr>
          </a:p>
        </p:txBody>
      </p:sp>
      <p:sp>
        <p:nvSpPr>
          <p:cNvPr id="112643" name="Content Placeholder 2"/>
          <p:cNvSpPr>
            <a:spLocks noGrp="1"/>
          </p:cNvSpPr>
          <p:nvPr>
            <p:ph idx="1"/>
          </p:nvPr>
        </p:nvSpPr>
        <p:spPr>
          <a:xfrm>
            <a:off x="457200" y="9874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انواع شاخصها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8077200" cy="3124200"/>
          </a:xfrm>
        </p:spPr>
        <p:txBody>
          <a:bodyPr>
            <a:noAutofit/>
          </a:bodyPr>
          <a:lstStyle/>
          <a:p>
            <a:pPr marL="0" indent="0" algn="r">
              <a:lnSpc>
                <a:spcPct val="150000"/>
              </a:lnSpc>
              <a:buNone/>
            </a:pPr>
            <a:r>
              <a:rPr lang="fa-IR" sz="3600" dirty="0" smtClean="0">
                <a:solidFill>
                  <a:schemeClr val="tx1"/>
                </a:solidFill>
                <a:cs typeface="B Nazanin" panose="00000400000000000000" pitchFamily="2" charset="-78"/>
              </a:rPr>
              <a:t>* شاخص </a:t>
            </a:r>
            <a:r>
              <a:rPr lang="fa-IR" sz="3600" dirty="0">
                <a:solidFill>
                  <a:schemeClr val="tx1"/>
                </a:solidFill>
                <a:cs typeface="B Nazanin" panose="00000400000000000000" pitchFamily="2" charset="-78"/>
              </a:rPr>
              <a:t>نگهدار</a:t>
            </a:r>
            <a:r>
              <a:rPr lang="ar-SA" sz="3600" dirty="0">
                <a:solidFill>
                  <a:schemeClr val="tx1"/>
                </a:solidFill>
                <a:cs typeface="B Nazanin" panose="00000400000000000000" pitchFamily="2" charset="-78"/>
              </a:rPr>
              <a:t>ي</a:t>
            </a:r>
            <a:r>
              <a:rPr lang="fa-IR" sz="3600" dirty="0">
                <a:solidFill>
                  <a:schemeClr val="tx1"/>
                </a:solidFill>
                <a:cs typeface="B Nazanin" panose="00000400000000000000" pitchFamily="2" charset="-78"/>
              </a:rPr>
              <a:t/>
            </a:r>
            <a:br>
              <a:rPr lang="fa-IR" sz="3600" dirty="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a:t>
            </a:r>
            <a:r>
              <a:rPr lang="fa-IR" sz="3600" dirty="0">
                <a:solidFill>
                  <a:schemeClr val="tx1"/>
                </a:solidFill>
                <a:cs typeface="B Nazanin" panose="00000400000000000000" pitchFamily="2" charset="-78"/>
              </a:rPr>
              <a:t>سلامت</a:t>
            </a:r>
            <a:r>
              <a:rPr lang="ar-SA" sz="3600" dirty="0">
                <a:solidFill>
                  <a:schemeClr val="tx1"/>
                </a:solidFill>
                <a:cs typeface="B Nazanin" panose="00000400000000000000" pitchFamily="2" charset="-78"/>
              </a:rPr>
              <a:t>ي</a:t>
            </a:r>
            <a:r>
              <a:rPr lang="fa-IR" sz="3600" dirty="0">
                <a:solidFill>
                  <a:schemeClr val="tx1"/>
                </a:solidFill>
                <a:cs typeface="B Nazanin" panose="00000400000000000000" pitchFamily="2" charset="-78"/>
              </a:rPr>
              <a:t> و بهداشت</a:t>
            </a:r>
            <a:br>
              <a:rPr lang="fa-IR" sz="3600" dirty="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a:t>
            </a:r>
            <a:r>
              <a:rPr lang="fa-IR" sz="3600" dirty="0">
                <a:solidFill>
                  <a:schemeClr val="tx1"/>
                </a:solidFill>
                <a:cs typeface="B Nazanin" panose="00000400000000000000" pitchFamily="2" charset="-78"/>
              </a:rPr>
              <a:t>ا</a:t>
            </a:r>
            <a:r>
              <a:rPr lang="ar-SA" sz="3600" dirty="0">
                <a:solidFill>
                  <a:schemeClr val="tx1"/>
                </a:solidFill>
                <a:cs typeface="B Nazanin" panose="00000400000000000000" pitchFamily="2" charset="-78"/>
              </a:rPr>
              <a:t>ي</a:t>
            </a:r>
            <a:r>
              <a:rPr lang="fa-IR" sz="3600" dirty="0">
                <a:solidFill>
                  <a:schemeClr val="tx1"/>
                </a:solidFill>
                <a:cs typeface="B Nazanin" panose="00000400000000000000" pitchFamily="2" charset="-78"/>
              </a:rPr>
              <a:t>من</a:t>
            </a:r>
            <a:r>
              <a:rPr lang="ar-SA" sz="3600" dirty="0">
                <a:solidFill>
                  <a:schemeClr val="tx1"/>
                </a:solidFill>
                <a:cs typeface="B Nazanin" panose="00000400000000000000" pitchFamily="2" charset="-78"/>
              </a:rPr>
              <a:t>ي</a:t>
            </a:r>
            <a:r>
              <a:rPr lang="fa-IR" sz="3600" dirty="0">
                <a:solidFill>
                  <a:schemeClr val="tx1"/>
                </a:solidFill>
                <a:cs typeface="B Nazanin" panose="00000400000000000000" pitchFamily="2" charset="-78"/>
              </a:rPr>
              <a:t/>
            </a:r>
            <a:br>
              <a:rPr lang="fa-IR" sz="3600" dirty="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شاخص </a:t>
            </a:r>
            <a:r>
              <a:rPr lang="fa-IR" sz="3600" dirty="0">
                <a:solidFill>
                  <a:schemeClr val="tx1"/>
                </a:solidFill>
                <a:cs typeface="B Nazanin" panose="00000400000000000000" pitchFamily="2" charset="-78"/>
              </a:rPr>
              <a:t>مح</a:t>
            </a:r>
            <a:r>
              <a:rPr lang="ar-SA" sz="3600" dirty="0">
                <a:solidFill>
                  <a:schemeClr val="tx1"/>
                </a:solidFill>
                <a:cs typeface="B Nazanin" panose="00000400000000000000" pitchFamily="2" charset="-78"/>
              </a:rPr>
              <a:t>ي</a:t>
            </a:r>
            <a:r>
              <a:rPr lang="fa-IR" sz="3600" dirty="0">
                <a:solidFill>
                  <a:schemeClr val="tx1"/>
                </a:solidFill>
                <a:cs typeface="B Nazanin" panose="00000400000000000000" pitchFamily="2" charset="-78"/>
              </a:rPr>
              <a:t>ط ز</a:t>
            </a:r>
            <a:r>
              <a:rPr lang="ar-SA" sz="3600" dirty="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ست</a:t>
            </a:r>
            <a:endParaRPr lang="en-US" sz="3600" dirty="0">
              <a:solidFill>
                <a:schemeClr val="tx1"/>
              </a:solidFill>
            </a:endParaRPr>
          </a:p>
        </p:txBody>
      </p:sp>
      <p:sp>
        <p:nvSpPr>
          <p:cNvPr id="6" name="Content Placeholder 2"/>
          <p:cNvSpPr txBox="1">
            <a:spLocks/>
          </p:cNvSpPr>
          <p:nvPr/>
        </p:nvSpPr>
        <p:spPr>
          <a:xfrm>
            <a:off x="457200" y="987425"/>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400" b="1" dirty="0" smtClean="0">
                <a:solidFill>
                  <a:schemeClr val="bg1"/>
                </a:solidFill>
                <a:cs typeface="B Titr" pitchFamily="2" charset="-78"/>
              </a:rPr>
              <a:t>انواع شاخصها </a:t>
            </a:r>
            <a:r>
              <a:rPr lang="fa-IR" sz="2800" b="1" dirty="0" smtClean="0">
                <a:solidFill>
                  <a:schemeClr val="bg1"/>
                </a:solidFill>
                <a:cs typeface="B Titr" pitchFamily="2" charset="-78"/>
              </a:rPr>
              <a:t>- ادامه</a:t>
            </a:r>
            <a:endParaRPr lang="en-US" sz="2800" dirty="0" smtClean="0">
              <a:solidFill>
                <a:schemeClr val="bg1"/>
              </a:solidFill>
              <a:cs typeface="B Titr" pitchFamily="2" charset="-78"/>
            </a:endParaRPr>
          </a:p>
        </p:txBody>
      </p:sp>
    </p:spTree>
    <p:extLst>
      <p:ext uri="{BB962C8B-B14F-4D97-AF65-F5344CB8AC3E}">
        <p14:creationId xmlns:p14="http://schemas.microsoft.com/office/powerpoint/2010/main" xmlns="" val="1162054941"/>
      </p:ext>
    </p:extLst>
  </p:cSld>
  <p:clrMapOvr>
    <a:masterClrMapping/>
  </p:clrMapOvr>
  <p:transition spd="med">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503238" y="2362200"/>
            <a:ext cx="8183562" cy="2987675"/>
          </a:xfrm>
        </p:spPr>
        <p:txBody>
          <a:bodyPr/>
          <a:lstStyle/>
          <a:p>
            <a:pPr algn="r" rtl="1" eaLnBrk="1" hangingPunct="1">
              <a:lnSpc>
                <a:spcPct val="150000"/>
              </a:lnSpc>
            </a:pPr>
            <a:r>
              <a:rPr lang="fa-IR" dirty="0" smtClean="0">
                <a:solidFill>
                  <a:schemeClr val="tx1"/>
                </a:solidFill>
                <a:cs typeface="B Nazanin" panose="00000400000000000000" pitchFamily="2" charset="-78"/>
              </a:rPr>
              <a:t>- سود عمل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ات</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ارزش افزوده به ازا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هر نفر 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رو</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انسان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بهره‌ور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رو</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انسان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کاهش هز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نه‌ها و ...</a:t>
            </a:r>
            <a:endParaRPr lang="en-US" dirty="0" smtClean="0">
              <a:solidFill>
                <a:schemeClr val="tx1"/>
              </a:solidFill>
              <a:cs typeface="B Nazanin" panose="00000400000000000000" pitchFamily="2" charset="-78"/>
            </a:endParaRPr>
          </a:p>
        </p:txBody>
      </p:sp>
      <p:sp>
        <p:nvSpPr>
          <p:cNvPr id="113667" name="Content Placeholder 2"/>
          <p:cNvSpPr>
            <a:spLocks noGrp="1"/>
          </p:cNvSpPr>
          <p:nvPr>
            <p:ph idx="1"/>
          </p:nvPr>
        </p:nvSpPr>
        <p:spPr>
          <a:xfrm>
            <a:off x="473046" y="914400"/>
            <a:ext cx="8183562" cy="993775"/>
          </a:xfrm>
        </p:spPr>
        <p:txBody>
          <a:bodyPr/>
          <a:lstStyle/>
          <a:p>
            <a:pPr marL="0" indent="0" algn="ctr" rtl="1" eaLnBrk="1" hangingPunct="1">
              <a:buFont typeface="Wingdings 2" panose="05020102010507070707" pitchFamily="18" charset="2"/>
              <a:buNone/>
            </a:pPr>
            <a:r>
              <a:rPr lang="fa-IR" sz="5400" b="1" dirty="0" smtClean="0">
                <a:solidFill>
                  <a:schemeClr val="bg1"/>
                </a:solidFill>
                <a:cs typeface="B Titr" pitchFamily="2" charset="-78"/>
              </a:rPr>
              <a:t>شاخص ها</a:t>
            </a:r>
            <a:r>
              <a:rPr lang="ar-SA" sz="5400" b="1" dirty="0" smtClean="0">
                <a:solidFill>
                  <a:schemeClr val="bg1"/>
                </a:solidFill>
                <a:cs typeface="B Titr" pitchFamily="2" charset="-78"/>
              </a:rPr>
              <a:t>ي</a:t>
            </a:r>
            <a:r>
              <a:rPr lang="fa-IR" sz="5400" b="1" dirty="0" smtClean="0">
                <a:solidFill>
                  <a:schemeClr val="bg1"/>
                </a:solidFill>
                <a:cs typeface="B Titr" pitchFamily="2" charset="-78"/>
              </a:rPr>
              <a:t> مد</a:t>
            </a:r>
            <a:r>
              <a:rPr lang="ar-SA" sz="5400" b="1" dirty="0" smtClean="0">
                <a:solidFill>
                  <a:schemeClr val="bg1"/>
                </a:solidFill>
                <a:cs typeface="B Titr" pitchFamily="2" charset="-78"/>
              </a:rPr>
              <a:t>ي</a:t>
            </a:r>
            <a:r>
              <a:rPr lang="fa-IR" sz="5400" b="1" dirty="0" smtClean="0">
                <a:solidFill>
                  <a:schemeClr val="bg1"/>
                </a:solidFill>
                <a:cs typeface="B Titr" pitchFamily="2" charset="-78"/>
              </a:rPr>
              <a:t>ر</a:t>
            </a:r>
            <a:r>
              <a:rPr lang="ar-SA" sz="5400" b="1" dirty="0" smtClean="0">
                <a:solidFill>
                  <a:schemeClr val="bg1"/>
                </a:solidFill>
                <a:cs typeface="B Titr" pitchFamily="2" charset="-78"/>
              </a:rPr>
              <a:t>ي</a:t>
            </a:r>
            <a:r>
              <a:rPr lang="fa-IR" sz="5400" b="1" dirty="0" smtClean="0">
                <a:solidFill>
                  <a:schemeClr val="bg1"/>
                </a:solidFill>
                <a:cs typeface="B Titr" pitchFamily="2" charset="-78"/>
              </a:rPr>
              <a:t>تی</a:t>
            </a:r>
          </a:p>
          <a:p>
            <a:pPr marL="0" indent="0" algn="ctr" rtl="1" eaLnBrk="1" hangingPunct="1">
              <a:buFont typeface="Wingdings 2" panose="05020102010507070707" pitchFamily="18" charset="2"/>
              <a:buNone/>
            </a:pP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86557" y="228600"/>
            <a:ext cx="8183562" cy="6172200"/>
          </a:xfrm>
        </p:spPr>
        <p:txBody>
          <a:bodyPr/>
          <a:lstStyle/>
          <a:p>
            <a:pPr marL="0" indent="0" eaLnBrk="1" hangingPunct="1">
              <a:buFont typeface="Wingdings 2" panose="05020102010507070707" pitchFamily="18" charset="2"/>
              <a:buNone/>
            </a:pPr>
            <a:endParaRPr lang="fa-IR" sz="1800" b="1" dirty="0" smtClean="0">
              <a:solidFill>
                <a:srgbClr val="7030A0"/>
              </a:solidFill>
              <a:cs typeface="Nazanin" pitchFamily="2" charset="-78"/>
            </a:endParaRPr>
          </a:p>
          <a:p>
            <a:pPr marL="0" indent="0" algn="ctr" rtl="1" eaLnBrk="1" hangingPunct="1">
              <a:lnSpc>
                <a:spcPct val="150000"/>
              </a:lnSpc>
              <a:buFont typeface="Wingdings 2" panose="05020102010507070707" pitchFamily="18" charset="2"/>
              <a:buNone/>
            </a:pPr>
            <a:endParaRPr lang="en-US" sz="3200" b="1" dirty="0" smtClean="0">
              <a:solidFill>
                <a:schemeClr val="bg1"/>
              </a:solidFill>
              <a:cs typeface="Nazanin" pitchFamily="2" charset="-78"/>
            </a:endParaRPr>
          </a:p>
          <a:p>
            <a:pPr marL="0" indent="0" algn="ctr" rtl="1" eaLnBrk="1" hangingPunct="1">
              <a:lnSpc>
                <a:spcPct val="150000"/>
              </a:lnSpc>
              <a:buFont typeface="Wingdings 2" panose="05020102010507070707" pitchFamily="18" charset="2"/>
              <a:buNone/>
            </a:pPr>
            <a:endParaRPr lang="en-US" sz="3200" b="1" dirty="0">
              <a:solidFill>
                <a:schemeClr val="bg1"/>
              </a:solidFill>
              <a:cs typeface="Nazanin" pitchFamily="2" charset="-78"/>
            </a:endParaRPr>
          </a:p>
          <a:p>
            <a:pPr marL="0" indent="0" algn="r" rtl="1" eaLnBrk="1" hangingPunct="1">
              <a:lnSpc>
                <a:spcPct val="150000"/>
              </a:lnSpc>
              <a:buFont typeface="Wingdings 2" panose="05020102010507070707" pitchFamily="18" charset="2"/>
              <a:buNone/>
            </a:pPr>
            <a:r>
              <a:rPr lang="fa-IR" sz="2800" b="1" dirty="0" smtClean="0">
                <a:solidFill>
                  <a:schemeClr val="tx1"/>
                </a:solidFill>
                <a:cs typeface="B Nazanin" panose="00000400000000000000" pitchFamily="2" charset="-78"/>
              </a:rPr>
              <a:t>در کلاس توليد جهاني </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 شرکت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ده‌آل دارا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خصوص</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ات 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است</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a:t>
            </a:r>
            <a:endParaRPr lang="en-US" sz="2800" b="1" dirty="0" smtClean="0">
              <a:solidFill>
                <a:schemeClr val="tx1"/>
              </a:solidFill>
              <a:cs typeface="B Nazanin" panose="00000400000000000000" pitchFamily="2" charset="-78"/>
            </a:endParaRPr>
          </a:p>
        </p:txBody>
      </p:sp>
      <p:grpSp>
        <p:nvGrpSpPr>
          <p:cNvPr id="2" name="Group 25"/>
          <p:cNvGrpSpPr>
            <a:grpSpLocks/>
          </p:cNvGrpSpPr>
          <p:nvPr/>
        </p:nvGrpSpPr>
        <p:grpSpPr bwMode="auto">
          <a:xfrm>
            <a:off x="1348766" y="4109030"/>
            <a:ext cx="2497138" cy="1935162"/>
            <a:chOff x="1248" y="1901"/>
            <a:chExt cx="1573" cy="1219"/>
          </a:xfrm>
        </p:grpSpPr>
        <p:grpSp>
          <p:nvGrpSpPr>
            <p:cNvPr id="16397" name="Group 9"/>
            <p:cNvGrpSpPr>
              <a:grpSpLocks/>
            </p:cNvGrpSpPr>
            <p:nvPr/>
          </p:nvGrpSpPr>
          <p:grpSpPr bwMode="auto">
            <a:xfrm>
              <a:off x="1248" y="1901"/>
              <a:ext cx="1305" cy="1219"/>
              <a:chOff x="3404" y="3252"/>
              <a:chExt cx="3263" cy="3048"/>
            </a:xfrm>
          </p:grpSpPr>
          <p:sp>
            <p:nvSpPr>
              <p:cNvPr id="16402" name="Oval 10"/>
              <p:cNvSpPr>
                <a:spLocks noChangeArrowheads="1"/>
              </p:cNvSpPr>
              <p:nvPr/>
            </p:nvSpPr>
            <p:spPr bwMode="auto">
              <a:xfrm rot="-6980974">
                <a:off x="3868" y="4206"/>
                <a:ext cx="2106" cy="2082"/>
              </a:xfrm>
              <a:prstGeom prst="ellipse">
                <a:avLst/>
              </a:prstGeom>
              <a:solidFill>
                <a:srgbClr val="CC99FF"/>
              </a:solidFill>
              <a:ln w="19050">
                <a:solidFill>
                  <a:srgbClr val="000000"/>
                </a:solidFill>
                <a:round/>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sp>
            <p:nvSpPr>
              <p:cNvPr id="16403" name="Oval 11"/>
              <p:cNvSpPr>
                <a:spLocks noChangeArrowheads="1"/>
              </p:cNvSpPr>
              <p:nvPr/>
            </p:nvSpPr>
            <p:spPr bwMode="auto">
              <a:xfrm rot="-6980974">
                <a:off x="4566" y="3264"/>
                <a:ext cx="2106" cy="2082"/>
              </a:xfrm>
              <a:prstGeom prst="ellipse">
                <a:avLst/>
              </a:prstGeom>
              <a:solidFill>
                <a:srgbClr val="CCFFFF"/>
              </a:solidFill>
              <a:ln w="19050">
                <a:solidFill>
                  <a:srgbClr val="000000"/>
                </a:solidFill>
                <a:round/>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sp>
            <p:nvSpPr>
              <p:cNvPr id="16404" name="Oval 12"/>
              <p:cNvSpPr>
                <a:spLocks noChangeArrowheads="1"/>
              </p:cNvSpPr>
              <p:nvPr/>
            </p:nvSpPr>
            <p:spPr bwMode="auto">
              <a:xfrm rot="-6980974">
                <a:off x="3408" y="3264"/>
                <a:ext cx="2106" cy="2082"/>
              </a:xfrm>
              <a:prstGeom prst="ellipse">
                <a:avLst/>
              </a:prstGeom>
              <a:solidFill>
                <a:srgbClr val="3366FF"/>
              </a:solidFill>
              <a:ln w="19050">
                <a:solidFill>
                  <a:srgbClr val="000000"/>
                </a:solidFill>
                <a:round/>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sp>
            <p:nvSpPr>
              <p:cNvPr id="16405" name="Arc 13"/>
              <p:cNvSpPr>
                <a:spLocks/>
              </p:cNvSpPr>
              <p:nvPr/>
            </p:nvSpPr>
            <p:spPr bwMode="auto">
              <a:xfrm rot="-6980974">
                <a:off x="4240" y="3805"/>
                <a:ext cx="1621" cy="1042"/>
              </a:xfrm>
              <a:custGeom>
                <a:avLst/>
                <a:gdLst>
                  <a:gd name="T0" fmla="*/ 0 w 33262"/>
                  <a:gd name="T1" fmla="*/ 0 h 21600"/>
                  <a:gd name="T2" fmla="*/ 0 w 33262"/>
                  <a:gd name="T3" fmla="*/ 0 h 21600"/>
                  <a:gd name="T4" fmla="*/ 0 w 33262"/>
                  <a:gd name="T5" fmla="*/ 0 h 21600"/>
                  <a:gd name="T6" fmla="*/ 0 60000 65536"/>
                  <a:gd name="T7" fmla="*/ 0 60000 65536"/>
                  <a:gd name="T8" fmla="*/ 0 60000 65536"/>
                  <a:gd name="T9" fmla="*/ 0 w 33262"/>
                  <a:gd name="T10" fmla="*/ 0 h 21600"/>
                  <a:gd name="T11" fmla="*/ 33262 w 33262"/>
                  <a:gd name="T12" fmla="*/ 21600 h 21600"/>
                </a:gdLst>
                <a:ahLst/>
                <a:cxnLst>
                  <a:cxn ang="T6">
                    <a:pos x="T0" y="T1"/>
                  </a:cxn>
                  <a:cxn ang="T7">
                    <a:pos x="T2" y="T3"/>
                  </a:cxn>
                  <a:cxn ang="T8">
                    <a:pos x="T4" y="T5"/>
                  </a:cxn>
                </a:cxnLst>
                <a:rect l="T9" t="T10" r="T11" b="T12"/>
                <a:pathLst>
                  <a:path w="33262" h="21600" fill="none" extrusionOk="0">
                    <a:moveTo>
                      <a:pt x="-1" y="3427"/>
                    </a:moveTo>
                    <a:cubicBezTo>
                      <a:pt x="3482" y="1189"/>
                      <a:pt x="7535" y="-1"/>
                      <a:pt x="11676" y="0"/>
                    </a:cubicBezTo>
                    <a:cubicBezTo>
                      <a:pt x="23302" y="0"/>
                      <a:pt x="32843" y="9203"/>
                      <a:pt x="33262" y="20822"/>
                    </a:cubicBezTo>
                  </a:path>
                  <a:path w="33262" h="21600" stroke="0" extrusionOk="0">
                    <a:moveTo>
                      <a:pt x="-1" y="3427"/>
                    </a:moveTo>
                    <a:cubicBezTo>
                      <a:pt x="3482" y="1189"/>
                      <a:pt x="7535" y="-1"/>
                      <a:pt x="11676" y="0"/>
                    </a:cubicBezTo>
                    <a:cubicBezTo>
                      <a:pt x="23302" y="0"/>
                      <a:pt x="32843" y="9203"/>
                      <a:pt x="33262" y="20822"/>
                    </a:cubicBezTo>
                    <a:lnTo>
                      <a:pt x="11676" y="21600"/>
                    </a:lnTo>
                    <a:lnTo>
                      <a:pt x="-1" y="3427"/>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 name="Arc 14"/>
              <p:cNvSpPr>
                <a:spLocks/>
              </p:cNvSpPr>
              <p:nvPr/>
            </p:nvSpPr>
            <p:spPr bwMode="auto">
              <a:xfrm rot="20431782" flipH="1">
                <a:off x="4569" y="3257"/>
                <a:ext cx="2098" cy="210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826"/>
                      <a:pt x="4177" y="6652"/>
                      <a:pt x="10937" y="281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3826"/>
                      <a:pt x="4177" y="6652"/>
                      <a:pt x="10937" y="2814"/>
                    </a:cubicBezTo>
                    <a:lnTo>
                      <a:pt x="21600" y="21600"/>
                    </a:lnTo>
                    <a:lnTo>
                      <a:pt x="21599" y="0"/>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7" name="Arc 15"/>
              <p:cNvSpPr>
                <a:spLocks/>
              </p:cNvSpPr>
              <p:nvPr/>
            </p:nvSpPr>
            <p:spPr bwMode="auto">
              <a:xfrm flipH="1">
                <a:off x="3404" y="3259"/>
                <a:ext cx="2082" cy="210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5858" y="5375"/>
                    </a:moveTo>
                    <a:cubicBezTo>
                      <a:pt x="40525" y="9476"/>
                      <a:pt x="43200" y="15387"/>
                      <a:pt x="43200" y="21600"/>
                    </a:cubicBezTo>
                    <a:cubicBezTo>
                      <a:pt x="43200" y="33529"/>
                      <a:pt x="33529" y="43200"/>
                      <a:pt x="21600" y="43200"/>
                    </a:cubicBezTo>
                    <a:cubicBezTo>
                      <a:pt x="9670" y="43200"/>
                      <a:pt x="0" y="33529"/>
                      <a:pt x="0" y="21600"/>
                    </a:cubicBezTo>
                    <a:cubicBezTo>
                      <a:pt x="0" y="9670"/>
                      <a:pt x="9670" y="0"/>
                      <a:pt x="21600" y="0"/>
                    </a:cubicBezTo>
                    <a:cubicBezTo>
                      <a:pt x="22832" y="-1"/>
                      <a:pt x="24061" y="105"/>
                      <a:pt x="25275" y="315"/>
                    </a:cubicBezTo>
                  </a:path>
                  <a:path w="43200" h="43200" stroke="0" extrusionOk="0">
                    <a:moveTo>
                      <a:pt x="35858" y="5375"/>
                    </a:moveTo>
                    <a:cubicBezTo>
                      <a:pt x="40525" y="9476"/>
                      <a:pt x="43200" y="15387"/>
                      <a:pt x="43200" y="21600"/>
                    </a:cubicBezTo>
                    <a:cubicBezTo>
                      <a:pt x="43200" y="33529"/>
                      <a:pt x="33529" y="43200"/>
                      <a:pt x="21600" y="43200"/>
                    </a:cubicBezTo>
                    <a:cubicBezTo>
                      <a:pt x="9670" y="43200"/>
                      <a:pt x="0" y="33529"/>
                      <a:pt x="0" y="21600"/>
                    </a:cubicBezTo>
                    <a:cubicBezTo>
                      <a:pt x="0" y="9670"/>
                      <a:pt x="9670" y="0"/>
                      <a:pt x="21600" y="0"/>
                    </a:cubicBezTo>
                    <a:cubicBezTo>
                      <a:pt x="22832" y="-1"/>
                      <a:pt x="24061" y="105"/>
                      <a:pt x="25275" y="315"/>
                    </a:cubicBezTo>
                    <a:lnTo>
                      <a:pt x="21600" y="21600"/>
                    </a:lnTo>
                    <a:lnTo>
                      <a:pt x="35858" y="5375"/>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8" name="Arc 16"/>
              <p:cNvSpPr>
                <a:spLocks/>
              </p:cNvSpPr>
              <p:nvPr/>
            </p:nvSpPr>
            <p:spPr bwMode="auto">
              <a:xfrm rot="11720183" flipH="1">
                <a:off x="3886" y="4191"/>
                <a:ext cx="2083" cy="210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5858" y="5375"/>
                    </a:moveTo>
                    <a:cubicBezTo>
                      <a:pt x="40525" y="9476"/>
                      <a:pt x="43200" y="15387"/>
                      <a:pt x="43200" y="21600"/>
                    </a:cubicBezTo>
                    <a:cubicBezTo>
                      <a:pt x="43200" y="33529"/>
                      <a:pt x="33529" y="43200"/>
                      <a:pt x="21600" y="43200"/>
                    </a:cubicBezTo>
                    <a:cubicBezTo>
                      <a:pt x="9670" y="43200"/>
                      <a:pt x="0" y="33529"/>
                      <a:pt x="0" y="21600"/>
                    </a:cubicBezTo>
                    <a:cubicBezTo>
                      <a:pt x="0" y="9670"/>
                      <a:pt x="9670" y="0"/>
                      <a:pt x="21600" y="0"/>
                    </a:cubicBezTo>
                    <a:cubicBezTo>
                      <a:pt x="22832" y="-1"/>
                      <a:pt x="24061" y="105"/>
                      <a:pt x="25275" y="315"/>
                    </a:cubicBezTo>
                  </a:path>
                  <a:path w="43200" h="43200" stroke="0" extrusionOk="0">
                    <a:moveTo>
                      <a:pt x="35858" y="5375"/>
                    </a:moveTo>
                    <a:cubicBezTo>
                      <a:pt x="40525" y="9476"/>
                      <a:pt x="43200" y="15387"/>
                      <a:pt x="43200" y="21600"/>
                    </a:cubicBezTo>
                    <a:cubicBezTo>
                      <a:pt x="43200" y="33529"/>
                      <a:pt x="33529" y="43200"/>
                      <a:pt x="21600" y="43200"/>
                    </a:cubicBezTo>
                    <a:cubicBezTo>
                      <a:pt x="9670" y="43200"/>
                      <a:pt x="0" y="33529"/>
                      <a:pt x="0" y="21600"/>
                    </a:cubicBezTo>
                    <a:cubicBezTo>
                      <a:pt x="0" y="9670"/>
                      <a:pt x="9670" y="0"/>
                      <a:pt x="21600" y="0"/>
                    </a:cubicBezTo>
                    <a:cubicBezTo>
                      <a:pt x="22832" y="-1"/>
                      <a:pt x="24061" y="105"/>
                      <a:pt x="25275" y="315"/>
                    </a:cubicBezTo>
                    <a:lnTo>
                      <a:pt x="21600" y="21600"/>
                    </a:lnTo>
                    <a:lnTo>
                      <a:pt x="35858" y="5375"/>
                    </a:lnTo>
                    <a:close/>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6409" name="Group 17"/>
              <p:cNvGrpSpPr>
                <a:grpSpLocks/>
              </p:cNvGrpSpPr>
              <p:nvPr/>
            </p:nvGrpSpPr>
            <p:grpSpPr bwMode="auto">
              <a:xfrm rot="3667245">
                <a:off x="4286" y="3662"/>
                <a:ext cx="1607" cy="1260"/>
                <a:chOff x="4661" y="3323"/>
                <a:chExt cx="660" cy="466"/>
              </a:xfrm>
            </p:grpSpPr>
            <p:sp>
              <p:nvSpPr>
                <p:cNvPr id="16410" name="Arc 18"/>
                <p:cNvSpPr>
                  <a:spLocks/>
                </p:cNvSpPr>
                <p:nvPr/>
              </p:nvSpPr>
              <p:spPr bwMode="auto">
                <a:xfrm>
                  <a:off x="4661" y="3323"/>
                  <a:ext cx="660" cy="433"/>
                </a:xfrm>
                <a:custGeom>
                  <a:avLst/>
                  <a:gdLst>
                    <a:gd name="T0" fmla="*/ 0 w 32980"/>
                    <a:gd name="T1" fmla="*/ 0 h 21600"/>
                    <a:gd name="T2" fmla="*/ 0 w 32980"/>
                    <a:gd name="T3" fmla="*/ 0 h 21600"/>
                    <a:gd name="T4" fmla="*/ 0 w 32980"/>
                    <a:gd name="T5" fmla="*/ 0 h 21600"/>
                    <a:gd name="T6" fmla="*/ 0 60000 65536"/>
                    <a:gd name="T7" fmla="*/ 0 60000 65536"/>
                    <a:gd name="T8" fmla="*/ 0 60000 65536"/>
                    <a:gd name="T9" fmla="*/ 0 w 32980"/>
                    <a:gd name="T10" fmla="*/ 0 h 21600"/>
                    <a:gd name="T11" fmla="*/ 32980 w 32980"/>
                    <a:gd name="T12" fmla="*/ 21600 h 21600"/>
                  </a:gdLst>
                  <a:ahLst/>
                  <a:cxnLst>
                    <a:cxn ang="T6">
                      <a:pos x="T0" y="T1"/>
                    </a:cxn>
                    <a:cxn ang="T7">
                      <a:pos x="T2" y="T3"/>
                    </a:cxn>
                    <a:cxn ang="T8">
                      <a:pos x="T4" y="T5"/>
                    </a:cxn>
                  </a:cxnLst>
                  <a:rect l="T9" t="T10" r="T11" b="T12"/>
                  <a:pathLst>
                    <a:path w="32980" h="21600" fill="none" extrusionOk="0">
                      <a:moveTo>
                        <a:pt x="0" y="3336"/>
                      </a:moveTo>
                      <a:cubicBezTo>
                        <a:pt x="3451" y="1156"/>
                        <a:pt x="7450" y="-1"/>
                        <a:pt x="11532" y="0"/>
                      </a:cubicBezTo>
                      <a:cubicBezTo>
                        <a:pt x="22470" y="0"/>
                        <a:pt x="31682" y="8177"/>
                        <a:pt x="32979" y="19039"/>
                      </a:cubicBezTo>
                    </a:path>
                    <a:path w="32980" h="21600" stroke="0" extrusionOk="0">
                      <a:moveTo>
                        <a:pt x="0" y="3336"/>
                      </a:moveTo>
                      <a:cubicBezTo>
                        <a:pt x="3451" y="1156"/>
                        <a:pt x="7450" y="-1"/>
                        <a:pt x="11532" y="0"/>
                      </a:cubicBezTo>
                      <a:cubicBezTo>
                        <a:pt x="22470" y="0"/>
                        <a:pt x="31682" y="8177"/>
                        <a:pt x="32979" y="19039"/>
                      </a:cubicBezTo>
                      <a:lnTo>
                        <a:pt x="11532" y="21600"/>
                      </a:lnTo>
                      <a:lnTo>
                        <a:pt x="0" y="3336"/>
                      </a:lnTo>
                      <a:close/>
                    </a:path>
                  </a:pathLst>
                </a:custGeom>
                <a:solidFill>
                  <a:srgbClr val="FFFFFF"/>
                </a:solidFill>
                <a:ln w="19050">
                  <a:solidFill>
                    <a:srgbClr val="000000"/>
                  </a:solidFill>
                  <a:round/>
                  <a:headEnd/>
                  <a:tailEnd/>
                </a:ln>
              </p:spPr>
              <p:txBody>
                <a:bodyPr/>
                <a:lstStyle/>
                <a:p>
                  <a:endParaRPr lang="en-US"/>
                </a:p>
              </p:txBody>
            </p:sp>
            <p:sp>
              <p:nvSpPr>
                <p:cNvPr id="16411" name="Arc 19"/>
                <p:cNvSpPr>
                  <a:spLocks/>
                </p:cNvSpPr>
                <p:nvPr/>
              </p:nvSpPr>
              <p:spPr bwMode="auto">
                <a:xfrm flipH="1">
                  <a:off x="4667" y="3356"/>
                  <a:ext cx="640" cy="433"/>
                </a:xfrm>
                <a:custGeom>
                  <a:avLst/>
                  <a:gdLst>
                    <a:gd name="T0" fmla="*/ 0 w 31918"/>
                    <a:gd name="T1" fmla="*/ 0 h 21600"/>
                    <a:gd name="T2" fmla="*/ 0 w 31918"/>
                    <a:gd name="T3" fmla="*/ 0 h 21600"/>
                    <a:gd name="T4" fmla="*/ 0 w 31918"/>
                    <a:gd name="T5" fmla="*/ 0 h 21600"/>
                    <a:gd name="T6" fmla="*/ 0 60000 65536"/>
                    <a:gd name="T7" fmla="*/ 0 60000 65536"/>
                    <a:gd name="T8" fmla="*/ 0 60000 65536"/>
                    <a:gd name="T9" fmla="*/ 0 w 31918"/>
                    <a:gd name="T10" fmla="*/ 0 h 21600"/>
                    <a:gd name="T11" fmla="*/ 31918 w 31918"/>
                    <a:gd name="T12" fmla="*/ 21600 h 21600"/>
                  </a:gdLst>
                  <a:ahLst/>
                  <a:cxnLst>
                    <a:cxn ang="T6">
                      <a:pos x="T0" y="T1"/>
                    </a:cxn>
                    <a:cxn ang="T7">
                      <a:pos x="T2" y="T3"/>
                    </a:cxn>
                    <a:cxn ang="T8">
                      <a:pos x="T4" y="T5"/>
                    </a:cxn>
                  </a:cxnLst>
                  <a:rect l="T9" t="T10" r="T11" b="T12"/>
                  <a:pathLst>
                    <a:path w="31918" h="21600" fill="none" extrusionOk="0">
                      <a:moveTo>
                        <a:pt x="31918" y="942"/>
                      </a:moveTo>
                      <a:cubicBezTo>
                        <a:pt x="31414" y="12494"/>
                        <a:pt x="21901" y="21599"/>
                        <a:pt x="10339" y="21600"/>
                      </a:cubicBezTo>
                      <a:cubicBezTo>
                        <a:pt x="6726" y="21600"/>
                        <a:pt x="3171" y="20693"/>
                        <a:pt x="0" y="18964"/>
                      </a:cubicBezTo>
                    </a:path>
                    <a:path w="31918" h="21600" stroke="0" extrusionOk="0">
                      <a:moveTo>
                        <a:pt x="31918" y="942"/>
                      </a:moveTo>
                      <a:cubicBezTo>
                        <a:pt x="31414" y="12494"/>
                        <a:pt x="21901" y="21599"/>
                        <a:pt x="10339" y="21600"/>
                      </a:cubicBezTo>
                      <a:cubicBezTo>
                        <a:pt x="6726" y="21600"/>
                        <a:pt x="3171" y="20693"/>
                        <a:pt x="0" y="18964"/>
                      </a:cubicBezTo>
                      <a:lnTo>
                        <a:pt x="10339" y="0"/>
                      </a:lnTo>
                      <a:lnTo>
                        <a:pt x="31918" y="942"/>
                      </a:lnTo>
                      <a:close/>
                    </a:path>
                  </a:pathLst>
                </a:custGeom>
                <a:solidFill>
                  <a:srgbClr val="FFFFFF"/>
                </a:solidFill>
                <a:ln w="19050">
                  <a:solidFill>
                    <a:srgbClr val="000000"/>
                  </a:solidFill>
                  <a:round/>
                  <a:headEnd/>
                  <a:tailEnd/>
                </a:ln>
              </p:spPr>
              <p:txBody>
                <a:bodyPr/>
                <a:lstStyle/>
                <a:p>
                  <a:endParaRPr lang="en-US"/>
                </a:p>
              </p:txBody>
            </p:sp>
          </p:grpSp>
        </p:grpSp>
        <p:sp>
          <p:nvSpPr>
            <p:cNvPr id="16398" name="Text Box 20"/>
            <p:cNvSpPr txBox="1">
              <a:spLocks noChangeArrowheads="1"/>
            </p:cNvSpPr>
            <p:nvPr/>
          </p:nvSpPr>
          <p:spPr bwMode="auto">
            <a:xfrm>
              <a:off x="2101" y="2112"/>
              <a:ext cx="7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en-US" sz="1800" dirty="0">
                  <a:latin typeface="Verdana" panose="020B0604030504040204" pitchFamily="34" charset="0"/>
                  <a:cs typeface="Times New Roman" panose="02020603050405020304" pitchFamily="18" charset="0"/>
                </a:rPr>
                <a:t>TQM</a:t>
              </a:r>
            </a:p>
          </p:txBody>
        </p:sp>
        <p:sp>
          <p:nvSpPr>
            <p:cNvPr id="16399" name="Text Box 21"/>
            <p:cNvSpPr txBox="1">
              <a:spLocks noChangeArrowheads="1"/>
            </p:cNvSpPr>
            <p:nvPr/>
          </p:nvSpPr>
          <p:spPr bwMode="auto">
            <a:xfrm>
              <a:off x="1721" y="2208"/>
              <a:ext cx="7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en-US" sz="1800">
                  <a:latin typeface="Verdana" panose="020B0604030504040204" pitchFamily="34" charset="0"/>
                  <a:cs typeface="Times New Roman" panose="02020603050405020304" pitchFamily="18" charset="0"/>
                </a:rPr>
                <a:t>TPM</a:t>
              </a:r>
            </a:p>
          </p:txBody>
        </p:sp>
        <p:sp>
          <p:nvSpPr>
            <p:cNvPr id="16400" name="Text Box 22"/>
            <p:cNvSpPr txBox="1">
              <a:spLocks noChangeArrowheads="1"/>
            </p:cNvSpPr>
            <p:nvPr/>
          </p:nvSpPr>
          <p:spPr bwMode="auto">
            <a:xfrm>
              <a:off x="1504" y="2763"/>
              <a:ext cx="7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eaLnBrk="1" hangingPunct="1">
                <a:lnSpc>
                  <a:spcPct val="100000"/>
                </a:lnSpc>
                <a:spcBef>
                  <a:spcPct val="50000"/>
                </a:spcBef>
                <a:buFontTx/>
                <a:buNone/>
              </a:pPr>
              <a:r>
                <a:rPr lang="en-US" sz="1800">
                  <a:latin typeface="Verdana" panose="020B0604030504040204" pitchFamily="34" charset="0"/>
                  <a:cs typeface="Times New Roman" panose="02020603050405020304" pitchFamily="18" charset="0"/>
                </a:rPr>
                <a:t>JIT</a:t>
              </a:r>
            </a:p>
          </p:txBody>
        </p:sp>
        <p:sp>
          <p:nvSpPr>
            <p:cNvPr id="16401" name="Text Box 23"/>
            <p:cNvSpPr txBox="1">
              <a:spLocks noChangeArrowheads="1"/>
            </p:cNvSpPr>
            <p:nvPr/>
          </p:nvSpPr>
          <p:spPr bwMode="auto">
            <a:xfrm>
              <a:off x="1358" y="2153"/>
              <a:ext cx="7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en-US" sz="1800">
                  <a:latin typeface="Verdana" panose="020B0604030504040204" pitchFamily="34" charset="0"/>
                  <a:cs typeface="Times New Roman" panose="02020603050405020304" pitchFamily="18" charset="0"/>
                </a:rPr>
                <a:t>TEI</a:t>
              </a:r>
            </a:p>
          </p:txBody>
        </p:sp>
      </p:grpSp>
      <p:grpSp>
        <p:nvGrpSpPr>
          <p:cNvPr id="5" name="Group 26"/>
          <p:cNvGrpSpPr>
            <a:grpSpLocks/>
          </p:cNvGrpSpPr>
          <p:nvPr/>
        </p:nvGrpSpPr>
        <p:grpSpPr bwMode="auto">
          <a:xfrm>
            <a:off x="5334000" y="3819311"/>
            <a:ext cx="2971800" cy="2514600"/>
            <a:chOff x="4680" y="900"/>
            <a:chExt cx="3240" cy="4140"/>
          </a:xfrm>
        </p:grpSpPr>
        <p:sp>
          <p:nvSpPr>
            <p:cNvPr id="16389" name="AutoShape 27"/>
            <p:cNvSpPr>
              <a:spLocks noChangeArrowheads="1"/>
            </p:cNvSpPr>
            <p:nvPr/>
          </p:nvSpPr>
          <p:spPr bwMode="auto">
            <a:xfrm>
              <a:off x="4680" y="900"/>
              <a:ext cx="3240" cy="4140"/>
            </a:xfrm>
            <a:prstGeom prst="triangle">
              <a:avLst>
                <a:gd name="adj" fmla="val 49597"/>
              </a:avLst>
            </a:prstGeom>
            <a:solidFill>
              <a:srgbClr val="FFFFFF"/>
            </a:solidFill>
            <a:ln w="9525">
              <a:solidFill>
                <a:srgbClr val="000000"/>
              </a:solidFill>
              <a:miter lim="800000"/>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sp>
          <p:nvSpPr>
            <p:cNvPr id="16390" name="Freeform 28"/>
            <p:cNvSpPr>
              <a:spLocks/>
            </p:cNvSpPr>
            <p:nvPr/>
          </p:nvSpPr>
          <p:spPr bwMode="auto">
            <a:xfrm>
              <a:off x="5159" y="3938"/>
              <a:ext cx="2329" cy="178"/>
            </a:xfrm>
            <a:custGeom>
              <a:avLst/>
              <a:gdLst>
                <a:gd name="T0" fmla="*/ 0 w 2329"/>
                <a:gd name="T1" fmla="*/ 6 h 178"/>
                <a:gd name="T2" fmla="*/ 1252 w 2329"/>
                <a:gd name="T3" fmla="*/ 6 h 178"/>
                <a:gd name="T4" fmla="*/ 1503 w 2329"/>
                <a:gd name="T5" fmla="*/ 44 h 178"/>
                <a:gd name="T6" fmla="*/ 1490 w 2329"/>
                <a:gd name="T7" fmla="*/ 157 h 178"/>
                <a:gd name="T8" fmla="*/ 1640 w 2329"/>
                <a:gd name="T9" fmla="*/ 157 h 178"/>
                <a:gd name="T10" fmla="*/ 1628 w 2329"/>
                <a:gd name="T11" fmla="*/ 31 h 178"/>
                <a:gd name="T12" fmla="*/ 2329 w 2329"/>
                <a:gd name="T13" fmla="*/ 6 h 178"/>
                <a:gd name="T14" fmla="*/ 0 60000 65536"/>
                <a:gd name="T15" fmla="*/ 0 60000 65536"/>
                <a:gd name="T16" fmla="*/ 0 60000 65536"/>
                <a:gd name="T17" fmla="*/ 0 60000 65536"/>
                <a:gd name="T18" fmla="*/ 0 60000 65536"/>
                <a:gd name="T19" fmla="*/ 0 60000 65536"/>
                <a:gd name="T20" fmla="*/ 0 60000 65536"/>
                <a:gd name="T21" fmla="*/ 0 w 2329"/>
                <a:gd name="T22" fmla="*/ 0 h 178"/>
                <a:gd name="T23" fmla="*/ 2329 w 2329"/>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9" h="178">
                  <a:moveTo>
                    <a:pt x="0" y="6"/>
                  </a:moveTo>
                  <a:cubicBezTo>
                    <a:pt x="209" y="8"/>
                    <a:pt x="1002" y="0"/>
                    <a:pt x="1252" y="6"/>
                  </a:cubicBezTo>
                  <a:cubicBezTo>
                    <a:pt x="1502" y="12"/>
                    <a:pt x="1463" y="19"/>
                    <a:pt x="1503" y="44"/>
                  </a:cubicBezTo>
                  <a:cubicBezTo>
                    <a:pt x="1543" y="69"/>
                    <a:pt x="1467" y="138"/>
                    <a:pt x="1490" y="157"/>
                  </a:cubicBezTo>
                  <a:cubicBezTo>
                    <a:pt x="1513" y="176"/>
                    <a:pt x="1617" y="178"/>
                    <a:pt x="1640" y="157"/>
                  </a:cubicBezTo>
                  <a:cubicBezTo>
                    <a:pt x="1663" y="136"/>
                    <a:pt x="1513" y="56"/>
                    <a:pt x="1628" y="31"/>
                  </a:cubicBezTo>
                  <a:cubicBezTo>
                    <a:pt x="1743" y="6"/>
                    <a:pt x="2183" y="11"/>
                    <a:pt x="2329" y="6"/>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1" name="Freeform 29"/>
            <p:cNvSpPr>
              <a:spLocks/>
            </p:cNvSpPr>
            <p:nvPr/>
          </p:nvSpPr>
          <p:spPr bwMode="auto">
            <a:xfrm>
              <a:off x="5680" y="2336"/>
              <a:ext cx="1245" cy="163"/>
            </a:xfrm>
            <a:custGeom>
              <a:avLst/>
              <a:gdLst>
                <a:gd name="T0" fmla="*/ 1245 w 1245"/>
                <a:gd name="T1" fmla="*/ 156 h 163"/>
                <a:gd name="T2" fmla="*/ 826 w 1245"/>
                <a:gd name="T3" fmla="*/ 125 h 163"/>
                <a:gd name="T4" fmla="*/ 844 w 1245"/>
                <a:gd name="T5" fmla="*/ 31 h 163"/>
                <a:gd name="T6" fmla="*/ 706 w 1245"/>
                <a:gd name="T7" fmla="*/ 18 h 163"/>
                <a:gd name="T8" fmla="*/ 701 w 1245"/>
                <a:gd name="T9" fmla="*/ 138 h 163"/>
                <a:gd name="T10" fmla="*/ 0 w 1245"/>
                <a:gd name="T11" fmla="*/ 163 h 163"/>
                <a:gd name="T12" fmla="*/ 0 60000 65536"/>
                <a:gd name="T13" fmla="*/ 0 60000 65536"/>
                <a:gd name="T14" fmla="*/ 0 60000 65536"/>
                <a:gd name="T15" fmla="*/ 0 60000 65536"/>
                <a:gd name="T16" fmla="*/ 0 60000 65536"/>
                <a:gd name="T17" fmla="*/ 0 60000 65536"/>
                <a:gd name="T18" fmla="*/ 0 w 1245"/>
                <a:gd name="T19" fmla="*/ 0 h 163"/>
                <a:gd name="T20" fmla="*/ 1245 w 1245"/>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45" h="163">
                  <a:moveTo>
                    <a:pt x="1245" y="156"/>
                  </a:moveTo>
                  <a:cubicBezTo>
                    <a:pt x="1171" y="151"/>
                    <a:pt x="893" y="146"/>
                    <a:pt x="826" y="125"/>
                  </a:cubicBezTo>
                  <a:cubicBezTo>
                    <a:pt x="759" y="104"/>
                    <a:pt x="864" y="49"/>
                    <a:pt x="844" y="31"/>
                  </a:cubicBezTo>
                  <a:cubicBezTo>
                    <a:pt x="824" y="13"/>
                    <a:pt x="730" y="0"/>
                    <a:pt x="706" y="18"/>
                  </a:cubicBezTo>
                  <a:cubicBezTo>
                    <a:pt x="682" y="36"/>
                    <a:pt x="818" y="114"/>
                    <a:pt x="701" y="138"/>
                  </a:cubicBezTo>
                  <a:cubicBezTo>
                    <a:pt x="584" y="162"/>
                    <a:pt x="146" y="158"/>
                    <a:pt x="0" y="163"/>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2" name="Freeform 30"/>
            <p:cNvSpPr>
              <a:spLocks/>
            </p:cNvSpPr>
            <p:nvPr/>
          </p:nvSpPr>
          <p:spPr bwMode="auto">
            <a:xfrm>
              <a:off x="6143" y="2479"/>
              <a:ext cx="151" cy="1459"/>
            </a:xfrm>
            <a:custGeom>
              <a:avLst/>
              <a:gdLst>
                <a:gd name="T0" fmla="*/ 143 w 151"/>
                <a:gd name="T1" fmla="*/ 0 h 1459"/>
                <a:gd name="T2" fmla="*/ 146 w 151"/>
                <a:gd name="T3" fmla="*/ 579 h 1459"/>
                <a:gd name="T4" fmla="*/ 110 w 151"/>
                <a:gd name="T5" fmla="*/ 830 h 1459"/>
                <a:gd name="T6" fmla="*/ 18 w 151"/>
                <a:gd name="T7" fmla="*/ 802 h 1459"/>
                <a:gd name="T8" fmla="*/ 18 w 151"/>
                <a:gd name="T9" fmla="*/ 977 h 1459"/>
                <a:gd name="T10" fmla="*/ 124 w 151"/>
                <a:gd name="T11" fmla="*/ 955 h 1459"/>
                <a:gd name="T12" fmla="*/ 130 w 151"/>
                <a:gd name="T13" fmla="*/ 1459 h 1459"/>
                <a:gd name="T14" fmla="*/ 0 60000 65536"/>
                <a:gd name="T15" fmla="*/ 0 60000 65536"/>
                <a:gd name="T16" fmla="*/ 0 60000 65536"/>
                <a:gd name="T17" fmla="*/ 0 60000 65536"/>
                <a:gd name="T18" fmla="*/ 0 60000 65536"/>
                <a:gd name="T19" fmla="*/ 0 60000 65536"/>
                <a:gd name="T20" fmla="*/ 0 60000 65536"/>
                <a:gd name="T21" fmla="*/ 0 w 151"/>
                <a:gd name="T22" fmla="*/ 0 h 1459"/>
                <a:gd name="T23" fmla="*/ 151 w 151"/>
                <a:gd name="T24" fmla="*/ 1459 h 1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459">
                  <a:moveTo>
                    <a:pt x="143" y="0"/>
                  </a:moveTo>
                  <a:cubicBezTo>
                    <a:pt x="146" y="96"/>
                    <a:pt x="151" y="441"/>
                    <a:pt x="146" y="579"/>
                  </a:cubicBezTo>
                  <a:cubicBezTo>
                    <a:pt x="141" y="717"/>
                    <a:pt x="131" y="793"/>
                    <a:pt x="110" y="830"/>
                  </a:cubicBezTo>
                  <a:cubicBezTo>
                    <a:pt x="89" y="867"/>
                    <a:pt x="33" y="778"/>
                    <a:pt x="18" y="802"/>
                  </a:cubicBezTo>
                  <a:cubicBezTo>
                    <a:pt x="3" y="826"/>
                    <a:pt x="0" y="951"/>
                    <a:pt x="18" y="977"/>
                  </a:cubicBezTo>
                  <a:cubicBezTo>
                    <a:pt x="36" y="1003"/>
                    <a:pt x="105" y="875"/>
                    <a:pt x="124" y="955"/>
                  </a:cubicBezTo>
                  <a:cubicBezTo>
                    <a:pt x="143" y="1035"/>
                    <a:pt x="129" y="1354"/>
                    <a:pt x="130" y="1459"/>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3" name="Text Box 31"/>
            <p:cNvSpPr txBox="1">
              <a:spLocks noChangeArrowheads="1"/>
            </p:cNvSpPr>
            <p:nvPr/>
          </p:nvSpPr>
          <p:spPr bwMode="auto">
            <a:xfrm>
              <a:off x="5940" y="1672"/>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r>
                <a:rPr lang="en-US" sz="1200" b="1" dirty="0">
                  <a:latin typeface="Times New Roman" panose="02020603050405020304" pitchFamily="18" charset="0"/>
                  <a:cs typeface="Times New Roman" panose="02020603050405020304" pitchFamily="18" charset="0"/>
                </a:rPr>
                <a:t>JIT</a:t>
              </a:r>
            </a:p>
          </p:txBody>
        </p:sp>
        <p:sp>
          <p:nvSpPr>
            <p:cNvPr id="16394" name="Text Box 32"/>
            <p:cNvSpPr txBox="1">
              <a:spLocks noChangeArrowheads="1"/>
            </p:cNvSpPr>
            <p:nvPr/>
          </p:nvSpPr>
          <p:spPr bwMode="auto">
            <a:xfrm>
              <a:off x="5348" y="3023"/>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r>
                <a:rPr lang="en-US" sz="1200" b="1" dirty="0">
                  <a:latin typeface="Times New Roman" panose="02020603050405020304" pitchFamily="18" charset="0"/>
                  <a:cs typeface="Times New Roman" panose="02020603050405020304" pitchFamily="18" charset="0"/>
                </a:rPr>
                <a:t>TQM</a:t>
              </a:r>
            </a:p>
          </p:txBody>
        </p:sp>
        <p:sp>
          <p:nvSpPr>
            <p:cNvPr id="16395" name="Text Box 33"/>
            <p:cNvSpPr txBox="1">
              <a:spLocks noChangeArrowheads="1"/>
            </p:cNvSpPr>
            <p:nvPr/>
          </p:nvSpPr>
          <p:spPr bwMode="auto">
            <a:xfrm>
              <a:off x="6378" y="2984"/>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r>
                <a:rPr lang="en-US" sz="1200" b="1" dirty="0">
                  <a:latin typeface="Times New Roman" panose="02020603050405020304" pitchFamily="18" charset="0"/>
                  <a:cs typeface="Times New Roman" panose="02020603050405020304" pitchFamily="18" charset="0"/>
                </a:rPr>
                <a:t>TEI</a:t>
              </a:r>
            </a:p>
          </p:txBody>
        </p:sp>
        <p:sp>
          <p:nvSpPr>
            <p:cNvPr id="16396" name="Text Box 34"/>
            <p:cNvSpPr txBox="1">
              <a:spLocks noChangeArrowheads="1"/>
            </p:cNvSpPr>
            <p:nvPr/>
          </p:nvSpPr>
          <p:spPr bwMode="auto">
            <a:xfrm>
              <a:off x="5940" y="4320"/>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r>
                <a:rPr lang="en-US" sz="1200" b="1" dirty="0">
                  <a:latin typeface="Times New Roman" panose="02020603050405020304" pitchFamily="18" charset="0"/>
                  <a:cs typeface="Times New Roman" panose="02020603050405020304" pitchFamily="18" charset="0"/>
                </a:rPr>
                <a:t>TPM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2000"/>
                            </p:stCondLst>
                            <p:childTnLst>
                              <p:par>
                                <p:cTn id="14" presetID="21"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503238" y="2286000"/>
            <a:ext cx="8183562" cy="3216275"/>
          </a:xfrm>
        </p:spPr>
        <p:txBody>
          <a:bodyPr/>
          <a:lstStyle/>
          <a:p>
            <a:pPr algn="r" rtl="1" eaLnBrk="1" hangingPunct="1">
              <a:lnSpc>
                <a:spcPct val="150000"/>
              </a:lnSpc>
            </a:pPr>
            <a:r>
              <a:rPr lang="fa-IR" sz="4000" dirty="0" smtClean="0">
                <a:solidFill>
                  <a:schemeClr val="tx1"/>
                </a:solidFill>
                <a:cs typeface="B Nazanin" panose="00000400000000000000" pitchFamily="2" charset="-78"/>
              </a:rPr>
              <a:t>- اثر بخشی</a:t>
            </a:r>
            <a:r>
              <a:rPr lang="fa-IR" sz="3600" dirty="0" smtClean="0">
                <a:solidFill>
                  <a:schemeClr val="tx1"/>
                </a:solidFill>
                <a:cs typeface="B Nazanin" panose="00000400000000000000" pitchFamily="2" charset="-78"/>
              </a:rPr>
              <a:t> کل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کارخانه</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قابل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دسترس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تعداد خراب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دستگاهها</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تعداد اشکالات در فرا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ند </a:t>
            </a:r>
            <a:r>
              <a:rPr lang="fa-IR" sz="4000" dirty="0" smtClean="0">
                <a:solidFill>
                  <a:schemeClr val="tx1"/>
                </a:solidFill>
                <a:cs typeface="B Nazanin" panose="00000400000000000000" pitchFamily="2" charset="-78"/>
              </a:rPr>
              <a:t>و ...</a:t>
            </a:r>
            <a:endParaRPr lang="en-US" sz="4000" dirty="0" smtClean="0">
              <a:solidFill>
                <a:schemeClr val="tx1"/>
              </a:solidFill>
              <a:cs typeface="B Nazanin" panose="00000400000000000000" pitchFamily="2" charset="-78"/>
            </a:endParaRPr>
          </a:p>
        </p:txBody>
      </p:sp>
      <p:sp>
        <p:nvSpPr>
          <p:cNvPr id="114691"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شاخصها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اثر بخش</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کارخانه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503238" y="2438400"/>
            <a:ext cx="8183562" cy="3597275"/>
          </a:xfrm>
        </p:spPr>
        <p:txBody>
          <a:bodyPr/>
          <a:lstStyle/>
          <a:p>
            <a:pPr algn="r" rtl="1" eaLnBrk="1" hangingPunct="1">
              <a:lnSpc>
                <a:spcPct val="150000"/>
              </a:lnSpc>
            </a:pP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نرخ خراب</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فرا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ند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هز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نه خراب</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فرا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ند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تعداد محصولات مع</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وب وارد شده به مرحله‌ها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بعد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تعداد درخواست مربوط به ضمانت بعد از خر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br>
              <a:rPr lang="fa-IR" dirty="0" smtClean="0">
                <a:solidFill>
                  <a:schemeClr val="tx1"/>
                </a:solidFill>
                <a:cs typeface="B Nazanin" panose="00000400000000000000" pitchFamily="2" charset="-78"/>
              </a:rPr>
            </a:b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ارزش درخواستها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مربوط به ضمانت بعد از خر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 ....</a:t>
            </a:r>
            <a:endParaRPr lang="en-US" dirty="0" smtClean="0">
              <a:solidFill>
                <a:schemeClr val="tx1"/>
              </a:solidFill>
              <a:cs typeface="B Nazanin" panose="00000400000000000000" pitchFamily="2" charset="-78"/>
            </a:endParaRPr>
          </a:p>
        </p:txBody>
      </p:sp>
      <p:sp>
        <p:nvSpPr>
          <p:cNvPr id="115715" name="Content Placeholder 2"/>
          <p:cNvSpPr>
            <a:spLocks noGrp="1"/>
          </p:cNvSpPr>
          <p:nvPr>
            <p:ph idx="1"/>
          </p:nvPr>
        </p:nvSpPr>
        <p:spPr>
          <a:xfrm>
            <a:off x="655638" y="10636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شاخص</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ک</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ف</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ت</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133600"/>
            <a:ext cx="8183562" cy="3652854"/>
          </a:xfrm>
        </p:spPr>
        <p:txBody>
          <a:bodyPr rtlCol="0">
            <a:normAutofit/>
          </a:bodyPr>
          <a:lstStyle/>
          <a:p>
            <a:pPr algn="r" rtl="1" eaLnBrk="1" fontAlgn="auto" hangingPunct="1">
              <a:lnSpc>
                <a:spcPct val="150000"/>
              </a:lnSpc>
              <a:spcAft>
                <a:spcPts val="0"/>
              </a:spcAft>
              <a:defRPr/>
            </a:pPr>
            <a:r>
              <a:rPr lang="fa-IR" b="1" dirty="0" smtClean="0">
                <a:solidFill>
                  <a:schemeClr val="tx1"/>
                </a:solidFill>
                <a:cs typeface="B Nazanin" pitchFamily="2" charset="-78"/>
              </a:rPr>
              <a:t>م</a:t>
            </a:r>
            <a:r>
              <a:rPr lang="ar-SA" b="1" dirty="0" smtClean="0">
                <a:solidFill>
                  <a:schemeClr val="tx1"/>
                </a:solidFill>
                <a:cs typeface="B Nazanin" pitchFamily="2" charset="-78"/>
              </a:rPr>
              <a:t>ي</a:t>
            </a:r>
            <a:r>
              <a:rPr lang="fa-IR" b="1" dirty="0" smtClean="0">
                <a:solidFill>
                  <a:schemeClr val="tx1"/>
                </a:solidFill>
                <a:cs typeface="B Nazanin" pitchFamily="2" charset="-78"/>
              </a:rPr>
              <a:t>زان مصرف</a:t>
            </a:r>
            <a:r>
              <a:rPr lang="fa-IR" dirty="0" smtClean="0">
                <a:solidFill>
                  <a:schemeClr val="tx1"/>
                </a:solidFill>
                <a:cs typeface="B Nazanin" pitchFamily="2" charset="-78"/>
              </a:rPr>
              <a:t>انرژی از قبیل:</a:t>
            </a:r>
            <a:br>
              <a:rPr lang="fa-IR" dirty="0" smtClean="0">
                <a:solidFill>
                  <a:schemeClr val="tx1"/>
                </a:solidFill>
                <a:cs typeface="B Nazanin" pitchFamily="2" charset="-78"/>
              </a:rPr>
            </a:br>
            <a:r>
              <a:rPr lang="fa-IR" dirty="0" smtClean="0">
                <a:solidFill>
                  <a:schemeClr val="tx1"/>
                </a:solidFill>
                <a:cs typeface="B Nazanin" pitchFamily="2" charset="-78"/>
              </a:rPr>
              <a:t> </a:t>
            </a:r>
            <a:r>
              <a:rPr lang="fa-IR" sz="6000" dirty="0" smtClean="0">
                <a:solidFill>
                  <a:srgbClr val="FF0000"/>
                </a:solidFill>
                <a:cs typeface="B Nazanin" pitchFamily="2" charset="-78"/>
              </a:rPr>
              <a:t>برق</a:t>
            </a:r>
            <a:r>
              <a:rPr lang="en-US" sz="6000" dirty="0" smtClean="0">
                <a:solidFill>
                  <a:srgbClr val="FF0000"/>
                </a:solidFill>
                <a:cs typeface="B Nazanin" pitchFamily="2" charset="-78"/>
              </a:rPr>
              <a:t> </a:t>
            </a:r>
            <a:r>
              <a:rPr lang="fa-IR" sz="6000" dirty="0" smtClean="0">
                <a:solidFill>
                  <a:srgbClr val="FF0000"/>
                </a:solidFill>
                <a:cs typeface="B Nazanin" pitchFamily="2" charset="-78"/>
              </a:rPr>
              <a:t>، بخار، سوخت ، آب و روغن</a:t>
            </a:r>
            <a:endParaRPr lang="en-US" sz="6000" dirty="0">
              <a:solidFill>
                <a:srgbClr val="FF0000"/>
              </a:solidFill>
              <a:cs typeface="B Nazanin" pitchFamily="2" charset="-78"/>
            </a:endParaRPr>
          </a:p>
        </p:txBody>
      </p:sp>
      <p:sp>
        <p:nvSpPr>
          <p:cNvPr id="116739" name="Content Placeholder 2"/>
          <p:cNvSpPr>
            <a:spLocks noGrp="1"/>
          </p:cNvSpPr>
          <p:nvPr>
            <p:ph idx="1"/>
          </p:nvPr>
        </p:nvSpPr>
        <p:spPr>
          <a:xfrm>
            <a:off x="503238" y="10636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شاخص</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صرفه‌جو</a:t>
            </a:r>
            <a:r>
              <a:rPr lang="ar-SA" sz="4400" b="1" dirty="0" smtClean="0">
                <a:solidFill>
                  <a:schemeClr val="bg1"/>
                </a:solidFill>
                <a:cs typeface="B Titr" pitchFamily="2" charset="-78"/>
              </a:rPr>
              <a:t>يي</a:t>
            </a:r>
            <a:r>
              <a:rPr lang="fa-IR" sz="4400" b="1" dirty="0" smtClean="0">
                <a:solidFill>
                  <a:schemeClr val="bg1"/>
                </a:solidFill>
                <a:cs typeface="B Titr" pitchFamily="2" charset="-78"/>
              </a:rPr>
              <a:t> در انرژ</a:t>
            </a:r>
            <a:r>
              <a:rPr lang="ar-SA" sz="4400" b="1" dirty="0" smtClean="0">
                <a:solidFill>
                  <a:schemeClr val="bg1"/>
                </a:solidFill>
                <a:cs typeface="B Titr" pitchFamily="2" charset="-78"/>
              </a:rPr>
              <a:t>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86000"/>
            <a:ext cx="8183562" cy="3749675"/>
          </a:xfrm>
        </p:spPr>
        <p:txBody>
          <a:bodyPr rtlCol="0">
            <a:normAutofit fontScale="90000"/>
          </a:bodyPr>
          <a:lstStyle/>
          <a:p>
            <a:pPr algn="r" rtl="1" eaLnBrk="1" fontAlgn="auto" hangingPunct="1">
              <a:lnSpc>
                <a:spcPct val="150000"/>
              </a:lnSpc>
              <a:spcAft>
                <a:spcPts val="0"/>
              </a:spcAft>
              <a:defRPr/>
            </a:pPr>
            <a:r>
              <a:rPr lang="fa-IR" b="1" dirty="0" smtClean="0">
                <a:solidFill>
                  <a:srgbClr val="C00000"/>
                </a:solidFill>
                <a:cs typeface="B Nazanin" pitchFamily="2" charset="-78"/>
              </a:rPr>
              <a:t>قابل</a:t>
            </a:r>
            <a:r>
              <a:rPr lang="ar-SA" b="1" dirty="0" smtClean="0">
                <a:solidFill>
                  <a:srgbClr val="C00000"/>
                </a:solidFill>
                <a:cs typeface="B Nazanin" pitchFamily="2" charset="-78"/>
              </a:rPr>
              <a:t>ي</a:t>
            </a:r>
            <a:r>
              <a:rPr lang="fa-IR" b="1" dirty="0" smtClean="0">
                <a:solidFill>
                  <a:srgbClr val="C00000"/>
                </a:solidFill>
                <a:cs typeface="B Nazanin" pitchFamily="2" charset="-78"/>
              </a:rPr>
              <a:t>ت اطم</a:t>
            </a:r>
            <a:r>
              <a:rPr lang="ar-SA" b="1" dirty="0" smtClean="0">
                <a:solidFill>
                  <a:srgbClr val="C00000"/>
                </a:solidFill>
                <a:cs typeface="B Nazanin" pitchFamily="2" charset="-78"/>
              </a:rPr>
              <a:t>ي</a:t>
            </a:r>
            <a:r>
              <a:rPr lang="fa-IR" b="1" dirty="0" smtClean="0">
                <a:solidFill>
                  <a:srgbClr val="C00000"/>
                </a:solidFill>
                <a:cs typeface="B Nazanin" pitchFamily="2" charset="-78"/>
              </a:rPr>
              <a:t>نان:</a:t>
            </a:r>
            <a:r>
              <a:rPr lang="fa-IR" b="1" dirty="0" smtClean="0">
                <a:solidFill>
                  <a:schemeClr val="tx1"/>
                </a:solidFill>
                <a:cs typeface="B Nazanin" pitchFamily="2" charset="-78"/>
              </a:rPr>
              <a:t/>
            </a:r>
            <a:br>
              <a:rPr lang="fa-IR" b="1" dirty="0" smtClean="0">
                <a:solidFill>
                  <a:schemeClr val="tx1"/>
                </a:solidFill>
                <a:cs typeface="B Nazanin" pitchFamily="2" charset="-78"/>
              </a:rPr>
            </a:br>
            <a:r>
              <a:rPr lang="fa-IR" b="1" dirty="0" smtClean="0">
                <a:solidFill>
                  <a:schemeClr val="tx1"/>
                </a:solidFill>
                <a:cs typeface="B Nazanin" pitchFamily="2" charset="-78"/>
              </a:rPr>
              <a:t>تواتر خراب</a:t>
            </a:r>
            <a:r>
              <a:rPr lang="ar-SA" b="1" dirty="0" smtClean="0">
                <a:solidFill>
                  <a:schemeClr val="tx1"/>
                </a:solidFill>
                <a:cs typeface="B Nazanin" pitchFamily="2" charset="-78"/>
              </a:rPr>
              <a:t>ي</a:t>
            </a:r>
            <a:r>
              <a:rPr lang="fa-IR" b="1" dirty="0" smtClean="0">
                <a:solidFill>
                  <a:schemeClr val="tx1"/>
                </a:solidFill>
                <a:cs typeface="B Nazanin" pitchFamily="2" charset="-78"/>
              </a:rPr>
              <a:t> ها</a:t>
            </a:r>
            <a:br>
              <a:rPr lang="fa-IR" b="1" dirty="0" smtClean="0">
                <a:solidFill>
                  <a:schemeClr val="tx1"/>
                </a:solidFill>
                <a:cs typeface="B Nazanin" pitchFamily="2" charset="-78"/>
              </a:rPr>
            </a:br>
            <a:r>
              <a:rPr lang="fa-IR" b="1" dirty="0" smtClean="0">
                <a:solidFill>
                  <a:schemeClr val="tx1"/>
                </a:solidFill>
                <a:cs typeface="B Nazanin" pitchFamily="2" charset="-78"/>
              </a:rPr>
              <a:t> نرخ تعم</a:t>
            </a:r>
            <a:r>
              <a:rPr lang="ar-SA" b="1" dirty="0" smtClean="0">
                <a:solidFill>
                  <a:schemeClr val="tx1"/>
                </a:solidFill>
                <a:cs typeface="B Nazanin" pitchFamily="2" charset="-78"/>
              </a:rPr>
              <a:t>ي</a:t>
            </a:r>
            <a:r>
              <a:rPr lang="fa-IR" b="1" dirty="0" smtClean="0">
                <a:solidFill>
                  <a:schemeClr val="tx1"/>
                </a:solidFill>
                <a:cs typeface="B Nazanin" pitchFamily="2" charset="-78"/>
              </a:rPr>
              <a:t>رات اضطرار</a:t>
            </a:r>
            <a:r>
              <a:rPr lang="ar-SA" b="1" dirty="0" smtClean="0">
                <a:solidFill>
                  <a:schemeClr val="tx1"/>
                </a:solidFill>
                <a:cs typeface="B Nazanin" pitchFamily="2" charset="-78"/>
              </a:rPr>
              <a:t>ي</a:t>
            </a:r>
            <a:r>
              <a:rPr lang="fa-IR" b="1" dirty="0" smtClean="0">
                <a:solidFill>
                  <a:schemeClr val="tx1"/>
                </a:solidFill>
                <a:cs typeface="B Nazanin" pitchFamily="2" charset="-78"/>
              </a:rPr>
              <a:t/>
            </a:r>
            <a:br>
              <a:rPr lang="fa-IR" b="1" dirty="0" smtClean="0">
                <a:solidFill>
                  <a:schemeClr val="tx1"/>
                </a:solidFill>
                <a:cs typeface="B Nazanin" pitchFamily="2" charset="-78"/>
              </a:rPr>
            </a:br>
            <a:r>
              <a:rPr lang="fa-IR" b="1" dirty="0" smtClean="0">
                <a:solidFill>
                  <a:schemeClr val="tx1"/>
                </a:solidFill>
                <a:cs typeface="B Nazanin" pitchFamily="2" charset="-78"/>
              </a:rPr>
              <a:t> هز</a:t>
            </a:r>
            <a:r>
              <a:rPr lang="ar-SA" b="1" dirty="0" smtClean="0">
                <a:solidFill>
                  <a:schemeClr val="tx1"/>
                </a:solidFill>
                <a:cs typeface="B Nazanin" pitchFamily="2" charset="-78"/>
              </a:rPr>
              <a:t>ي</a:t>
            </a:r>
            <a:r>
              <a:rPr lang="fa-IR" b="1" dirty="0" smtClean="0">
                <a:solidFill>
                  <a:schemeClr val="tx1"/>
                </a:solidFill>
                <a:cs typeface="B Nazanin" pitchFamily="2" charset="-78"/>
              </a:rPr>
              <a:t>نه توقفات مربوط به خراب</a:t>
            </a:r>
            <a:r>
              <a:rPr lang="ar-SA" b="1" dirty="0" smtClean="0">
                <a:solidFill>
                  <a:schemeClr val="tx1"/>
                </a:solidFill>
                <a:cs typeface="B Nazanin" pitchFamily="2" charset="-78"/>
              </a:rPr>
              <a:t>ي</a:t>
            </a:r>
            <a:r>
              <a:rPr lang="fa-IR" b="1" dirty="0" smtClean="0">
                <a:solidFill>
                  <a:schemeClr val="tx1"/>
                </a:solidFill>
                <a:cs typeface="B Nazanin" pitchFamily="2" charset="-78"/>
              </a:rPr>
              <a:t>ها</a:t>
            </a:r>
            <a:br>
              <a:rPr lang="fa-IR" b="1" dirty="0" smtClean="0">
                <a:solidFill>
                  <a:schemeClr val="tx1"/>
                </a:solidFill>
                <a:cs typeface="B Nazanin" pitchFamily="2" charset="-78"/>
              </a:rPr>
            </a:br>
            <a:r>
              <a:rPr lang="fa-IR" b="1" dirty="0" smtClean="0">
                <a:solidFill>
                  <a:schemeClr val="tx1"/>
                </a:solidFill>
                <a:cs typeface="B Nazanin" pitchFamily="2" charset="-78"/>
              </a:rPr>
              <a:t> تعداد توقفات جز</a:t>
            </a:r>
            <a:r>
              <a:rPr lang="ar-SA" b="1" dirty="0" smtClean="0">
                <a:solidFill>
                  <a:schemeClr val="tx1"/>
                </a:solidFill>
                <a:cs typeface="B Nazanin" pitchFamily="2" charset="-78"/>
              </a:rPr>
              <a:t>يي</a:t>
            </a:r>
            <a:r>
              <a:rPr lang="fa-IR" b="1" dirty="0" smtClean="0">
                <a:solidFill>
                  <a:schemeClr val="tx1"/>
                </a:solidFill>
                <a:cs typeface="B Nazanin" pitchFamily="2" charset="-78"/>
              </a:rPr>
              <a:t/>
            </a:r>
            <a:br>
              <a:rPr lang="fa-IR" b="1" dirty="0" smtClean="0">
                <a:solidFill>
                  <a:schemeClr val="tx1"/>
                </a:solidFill>
                <a:cs typeface="B Nazanin" pitchFamily="2" charset="-78"/>
              </a:rPr>
            </a:br>
            <a:r>
              <a:rPr lang="fa-IR" b="1" dirty="0" smtClean="0">
                <a:solidFill>
                  <a:schemeClr val="tx1"/>
                </a:solidFill>
                <a:cs typeface="B Nazanin" pitchFamily="2" charset="-78"/>
              </a:rPr>
              <a:t>متوسط زمان ب</a:t>
            </a:r>
            <a:r>
              <a:rPr lang="ar-SA" b="1" dirty="0" smtClean="0">
                <a:solidFill>
                  <a:schemeClr val="tx1"/>
                </a:solidFill>
                <a:cs typeface="B Nazanin" pitchFamily="2" charset="-78"/>
              </a:rPr>
              <a:t>ي</a:t>
            </a:r>
            <a:r>
              <a:rPr lang="fa-IR" b="1" dirty="0" smtClean="0">
                <a:solidFill>
                  <a:schemeClr val="tx1"/>
                </a:solidFill>
                <a:cs typeface="B Nazanin" pitchFamily="2" charset="-78"/>
              </a:rPr>
              <a:t>ن خراب</a:t>
            </a:r>
            <a:r>
              <a:rPr lang="ar-SA" b="1" dirty="0" smtClean="0">
                <a:solidFill>
                  <a:schemeClr val="tx1"/>
                </a:solidFill>
                <a:cs typeface="B Nazanin" pitchFamily="2" charset="-78"/>
              </a:rPr>
              <a:t>ي</a:t>
            </a:r>
            <a:r>
              <a:rPr lang="fa-IR" b="1" dirty="0" smtClean="0">
                <a:solidFill>
                  <a:schemeClr val="tx1"/>
                </a:solidFill>
                <a:cs typeface="B Nazanin" pitchFamily="2" charset="-78"/>
              </a:rPr>
              <a:t>ها (</a:t>
            </a:r>
            <a:r>
              <a:rPr lang="en-US" b="1" dirty="0" smtClean="0">
                <a:solidFill>
                  <a:schemeClr val="tx1"/>
                </a:solidFill>
                <a:cs typeface="B Nazanin" pitchFamily="2" charset="-78"/>
              </a:rPr>
              <a:t>(MTBF</a:t>
            </a:r>
            <a:endParaRPr lang="en-US" b="1" dirty="0">
              <a:solidFill>
                <a:schemeClr val="tx1"/>
              </a:solidFill>
              <a:cs typeface="B Nazanin" pitchFamily="2" charset="-78"/>
            </a:endParaRPr>
          </a:p>
        </p:txBody>
      </p:sp>
      <p:sp>
        <p:nvSpPr>
          <p:cNvPr id="117763" name="Content Placeholder 2"/>
          <p:cNvSpPr>
            <a:spLocks noGrp="1"/>
          </p:cNvSpPr>
          <p:nvPr>
            <p:ph idx="1"/>
          </p:nvPr>
        </p:nvSpPr>
        <p:spPr>
          <a:xfrm>
            <a:off x="503238" y="914400"/>
            <a:ext cx="8183562" cy="993775"/>
          </a:xfrm>
        </p:spPr>
        <p:txBody>
          <a:bodyPr/>
          <a:lstStyle/>
          <a:p>
            <a:pPr marL="0" indent="0" algn="ctr" rtl="1" eaLnBrk="1" hangingPunct="1">
              <a:buNone/>
            </a:pPr>
            <a:r>
              <a:rPr lang="fa-IR" sz="4400" b="1" dirty="0" smtClean="0">
                <a:solidFill>
                  <a:schemeClr val="bg1"/>
                </a:solidFill>
                <a:cs typeface="B Titr" pitchFamily="2" charset="-78"/>
              </a:rPr>
              <a:t>شاخص</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نگهدار</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و تعم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209800"/>
            <a:ext cx="8686800" cy="2606675"/>
          </a:xfrm>
        </p:spPr>
        <p:txBody>
          <a:bodyPr rtlCol="0">
            <a:noAutofit/>
          </a:bodyPr>
          <a:lstStyle/>
          <a:p>
            <a:pPr marL="285750" algn="just" rtl="1" eaLnBrk="1" fontAlgn="auto" hangingPunct="1">
              <a:lnSpc>
                <a:spcPct val="150000"/>
              </a:lnSpc>
              <a:spcAft>
                <a:spcPts val="0"/>
              </a:spcAft>
              <a:defRPr/>
            </a:pPr>
            <a:r>
              <a:rPr lang="fa-IR" sz="3600" b="1" dirty="0" smtClean="0">
                <a:solidFill>
                  <a:srgbClr val="C00000"/>
                </a:solidFill>
                <a:cs typeface="B Nazanin" pitchFamily="2" charset="-78"/>
              </a:rPr>
              <a:t>کارا</a:t>
            </a:r>
            <a:r>
              <a:rPr lang="ar-SA" sz="3600" b="1" dirty="0" smtClean="0">
                <a:solidFill>
                  <a:srgbClr val="C00000"/>
                </a:solidFill>
                <a:cs typeface="B Nazanin" pitchFamily="2" charset="-78"/>
              </a:rPr>
              <a:t>يي</a:t>
            </a:r>
            <a:r>
              <a:rPr lang="fa-IR" sz="3600" b="1" dirty="0" smtClean="0">
                <a:solidFill>
                  <a:srgbClr val="C00000"/>
                </a:solidFill>
                <a:cs typeface="B Nazanin" pitchFamily="2" charset="-78"/>
              </a:rPr>
              <a:t> تعم</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رات:</a:t>
            </a:r>
            <a:r>
              <a:rPr lang="en-US" sz="3600" b="1" dirty="0" smtClean="0">
                <a:solidFill>
                  <a:srgbClr val="C00000"/>
                </a:solidFill>
                <a:cs typeface="B Nazanin" pitchFamily="2" charset="-78"/>
              </a:rPr>
              <a:t>                                           </a:t>
            </a:r>
            <a:r>
              <a:rPr lang="fa-IR" sz="3600" dirty="0" smtClean="0">
                <a:solidFill>
                  <a:schemeClr val="tx1"/>
                </a:solidFill>
                <a:cs typeface="B Nazanin" pitchFamily="2" charset="-78"/>
              </a:rPr>
              <a:t/>
            </a:r>
            <a:br>
              <a:rPr lang="fa-IR" sz="3600" dirty="0" smtClean="0">
                <a:solidFill>
                  <a:schemeClr val="tx1"/>
                </a:solidFill>
                <a:cs typeface="B Nazanin" pitchFamily="2" charset="-78"/>
              </a:rPr>
            </a:br>
            <a:r>
              <a:rPr lang="fa-IR" sz="2800" dirty="0" smtClean="0">
                <a:solidFill>
                  <a:schemeClr val="tx1"/>
                </a:solidFill>
                <a:cs typeface="B Nazanin" pitchFamily="2" charset="-78"/>
              </a:rPr>
              <a:t> </a:t>
            </a:r>
            <a:r>
              <a:rPr lang="fa-IR" sz="3600" dirty="0" smtClean="0">
                <a:solidFill>
                  <a:schemeClr val="tx1"/>
                </a:solidFill>
                <a:cs typeface="B Nazanin" pitchFamily="2" charset="-78"/>
              </a:rPr>
              <a:t>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زان کاهش در تعداد روزها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توقف به منظور تعم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رات</a:t>
            </a:r>
            <a:br>
              <a:rPr lang="fa-IR" sz="3600" dirty="0" smtClean="0">
                <a:solidFill>
                  <a:schemeClr val="tx1"/>
                </a:solidFill>
                <a:cs typeface="B Nazanin" pitchFamily="2" charset="-78"/>
              </a:rPr>
            </a:br>
            <a:r>
              <a:rPr lang="fa-IR" sz="3600" dirty="0" smtClean="0">
                <a:solidFill>
                  <a:schemeClr val="tx1"/>
                </a:solidFill>
                <a:cs typeface="B Nazanin" pitchFamily="2" charset="-78"/>
              </a:rPr>
              <a:t> نرخ تعم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رات پ</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شگ</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(تعداد پ</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شگ</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انجام شده به تعداد پ</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شگ</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برنامه 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شده)</a:t>
            </a:r>
            <a:endParaRPr lang="en-US" sz="3600" dirty="0">
              <a:solidFill>
                <a:schemeClr val="tx1"/>
              </a:solidFill>
              <a:cs typeface="B Nazanin" pitchFamily="2" charset="-78"/>
            </a:endParaRPr>
          </a:p>
        </p:txBody>
      </p:sp>
      <p:sp>
        <p:nvSpPr>
          <p:cNvPr id="4" name="Content Placeholder 3"/>
          <p:cNvSpPr>
            <a:spLocks noGrp="1"/>
          </p:cNvSpPr>
          <p:nvPr>
            <p:ph idx="1"/>
          </p:nvPr>
        </p:nvSpPr>
        <p:spPr>
          <a:xfrm>
            <a:off x="357126" y="2143116"/>
            <a:ext cx="8786874" cy="4368824"/>
          </a:xfrm>
        </p:spPr>
        <p:txBody>
          <a:bodyPr/>
          <a:lstStyle/>
          <a:p>
            <a:pPr algn="r" rtl="1"/>
            <a:endParaRPr lang="en-US" b="1" dirty="0"/>
          </a:p>
        </p:txBody>
      </p:sp>
      <p:sp>
        <p:nvSpPr>
          <p:cNvPr id="6" name="Content Placeholder 2"/>
          <p:cNvSpPr txBox="1">
            <a:spLocks/>
          </p:cNvSpPr>
          <p:nvPr/>
        </p:nvSpPr>
        <p:spPr>
          <a:xfrm>
            <a:off x="503238" y="9144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3" charset="2"/>
              <a:buNone/>
            </a:pPr>
            <a:r>
              <a:rPr lang="fa-IR" sz="4400" b="1" dirty="0" smtClean="0">
                <a:solidFill>
                  <a:schemeClr val="bg1"/>
                </a:solidFill>
                <a:cs typeface="B Titr" pitchFamily="2" charset="-78"/>
              </a:rPr>
              <a:t>شاخص</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نگهدار</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و تعم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ر</a:t>
            </a:r>
            <a:r>
              <a:rPr lang="fa-IR" sz="2800" b="1" dirty="0" smtClean="0">
                <a:solidFill>
                  <a:schemeClr val="bg1"/>
                </a:solidFill>
                <a:cs typeface="B Titr" pitchFamily="2" charset="-78"/>
              </a:rPr>
              <a:t>- ادامه</a:t>
            </a:r>
            <a:endParaRPr lang="en-US" sz="28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498725"/>
            <a:ext cx="8183562" cy="3644919"/>
          </a:xfrm>
        </p:spPr>
        <p:txBody>
          <a:bodyPr rtlCol="0">
            <a:noAutofit/>
          </a:bodyPr>
          <a:lstStyle/>
          <a:p>
            <a:pPr algn="r" rtl="1" eaLnBrk="1" fontAlgn="auto" hangingPunct="1">
              <a:lnSpc>
                <a:spcPct val="150000"/>
              </a:lnSpc>
              <a:spcAft>
                <a:spcPts val="0"/>
              </a:spcAft>
              <a:defRPr/>
            </a:pPr>
            <a:r>
              <a:rPr lang="fa-IR" sz="4000" b="1" dirty="0" smtClean="0">
                <a:solidFill>
                  <a:srgbClr val="C00000"/>
                </a:solidFill>
                <a:cs typeface="B Nazanin" pitchFamily="2" charset="-78"/>
              </a:rPr>
              <a:t>هز</a:t>
            </a:r>
            <a:r>
              <a:rPr lang="ar-SA" sz="4000" b="1" dirty="0" smtClean="0">
                <a:solidFill>
                  <a:srgbClr val="C00000"/>
                </a:solidFill>
                <a:cs typeface="B Nazanin" pitchFamily="2" charset="-78"/>
              </a:rPr>
              <a:t>ي</a:t>
            </a:r>
            <a:r>
              <a:rPr lang="fa-IR" sz="4000" b="1" dirty="0" smtClean="0">
                <a:solidFill>
                  <a:srgbClr val="C00000"/>
                </a:solidFill>
                <a:cs typeface="B Nazanin" pitchFamily="2" charset="-78"/>
              </a:rPr>
              <a:t>نه‌ها</a:t>
            </a:r>
            <a:r>
              <a:rPr lang="ar-SA" sz="4000" b="1" dirty="0" smtClean="0">
                <a:solidFill>
                  <a:srgbClr val="C00000"/>
                </a:solidFill>
                <a:cs typeface="B Nazanin" pitchFamily="2" charset="-78"/>
              </a:rPr>
              <a:t>ي</a:t>
            </a:r>
            <a:r>
              <a:rPr lang="fa-IR" sz="4000" b="1" dirty="0" smtClean="0">
                <a:solidFill>
                  <a:srgbClr val="C00000"/>
                </a:solidFill>
                <a:cs typeface="B Nazanin" pitchFamily="2" charset="-78"/>
              </a:rPr>
              <a:t> نت:</a:t>
            </a:r>
            <a:r>
              <a:rPr lang="fa-IR" sz="4000" dirty="0" smtClean="0">
                <a:solidFill>
                  <a:srgbClr val="996600"/>
                </a:solidFill>
                <a:cs typeface="B Nazanin" pitchFamily="2" charset="-78"/>
              </a:rPr>
              <a:t/>
            </a:r>
            <a:br>
              <a:rPr lang="fa-IR" sz="4000" dirty="0" smtClean="0">
                <a:solidFill>
                  <a:srgbClr val="996600"/>
                </a:solidFill>
                <a:cs typeface="B Nazanin" pitchFamily="2" charset="-78"/>
              </a:rPr>
            </a:br>
            <a:r>
              <a:rPr lang="fa-IR" sz="4000" dirty="0" smtClean="0">
                <a:solidFill>
                  <a:schemeClr val="tx1"/>
                </a:solidFill>
                <a:cs typeface="B Nazanin" pitchFamily="2" charset="-78"/>
              </a:rPr>
              <a:t>-</a:t>
            </a:r>
            <a:r>
              <a:rPr lang="en-US" sz="4000" dirty="0" smtClean="0">
                <a:solidFill>
                  <a:schemeClr val="tx1"/>
                </a:solidFill>
                <a:cs typeface="B Nazanin" pitchFamily="2" charset="-78"/>
              </a:rPr>
              <a:t> </a:t>
            </a:r>
            <a:r>
              <a:rPr lang="fa-IR" sz="4000" dirty="0" smtClean="0">
                <a:solidFill>
                  <a:schemeClr val="tx1"/>
                </a:solidFill>
                <a:cs typeface="B Nazanin" pitchFamily="2" charset="-78"/>
              </a:rPr>
              <a:t>مجموعه هز</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نه‌ها</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 نت</a:t>
            </a:r>
            <a:br>
              <a:rPr lang="fa-IR" sz="4000" dirty="0" smtClean="0">
                <a:solidFill>
                  <a:schemeClr val="tx1"/>
                </a:solidFill>
                <a:cs typeface="B Nazanin" pitchFamily="2" charset="-78"/>
              </a:rPr>
            </a:br>
            <a:r>
              <a:rPr lang="fa-IR" sz="4000" dirty="0" smtClean="0">
                <a:solidFill>
                  <a:schemeClr val="tx1"/>
                </a:solidFill>
                <a:cs typeface="B Nazanin" pitchFamily="2" charset="-78"/>
              </a:rPr>
              <a:t>-</a:t>
            </a:r>
            <a:r>
              <a:rPr lang="en-US" sz="4000" dirty="0" smtClean="0">
                <a:solidFill>
                  <a:schemeClr val="tx1"/>
                </a:solidFill>
                <a:cs typeface="B Nazanin" pitchFamily="2" charset="-78"/>
              </a:rPr>
              <a:t> </a:t>
            </a:r>
            <a:r>
              <a:rPr lang="fa-IR" sz="4000" dirty="0" smtClean="0">
                <a:solidFill>
                  <a:schemeClr val="tx1"/>
                </a:solidFill>
                <a:cs typeface="B Nazanin" pitchFamily="2" charset="-78"/>
              </a:rPr>
              <a:t>هز</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نه‌ها</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 نت به ازا</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 هر واحد تول</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د</a:t>
            </a:r>
            <a:br>
              <a:rPr lang="fa-IR" sz="4000" dirty="0" smtClean="0">
                <a:solidFill>
                  <a:schemeClr val="tx1"/>
                </a:solidFill>
                <a:cs typeface="B Nazanin" pitchFamily="2" charset="-78"/>
              </a:rPr>
            </a:br>
            <a:r>
              <a:rPr lang="fa-IR" sz="4000" dirty="0" smtClean="0">
                <a:solidFill>
                  <a:schemeClr val="tx1"/>
                </a:solidFill>
                <a:cs typeface="B Nazanin" pitchFamily="2" charset="-78"/>
              </a:rPr>
              <a:t>-</a:t>
            </a:r>
            <a:r>
              <a:rPr lang="en-US" sz="4000" dirty="0" smtClean="0">
                <a:solidFill>
                  <a:schemeClr val="tx1"/>
                </a:solidFill>
                <a:cs typeface="B Nazanin" pitchFamily="2" charset="-78"/>
              </a:rPr>
              <a:t> </a:t>
            </a:r>
            <a:r>
              <a:rPr lang="fa-IR" sz="4000" dirty="0" smtClean="0">
                <a:solidFill>
                  <a:schemeClr val="tx1"/>
                </a:solidFill>
                <a:cs typeface="B Nazanin" pitchFamily="2" charset="-78"/>
              </a:rPr>
              <a:t>نرخ کاهش هز</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نه‌ها</a:t>
            </a:r>
            <a:r>
              <a:rPr lang="ar-SA" sz="4000" dirty="0" smtClean="0">
                <a:solidFill>
                  <a:schemeClr val="tx1"/>
                </a:solidFill>
                <a:cs typeface="B Nazanin" pitchFamily="2" charset="-78"/>
              </a:rPr>
              <a:t>ي</a:t>
            </a:r>
            <a:r>
              <a:rPr lang="fa-IR" sz="4000" dirty="0" smtClean="0">
                <a:solidFill>
                  <a:schemeClr val="tx1"/>
                </a:solidFill>
                <a:cs typeface="B Nazanin" pitchFamily="2" charset="-78"/>
              </a:rPr>
              <a:t> نت و </a:t>
            </a:r>
            <a:r>
              <a:rPr lang="fa-IR" sz="3600" dirty="0" smtClean="0">
                <a:solidFill>
                  <a:schemeClr val="tx1"/>
                </a:solidFill>
                <a:cs typeface="B Nazanin" pitchFamily="2" charset="-78"/>
              </a:rPr>
              <a:t>...</a:t>
            </a:r>
            <a:endParaRPr lang="en-US" sz="3600" dirty="0">
              <a:solidFill>
                <a:schemeClr val="tx1"/>
              </a:solidFill>
              <a:cs typeface="B Nazanin" pitchFamily="2" charset="-78"/>
            </a:endParaRPr>
          </a:p>
        </p:txBody>
      </p:sp>
      <p:sp>
        <p:nvSpPr>
          <p:cNvPr id="6" name="Content Placeholder 2"/>
          <p:cNvSpPr txBox="1">
            <a:spLocks/>
          </p:cNvSpPr>
          <p:nvPr/>
        </p:nvSpPr>
        <p:spPr>
          <a:xfrm>
            <a:off x="503238" y="9144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3" charset="2"/>
              <a:buNone/>
            </a:pPr>
            <a:r>
              <a:rPr lang="fa-IR" sz="4400" b="1" dirty="0" smtClean="0">
                <a:solidFill>
                  <a:schemeClr val="bg1"/>
                </a:solidFill>
                <a:cs typeface="B Titr" pitchFamily="2" charset="-78"/>
              </a:rPr>
              <a:t>شاخص</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نگهدار</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و تعم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ر </a:t>
            </a:r>
            <a:r>
              <a:rPr lang="fa-IR" sz="2800" b="1" dirty="0" smtClean="0">
                <a:solidFill>
                  <a:schemeClr val="bg1"/>
                </a:solidFill>
                <a:cs typeface="B Titr" pitchFamily="2" charset="-78"/>
              </a:rPr>
              <a:t>- ادامه</a:t>
            </a:r>
            <a:endParaRPr lang="en-US" sz="28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352800" y="2286000"/>
            <a:ext cx="5410200" cy="3902075"/>
          </a:xfrm>
        </p:spPr>
        <p:txBody>
          <a:bodyPr/>
          <a:lstStyle/>
          <a:p>
            <a:pPr algn="r" rtl="1" eaLnBrk="1" hangingPunct="1">
              <a:lnSpc>
                <a:spcPct val="150000"/>
              </a:lnSpc>
            </a:pPr>
            <a:r>
              <a:rPr lang="fa-IR" sz="2800" b="1" dirty="0" smtClean="0">
                <a:solidFill>
                  <a:schemeClr val="tx1"/>
                </a:solidFill>
                <a:cs typeface="B Nazanin" panose="00000400000000000000" pitchFamily="2" charset="-78"/>
              </a:rPr>
              <a:t>- تعداد حوادث انفراد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تعداد حوادث کارخانه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تعداد نقاط خطرزا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شناسا</a:t>
            </a:r>
            <a:r>
              <a:rPr lang="ar-SA" sz="2800" b="1" dirty="0" smtClean="0">
                <a:solidFill>
                  <a:schemeClr val="tx1"/>
                </a:solidFill>
                <a:cs typeface="B Nazanin" panose="00000400000000000000" pitchFamily="2" charset="-78"/>
              </a:rPr>
              <a:t>يي</a:t>
            </a:r>
            <a:r>
              <a:rPr lang="fa-IR" sz="2800" b="1" dirty="0" smtClean="0">
                <a:solidFill>
                  <a:schemeClr val="tx1"/>
                </a:solidFill>
                <a:cs typeface="B Nazanin" panose="00000400000000000000" pitchFamily="2" charset="-78"/>
              </a:rPr>
              <a:t> شده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تعداد بهبودها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داده شده در کارها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خطرناک</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تعداد شکا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ات خارج</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در مورد آلودگ</a:t>
            </a:r>
            <a:r>
              <a:rPr lang="ar-SA" sz="2800" b="1" dirty="0" smtClean="0">
                <a:solidFill>
                  <a:schemeClr val="tx1"/>
                </a:solidFill>
                <a:cs typeface="B Nazanin" panose="00000400000000000000" pitchFamily="2" charset="-78"/>
              </a:rPr>
              <a:t>ي</a:t>
            </a:r>
            <a:endParaRPr lang="en-US" sz="2800" b="1" dirty="0" smtClean="0">
              <a:solidFill>
                <a:schemeClr val="tx1"/>
              </a:solidFill>
              <a:cs typeface="B Nazanin" panose="00000400000000000000" pitchFamily="2" charset="-78"/>
            </a:endParaRPr>
          </a:p>
        </p:txBody>
      </p:sp>
      <p:sp>
        <p:nvSpPr>
          <p:cNvPr id="120835" name="Content Placeholder 2"/>
          <p:cNvSpPr>
            <a:spLocks noGrp="1"/>
          </p:cNvSpPr>
          <p:nvPr>
            <p:ph idx="1"/>
          </p:nvPr>
        </p:nvSpPr>
        <p:spPr>
          <a:xfrm>
            <a:off x="503238" y="1143000"/>
            <a:ext cx="8183562" cy="685800"/>
          </a:xfrm>
        </p:spPr>
        <p:txBody>
          <a:bodyPr/>
          <a:lstStyle/>
          <a:p>
            <a:pPr marL="0" indent="0" algn="ctr" rtl="1" eaLnBrk="1" hangingPunct="1">
              <a:buFont typeface="Wingdings 2" panose="05020102010507070707" pitchFamily="18" charset="2"/>
              <a:buNone/>
            </a:pPr>
            <a:r>
              <a:rPr lang="fa-IR" sz="3600" b="1" dirty="0" smtClean="0">
                <a:solidFill>
                  <a:schemeClr val="bg1"/>
                </a:solidFill>
                <a:cs typeface="B Titr" pitchFamily="2" charset="-78"/>
              </a:rPr>
              <a:t>شاخصها</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 سلامت</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 بهداشت، ا</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من</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 و مح</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ط ز</a:t>
            </a:r>
            <a:r>
              <a:rPr lang="ar-SA" sz="3600" b="1" dirty="0" smtClean="0">
                <a:solidFill>
                  <a:schemeClr val="bg1"/>
                </a:solidFill>
                <a:cs typeface="B Titr" pitchFamily="2" charset="-78"/>
              </a:rPr>
              <a:t>ي</a:t>
            </a:r>
            <a:r>
              <a:rPr lang="fa-IR" sz="3600" b="1" dirty="0" smtClean="0">
                <a:solidFill>
                  <a:schemeClr val="bg1"/>
                </a:solidFill>
                <a:cs typeface="B Titr" pitchFamily="2" charset="-78"/>
              </a:rPr>
              <a:t>ست</a:t>
            </a:r>
            <a:endParaRPr lang="en-US" sz="3600" dirty="0" smtClean="0">
              <a:solidFill>
                <a:schemeClr val="bg1"/>
              </a:solidFill>
              <a:cs typeface="B Titr" pitchFamily="2" charset="-78"/>
            </a:endParaRPr>
          </a:p>
        </p:txBody>
      </p:sp>
      <p:sp>
        <p:nvSpPr>
          <p:cNvPr id="2" name="TextBox 1"/>
          <p:cNvSpPr txBox="1"/>
          <p:nvPr/>
        </p:nvSpPr>
        <p:spPr>
          <a:xfrm>
            <a:off x="-228600" y="2209800"/>
            <a:ext cx="4800600" cy="1331134"/>
          </a:xfrm>
          <a:prstGeom prst="rect">
            <a:avLst/>
          </a:prstGeom>
          <a:noFill/>
        </p:spPr>
        <p:txBody>
          <a:bodyPr wrap="square" rtlCol="0">
            <a:spAutoFit/>
          </a:bodyPr>
          <a:lstStyle/>
          <a:p>
            <a:pPr algn="r" rtl="1">
              <a:lnSpc>
                <a:spcPct val="150000"/>
              </a:lnSpc>
            </a:pPr>
            <a:r>
              <a:rPr lang="fa-IR" sz="2800" b="1" dirty="0">
                <a:cs typeface="B Nazanin" panose="00000400000000000000" pitchFamily="2" charset="-78"/>
              </a:rPr>
              <a:t>- م</a:t>
            </a:r>
            <a:r>
              <a:rPr lang="ar-SA" sz="2800" b="1" dirty="0">
                <a:cs typeface="B Nazanin" panose="00000400000000000000" pitchFamily="2" charset="-78"/>
              </a:rPr>
              <a:t>ي</a:t>
            </a:r>
            <a:r>
              <a:rPr lang="fa-IR" sz="2800" b="1" dirty="0">
                <a:cs typeface="B Nazanin" panose="00000400000000000000" pitchFamily="2" charset="-78"/>
              </a:rPr>
              <a:t>زان سر و صدا</a:t>
            </a:r>
            <a:br>
              <a:rPr lang="fa-IR" sz="2800" b="1" dirty="0">
                <a:cs typeface="B Nazanin" panose="00000400000000000000" pitchFamily="2" charset="-78"/>
              </a:rPr>
            </a:br>
            <a:r>
              <a:rPr lang="fa-IR" sz="2800" b="1" dirty="0">
                <a:cs typeface="B Nazanin" panose="00000400000000000000" pitchFamily="2" charset="-78"/>
              </a:rPr>
              <a:t>- م</a:t>
            </a:r>
            <a:r>
              <a:rPr lang="ar-SA" sz="2800" b="1" dirty="0">
                <a:cs typeface="B Nazanin" panose="00000400000000000000" pitchFamily="2" charset="-78"/>
              </a:rPr>
              <a:t>ي</a:t>
            </a:r>
            <a:r>
              <a:rPr lang="fa-IR" sz="2800" b="1" dirty="0">
                <a:cs typeface="B Nazanin" panose="00000400000000000000" pitchFamily="2" charset="-78"/>
              </a:rPr>
              <a:t>زان فاضلابها</a:t>
            </a:r>
            <a:r>
              <a:rPr lang="ar-SA" sz="2800" b="1" dirty="0">
                <a:cs typeface="B Nazanin" panose="00000400000000000000" pitchFamily="2" charset="-78"/>
              </a:rPr>
              <a:t>ي</a:t>
            </a:r>
            <a:r>
              <a:rPr lang="fa-IR" sz="2800" b="1" dirty="0">
                <a:cs typeface="B Nazanin" panose="00000400000000000000" pitchFamily="2" charset="-78"/>
              </a:rPr>
              <a:t> تصف</a:t>
            </a:r>
            <a:r>
              <a:rPr lang="ar-SA" sz="2800" b="1" dirty="0">
                <a:cs typeface="B Nazanin" panose="00000400000000000000" pitchFamily="2" charset="-78"/>
              </a:rPr>
              <a:t>ي</a:t>
            </a:r>
            <a:r>
              <a:rPr lang="fa-IR" sz="2800" b="1" dirty="0">
                <a:cs typeface="B Nazanin" panose="00000400000000000000" pitchFamily="2" charset="-78"/>
              </a:rPr>
              <a:t>ه </a:t>
            </a:r>
            <a:r>
              <a:rPr lang="fa-IR" sz="2800" b="1" dirty="0" smtClean="0">
                <a:cs typeface="B Nazanin" panose="00000400000000000000" pitchFamily="2" charset="-78"/>
              </a:rPr>
              <a:t>نشده</a:t>
            </a:r>
            <a:endParaRPr lang="en-US" sz="2800" b="1" dirty="0"/>
          </a:p>
        </p:txBody>
      </p:sp>
    </p:spTree>
  </p:cSld>
  <p:clrMapOvr>
    <a:masterClrMapping/>
  </p:clrMapOvr>
  <p:transition spd="med">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228600" y="2362200"/>
            <a:ext cx="8458200" cy="4114800"/>
          </a:xfrm>
        </p:spPr>
        <p:txBody>
          <a:bodyPr/>
          <a:lstStyle/>
          <a:p>
            <a:pPr algn="r" rtl="1" eaLnBrk="1" hangingPunct="1">
              <a:lnSpc>
                <a:spcPct val="150000"/>
              </a:lnSpc>
            </a:pPr>
            <a:r>
              <a:rPr lang="fa-IR" dirty="0" smtClean="0">
                <a:solidFill>
                  <a:schemeClr val="tx1"/>
                </a:solidFill>
                <a:cs typeface="B Nazanin" panose="00000400000000000000" pitchFamily="2" charset="-78"/>
              </a:rPr>
              <a:t>- تعداد جلسات </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ا زمانها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مربوط به فعال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ت گروهها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کوچک</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تعداد بهبودها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انجام شده در مورد 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انها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شش‌گانه و صرفه‌جو</a:t>
            </a:r>
            <a:r>
              <a:rPr lang="fa-IR" dirty="0">
                <a:solidFill>
                  <a:schemeClr val="tx1"/>
                </a:solidFill>
                <a:cs typeface="B Nazanin" panose="00000400000000000000" pitchFamily="2" charset="-78"/>
              </a:rPr>
              <a:t>ی</a:t>
            </a:r>
            <a:r>
              <a:rPr lang="ar-SA" dirty="0" smtClean="0">
                <a:solidFill>
                  <a:schemeClr val="tx1"/>
                </a:solidFill>
                <a:cs typeface="B Nazanin" panose="00000400000000000000" pitchFamily="2" charset="-78"/>
              </a:rPr>
              <a:t>ي</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انجام شده</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تعداد پ</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شنهادات بهبود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تعداد برگه‌ها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آموزش حاو</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نکات مهم</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تعداد افراد آموزش 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ده</a:t>
            </a:r>
            <a:endParaRPr lang="en-US" dirty="0" smtClean="0">
              <a:solidFill>
                <a:schemeClr val="tx1"/>
              </a:solidFill>
              <a:cs typeface="B Nazanin" panose="00000400000000000000" pitchFamily="2" charset="-78"/>
            </a:endParaRPr>
          </a:p>
        </p:txBody>
      </p:sp>
      <p:sp>
        <p:nvSpPr>
          <p:cNvPr id="121859" name="Content Placeholder 2"/>
          <p:cNvSpPr>
            <a:spLocks noGrp="1"/>
          </p:cNvSpPr>
          <p:nvPr>
            <p:ph idx="1"/>
          </p:nvPr>
        </p:nvSpPr>
        <p:spPr>
          <a:xfrm>
            <a:off x="655638" y="987425"/>
            <a:ext cx="8183562" cy="993775"/>
          </a:xfrm>
        </p:spPr>
        <p:txBody>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شاخصها</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آموزش و اخلاق</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4433910"/>
          </a:xfrm>
        </p:spPr>
        <p:txBody>
          <a:bodyPr rtlCol="0">
            <a:noAutofit/>
          </a:bodyPr>
          <a:lstStyle/>
          <a:p>
            <a:pPr algn="ctr" rtl="1" eaLnBrk="1" fontAlgn="auto" hangingPunct="1">
              <a:lnSpc>
                <a:spcPct val="150000"/>
              </a:lnSpc>
              <a:spcAft>
                <a:spcPts val="0"/>
              </a:spcAft>
              <a:defRPr/>
            </a:pPr>
            <a:r>
              <a:rPr lang="en-US" dirty="0" smtClean="0">
                <a:solidFill>
                  <a:schemeClr val="tx1"/>
                </a:solidFill>
                <a:cs typeface="B Nazanin" pitchFamily="2" charset="-78"/>
              </a:rPr>
              <a:t>-  </a:t>
            </a:r>
            <a:r>
              <a:rPr lang="ar-SA" dirty="0" smtClean="0">
                <a:solidFill>
                  <a:schemeClr val="tx1"/>
                </a:solidFill>
                <a:cs typeface="B Nazanin" pitchFamily="2" charset="-78"/>
              </a:rPr>
              <a:t>تمركز روي فعاليتهايي كه ارزش افزوده با لاتري دارند مي شود.</a:t>
            </a:r>
            <a:br>
              <a:rPr lang="ar-SA" dirty="0" smtClean="0">
                <a:solidFill>
                  <a:schemeClr val="tx1"/>
                </a:solidFill>
                <a:cs typeface="B Nazanin" pitchFamily="2" charset="-78"/>
              </a:rPr>
            </a:br>
            <a:r>
              <a:rPr lang="en-US" dirty="0" smtClean="0">
                <a:solidFill>
                  <a:schemeClr val="tx1"/>
                </a:solidFill>
                <a:cs typeface="B Nazanin" pitchFamily="2" charset="-78"/>
              </a:rPr>
              <a:t>- </a:t>
            </a:r>
            <a:r>
              <a:rPr lang="ar-SA" dirty="0" smtClean="0">
                <a:solidFill>
                  <a:schemeClr val="tx1"/>
                </a:solidFill>
                <a:cs typeface="B Nazanin" pitchFamily="2" charset="-78"/>
              </a:rPr>
              <a:t>فعاليت نت براساس شرايط واقعي تجهيزات برنامه‏ريزي مي‏شود.</a:t>
            </a:r>
            <a:br>
              <a:rPr lang="ar-SA" dirty="0" smtClean="0">
                <a:solidFill>
                  <a:schemeClr val="tx1"/>
                </a:solidFill>
                <a:cs typeface="B Nazanin" pitchFamily="2" charset="-78"/>
              </a:rPr>
            </a:br>
            <a:r>
              <a:rPr lang="fa-IR" dirty="0" smtClean="0">
                <a:solidFill>
                  <a:schemeClr val="tx1"/>
                </a:solidFill>
                <a:cs typeface="B Nazanin" pitchFamily="2" charset="-78"/>
              </a:rPr>
              <a:t>-</a:t>
            </a:r>
            <a:r>
              <a:rPr lang="en-US" dirty="0" smtClean="0">
                <a:solidFill>
                  <a:schemeClr val="tx1"/>
                </a:solidFill>
                <a:cs typeface="B Nazanin" pitchFamily="2" charset="-78"/>
              </a:rPr>
              <a:t> </a:t>
            </a:r>
            <a:r>
              <a:rPr lang="ar-SA" dirty="0" smtClean="0">
                <a:solidFill>
                  <a:schemeClr val="tx1"/>
                </a:solidFill>
                <a:cs typeface="B Nazanin" pitchFamily="2" charset="-78"/>
              </a:rPr>
              <a:t>از فعاليتهاي پيشگيرانه زايد جلوگيري مي‏شود.</a:t>
            </a:r>
            <a:r>
              <a:rPr lang="en-US" dirty="0" smtClean="0">
                <a:solidFill>
                  <a:schemeClr val="tx1"/>
                </a:solidFill>
                <a:cs typeface="B Nazanin" pitchFamily="2" charset="-78"/>
              </a:rPr>
              <a:t>                    </a:t>
            </a:r>
            <a:r>
              <a:rPr lang="ar-SA" dirty="0" smtClean="0">
                <a:solidFill>
                  <a:schemeClr val="tx1"/>
                </a:solidFill>
                <a:cs typeface="B Nazanin" pitchFamily="2" charset="-78"/>
              </a:rPr>
              <a:t/>
            </a:r>
            <a:br>
              <a:rPr lang="ar-SA" dirty="0" smtClean="0">
                <a:solidFill>
                  <a:schemeClr val="tx1"/>
                </a:solidFill>
                <a:cs typeface="B Nazanin" pitchFamily="2" charset="-78"/>
              </a:rPr>
            </a:br>
            <a:r>
              <a:rPr lang="fa-IR" dirty="0" smtClean="0">
                <a:solidFill>
                  <a:schemeClr val="tx1"/>
                </a:solidFill>
                <a:cs typeface="B Nazanin" pitchFamily="2" charset="-78"/>
              </a:rPr>
              <a:t>-</a:t>
            </a:r>
            <a:r>
              <a:rPr lang="en-US" dirty="0" smtClean="0">
                <a:solidFill>
                  <a:schemeClr val="tx1"/>
                </a:solidFill>
                <a:cs typeface="B Nazanin" pitchFamily="2" charset="-78"/>
              </a:rPr>
              <a:t> </a:t>
            </a:r>
            <a:r>
              <a:rPr lang="ar-SA" dirty="0" smtClean="0">
                <a:solidFill>
                  <a:schemeClr val="tx1"/>
                </a:solidFill>
                <a:cs typeface="B Nazanin" pitchFamily="2" charset="-78"/>
              </a:rPr>
              <a:t>مشکلات تجهيزات شناسايی شده و قبل از آنکه به یک خرابي بحرانی تبديل شوند اصلاح ميگردد.</a:t>
            </a:r>
            <a:r>
              <a:rPr lang="fa-IR" dirty="0" smtClean="0">
                <a:solidFill>
                  <a:schemeClr val="tx1"/>
                </a:solidFill>
                <a:cs typeface="B Nazanin" pitchFamily="2" charset="-78"/>
              </a:rPr>
              <a:t/>
            </a:r>
            <a:br>
              <a:rPr lang="fa-IR" dirty="0" smtClean="0">
                <a:solidFill>
                  <a:schemeClr val="tx1"/>
                </a:solidFill>
                <a:cs typeface="B Nazanin" pitchFamily="2" charset="-78"/>
              </a:rPr>
            </a:br>
            <a:r>
              <a:rPr lang="en-US" dirty="0" smtClean="0">
                <a:solidFill>
                  <a:schemeClr val="tx1"/>
                </a:solidFill>
                <a:cs typeface="B Nazanin" pitchFamily="2" charset="-78"/>
              </a:rPr>
              <a:t> </a:t>
            </a:r>
            <a:r>
              <a:rPr lang="en-US" sz="1600" dirty="0" smtClean="0">
                <a:solidFill>
                  <a:schemeClr val="tx1"/>
                </a:solidFill>
                <a:cs typeface="B Nazanin" pitchFamily="2" charset="-78"/>
              </a:rPr>
              <a:t>Condition Based Maintenance  ,  Predictive Maintenance</a:t>
            </a:r>
            <a:r>
              <a:rPr lang="fa-IR" sz="1600" dirty="0" smtClean="0">
                <a:solidFill>
                  <a:schemeClr val="tx1"/>
                </a:solidFill>
                <a:cs typeface="B Nazanin" pitchFamily="2" charset="-78"/>
              </a:rPr>
              <a:t>* </a:t>
            </a:r>
            <a:endParaRPr lang="en-US" sz="1600" dirty="0">
              <a:solidFill>
                <a:schemeClr val="tx1"/>
              </a:solidFill>
              <a:cs typeface="B Nazanin" pitchFamily="2" charset="-78"/>
            </a:endParaRPr>
          </a:p>
        </p:txBody>
      </p:sp>
      <p:sp>
        <p:nvSpPr>
          <p:cNvPr id="122883" name="Content Placeholder 2"/>
          <p:cNvSpPr>
            <a:spLocks noGrp="1"/>
          </p:cNvSpPr>
          <p:nvPr>
            <p:ph idx="1"/>
          </p:nvPr>
        </p:nvSpPr>
        <p:spPr>
          <a:xfrm>
            <a:off x="503238" y="1216025"/>
            <a:ext cx="8412162" cy="688975"/>
          </a:xfrm>
        </p:spPr>
        <p:txBody>
          <a:bodyPr>
            <a:noAutofit/>
          </a:bodyPr>
          <a:lstStyle/>
          <a:p>
            <a:pPr marL="0" indent="0" algn="ctr" rtl="1" eaLnBrk="1" hangingPunct="1">
              <a:buFont typeface="Wingdings 2" panose="05020102010507070707" pitchFamily="18" charset="2"/>
              <a:buNone/>
            </a:pPr>
            <a:r>
              <a:rPr lang="fa-IR" sz="3600" dirty="0" smtClean="0">
                <a:solidFill>
                  <a:schemeClr val="bg1"/>
                </a:solidFill>
                <a:cs typeface="B Titr" pitchFamily="2" charset="-78"/>
              </a:rPr>
              <a:t> </a:t>
            </a:r>
            <a:r>
              <a:rPr lang="fa-IR" sz="2800" dirty="0" smtClean="0">
                <a:solidFill>
                  <a:schemeClr val="bg1"/>
                </a:solidFill>
                <a:cs typeface="B Titr" pitchFamily="2" charset="-78"/>
              </a:rPr>
              <a:t>نت مبتنی برشرایط (</a:t>
            </a:r>
            <a:r>
              <a:rPr lang="en-US" sz="2800" b="1" dirty="0" smtClean="0">
                <a:solidFill>
                  <a:schemeClr val="bg1"/>
                </a:solidFill>
                <a:cs typeface="B Titr" pitchFamily="2" charset="-78"/>
              </a:rPr>
              <a:t>CBM</a:t>
            </a:r>
            <a:r>
              <a:rPr lang="fa-IR" sz="2800" dirty="0" smtClean="0">
                <a:solidFill>
                  <a:schemeClr val="bg1"/>
                </a:solidFill>
                <a:cs typeface="B Titr" pitchFamily="2" charset="-78"/>
              </a:rPr>
              <a:t>)</a:t>
            </a:r>
            <a:r>
              <a:rPr lang="en-US" sz="2800" dirty="0" smtClean="0">
                <a:solidFill>
                  <a:schemeClr val="bg1"/>
                </a:solidFill>
                <a:cs typeface="B Titr" pitchFamily="2" charset="-78"/>
              </a:rPr>
              <a:t> </a:t>
            </a:r>
            <a:r>
              <a:rPr lang="fa-IR" sz="2800" dirty="0" smtClean="0">
                <a:solidFill>
                  <a:schemeClr val="bg1"/>
                </a:solidFill>
                <a:cs typeface="B Titr" pitchFamily="2" charset="-78"/>
              </a:rPr>
              <a:t> و یا  پیشگویانه، </a:t>
            </a:r>
            <a:r>
              <a:rPr lang="en-US" sz="3600" dirty="0" smtClean="0">
                <a:solidFill>
                  <a:schemeClr val="bg1"/>
                </a:solidFill>
                <a:cs typeface="B Titr" pitchFamily="2" charset="-78"/>
              </a:rPr>
              <a:t>(</a:t>
            </a:r>
            <a:r>
              <a:rPr lang="en-US" sz="3600" b="1" dirty="0" smtClean="0">
                <a:solidFill>
                  <a:schemeClr val="bg1"/>
                </a:solidFill>
                <a:cs typeface="B Titr" pitchFamily="2" charset="-78"/>
              </a:rPr>
              <a:t>PM</a:t>
            </a:r>
            <a:r>
              <a:rPr lang="en-US" sz="3600" dirty="0" smtClean="0">
                <a:solidFill>
                  <a:schemeClr val="bg1"/>
                </a:solidFill>
                <a:cs typeface="B Titr" pitchFamily="2" charset="-78"/>
              </a:rPr>
              <a:t>)</a:t>
            </a:r>
            <a:r>
              <a:rPr lang="fa-IR" sz="2000" dirty="0" smtClean="0">
                <a:solidFill>
                  <a:schemeClr val="bg1"/>
                </a:solidFill>
                <a:cs typeface="B Titr" pitchFamily="2" charset="-78"/>
              </a:rPr>
              <a:t>*</a:t>
            </a:r>
            <a:endParaRPr lang="en-US" sz="20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228600" y="1981200"/>
            <a:ext cx="8488362" cy="4800600"/>
          </a:xfrm>
        </p:spPr>
        <p:txBody>
          <a:bodyPr/>
          <a:lstStyle/>
          <a:p>
            <a:pPr algn="r" rtl="1" eaLnBrk="1" hangingPunct="1"/>
            <a:r>
              <a:rPr lang="ar-SA" dirty="0" smtClean="0">
                <a:solidFill>
                  <a:schemeClr val="tx1"/>
                </a:solidFill>
                <a:cs typeface="B Nazanin" panose="00000400000000000000" pitchFamily="2" charset="-78"/>
              </a:rPr>
              <a:t>آناليز رو</a:t>
            </a:r>
            <a:r>
              <a:rPr lang="fa-IR" dirty="0">
                <a:solidFill>
                  <a:schemeClr val="tx1"/>
                </a:solidFill>
                <a:cs typeface="B Nazanin" panose="00000400000000000000" pitchFamily="2" charset="-78"/>
              </a:rPr>
              <a:t>غ</a:t>
            </a:r>
            <a:r>
              <a:rPr lang="ar-SA" dirty="0" smtClean="0">
                <a:solidFill>
                  <a:schemeClr val="tx1"/>
                </a:solidFill>
                <a:cs typeface="B Nazanin" panose="00000400000000000000" pitchFamily="2" charset="-78"/>
              </a:rPr>
              <a:t>ن</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t>
            </a:r>
            <a:r>
              <a:rPr lang="en-US" dirty="0" smtClean="0">
                <a:solidFill>
                  <a:schemeClr val="tx1"/>
                </a:solidFill>
                <a:latin typeface="Aharoni" pitchFamily="2" charset="-79"/>
                <a:cs typeface="Aharoni" pitchFamily="2" charset="-79"/>
              </a:rPr>
              <a:t>Oil Analysis</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آناليز ارتعاشات           </a:t>
            </a:r>
            <a:r>
              <a:rPr lang="en-US" dirty="0" smtClean="0">
                <a:solidFill>
                  <a:schemeClr val="tx1"/>
                </a:solidFill>
                <a:latin typeface="Aharoni" pitchFamily="2" charset="-79"/>
                <a:cs typeface="Aharoni" pitchFamily="2" charset="-79"/>
              </a:rPr>
              <a:t>Vibration Analysis</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آناليز حرارت               </a:t>
            </a:r>
            <a:r>
              <a:rPr lang="en-US" dirty="0" smtClean="0">
                <a:solidFill>
                  <a:schemeClr val="tx1"/>
                </a:solidFill>
                <a:latin typeface="Aharoni" pitchFamily="2" charset="-79"/>
                <a:cs typeface="Aharoni" pitchFamily="2" charset="-79"/>
              </a:rPr>
              <a:t>Thermography</a:t>
            </a: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آناليز صوت               </a:t>
            </a:r>
            <a:r>
              <a:rPr lang="en-US" dirty="0" smtClean="0">
                <a:solidFill>
                  <a:schemeClr val="tx1"/>
                </a:solidFill>
                <a:latin typeface="Aharoni" pitchFamily="2" charset="-79"/>
                <a:cs typeface="Aharoni" pitchFamily="2" charset="-79"/>
              </a:rPr>
              <a:t>Accoustic Analysis</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اندازه‏گيري ابعاد فيزيكي </a:t>
            </a:r>
            <a:r>
              <a:rPr lang="en-US" sz="2400" dirty="0" smtClean="0">
                <a:solidFill>
                  <a:schemeClr val="tx1"/>
                </a:solidFill>
                <a:latin typeface="Aharoni" pitchFamily="2" charset="-79"/>
                <a:cs typeface="Aharoni" pitchFamily="2" charset="-79"/>
              </a:rPr>
              <a:t>Physical Dimensions Measurement</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اندازه‏گيري فشار</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t>
            </a:r>
            <a:r>
              <a:rPr lang="en-US" dirty="0" smtClean="0">
                <a:solidFill>
                  <a:schemeClr val="tx1"/>
                </a:solidFill>
                <a:latin typeface="Aharoni" pitchFamily="2" charset="-79"/>
                <a:cs typeface="Aharoni" pitchFamily="2" charset="-79"/>
              </a:rPr>
              <a:t>Pressure Analysis</a:t>
            </a:r>
            <a:r>
              <a:rPr lang="ar-SA" dirty="0" smtClean="0">
                <a:solidFill>
                  <a:schemeClr val="tx1"/>
                </a:solidFill>
                <a:cs typeface="B Nazanin" panose="00000400000000000000" pitchFamily="2" charset="-78"/>
              </a:rPr>
              <a:t/>
            </a:r>
            <a:br>
              <a:rPr lang="ar-SA"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اندازه‏گيري دبي</a:t>
            </a:r>
            <a:r>
              <a:rPr lang="fa-IR" dirty="0" smtClean="0">
                <a:solidFill>
                  <a:schemeClr val="tx1"/>
                </a:solidFill>
                <a:cs typeface="B Nazanin" panose="00000400000000000000" pitchFamily="2" charset="-78"/>
              </a:rPr>
              <a:t> سیالات</a:t>
            </a:r>
            <a:r>
              <a:rPr lang="ar-SA" dirty="0" smtClean="0">
                <a:solidFill>
                  <a:schemeClr val="tx1"/>
                </a:solidFill>
                <a:cs typeface="B Nazanin" panose="00000400000000000000" pitchFamily="2" charset="-78"/>
              </a:rPr>
              <a:t> ،تجزيه و تحليل ميزان خوردگي</a:t>
            </a:r>
            <a:r>
              <a:rPr lang="fa-IR" dirty="0" smtClean="0">
                <a:solidFill>
                  <a:schemeClr val="tx1"/>
                </a:solidFill>
                <a:cs typeface="B Nazanin" panose="00000400000000000000" pitchFamily="2" charset="-78"/>
              </a:rPr>
              <a:t>، جابجایی سازه ها ،</a:t>
            </a:r>
            <a:r>
              <a:rPr lang="ar-SA"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میزان </a:t>
            </a:r>
            <a:r>
              <a:rPr lang="ar-SA" dirty="0" smtClean="0">
                <a:solidFill>
                  <a:schemeClr val="tx1"/>
                </a:solidFill>
                <a:cs typeface="B Nazanin" panose="00000400000000000000" pitchFamily="2" charset="-78"/>
              </a:rPr>
              <a:t>نشتیهاو...............</a:t>
            </a:r>
            <a:endParaRPr lang="en-US" dirty="0" smtClean="0">
              <a:solidFill>
                <a:schemeClr val="tx1"/>
              </a:solidFill>
              <a:cs typeface="B Nazanin" panose="00000400000000000000" pitchFamily="2" charset="-78"/>
            </a:endParaRPr>
          </a:p>
        </p:txBody>
      </p:sp>
      <p:sp>
        <p:nvSpPr>
          <p:cNvPr id="123907" name="Content Placeholder 2"/>
          <p:cNvSpPr>
            <a:spLocks noGrp="1"/>
          </p:cNvSpPr>
          <p:nvPr>
            <p:ph idx="1"/>
          </p:nvPr>
        </p:nvSpPr>
        <p:spPr>
          <a:xfrm>
            <a:off x="503238" y="1063625"/>
            <a:ext cx="8183562" cy="993775"/>
          </a:xfrm>
        </p:spPr>
        <p:txBody>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انواع نت مبتنی بر شرایط یا پیشگویانه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61928" y="2048163"/>
            <a:ext cx="8077200" cy="4419600"/>
          </a:xfrm>
        </p:spPr>
        <p:txBody>
          <a:bodyPr>
            <a:noAutofit/>
          </a:bodyPr>
          <a:lstStyle/>
          <a:p>
            <a:pPr marL="0" indent="0" algn="ctr" rtl="1">
              <a:lnSpc>
                <a:spcPct val="150000"/>
              </a:lnSpc>
              <a:buNone/>
              <a:defRPr/>
            </a:pPr>
            <a:r>
              <a:rPr lang="fa-IR" sz="3200" b="1" dirty="0">
                <a:solidFill>
                  <a:srgbClr val="C00000"/>
                </a:solidFill>
                <a:cs typeface="B Titr" panose="00000700000000000000" pitchFamily="2" charset="-78"/>
              </a:rPr>
              <a:t>نتا</a:t>
            </a:r>
            <a:r>
              <a:rPr lang="ar-SA" sz="3200" b="1" dirty="0">
                <a:solidFill>
                  <a:srgbClr val="C00000"/>
                </a:solidFill>
                <a:cs typeface="B Titr" panose="00000700000000000000" pitchFamily="2" charset="-78"/>
              </a:rPr>
              <a:t>ي</a:t>
            </a:r>
            <a:r>
              <a:rPr lang="fa-IR" sz="3200" b="1" dirty="0">
                <a:solidFill>
                  <a:srgbClr val="C00000"/>
                </a:solidFill>
                <a:cs typeface="B Titr" panose="00000700000000000000" pitchFamily="2" charset="-78"/>
              </a:rPr>
              <a:t>ج ملموس</a:t>
            </a:r>
          </a:p>
          <a:p>
            <a:pPr marL="0" indent="0" algn="r" rtl="1" eaLnBrk="1" hangingPunct="1">
              <a:lnSpc>
                <a:spcPct val="150000"/>
              </a:lnSpc>
              <a:buFont typeface="Arial" charset="0"/>
              <a:buNone/>
              <a:defRPr/>
            </a:pPr>
            <a:r>
              <a:rPr lang="fa-IR" sz="2800" b="1" dirty="0" smtClean="0">
                <a:solidFill>
                  <a:schemeClr val="tx1"/>
                </a:solidFill>
                <a:cs typeface="B Nazanin" pitchFamily="2" charset="-78"/>
              </a:rPr>
              <a:t>بهره‌ور</a:t>
            </a:r>
            <a:r>
              <a:rPr lang="ar-SA" sz="2800" b="1" dirty="0" smtClean="0">
                <a:solidFill>
                  <a:schemeClr val="tx1"/>
                </a:solidFill>
                <a:cs typeface="B Nazanin" pitchFamily="2" charset="-78"/>
              </a:rPr>
              <a:t>ي</a:t>
            </a:r>
            <a:r>
              <a:rPr lang="en-US" sz="2800" b="1" dirty="0" smtClean="0">
                <a:solidFill>
                  <a:schemeClr val="tx1"/>
                </a:solidFill>
                <a:cs typeface="B Nazanin" pitchFamily="2" charset="-78"/>
              </a:rPr>
              <a:t>  :(Productivity)</a:t>
            </a:r>
          </a:p>
          <a:p>
            <a:pPr algn="r" rtl="1" eaLnBrk="1" hangingPunct="1">
              <a:lnSpc>
                <a:spcPct val="150000"/>
              </a:lnSpc>
              <a:buFont typeface="Wingdings" pitchFamily="2" charset="2"/>
              <a:buChar char="ü"/>
              <a:defRPr/>
            </a:pPr>
            <a:r>
              <a:rPr lang="fa-IR" sz="2800" b="1" dirty="0" smtClean="0">
                <a:solidFill>
                  <a:schemeClr val="tx1"/>
                </a:solidFill>
                <a:cs typeface="B Nazanin" pitchFamily="2" charset="-78"/>
              </a:rPr>
              <a:t>افزا</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ش بهره‌ور</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ن ۱/۵ تا ۲ برابر</a:t>
            </a:r>
          </a:p>
          <a:p>
            <a:pPr algn="r" rtl="1" eaLnBrk="1" hangingPunct="1">
              <a:lnSpc>
                <a:spcPct val="150000"/>
              </a:lnSpc>
              <a:buFont typeface="Wingdings" pitchFamily="2" charset="2"/>
              <a:buChar char="ü"/>
              <a:defRPr/>
            </a:pPr>
            <a:r>
              <a:rPr lang="fa-IR" sz="2800" b="1" dirty="0" smtClean="0">
                <a:solidFill>
                  <a:schemeClr val="tx1"/>
                </a:solidFill>
                <a:cs typeface="B Nazanin" pitchFamily="2" charset="-78"/>
              </a:rPr>
              <a:t>کاهش تعداد خراب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ها</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منجر به از کارافتادگ</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به 10/1 تا 250/1م</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زان قبل</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a:t>
            </a:r>
            <a:endParaRPr lang="en-US" sz="2800" b="1" dirty="0" smtClean="0">
              <a:solidFill>
                <a:schemeClr val="tx1"/>
              </a:solidFill>
              <a:cs typeface="B Nazanin" pitchFamily="2" charset="-78"/>
            </a:endParaRPr>
          </a:p>
          <a:p>
            <a:pPr algn="r" rtl="1" eaLnBrk="1" hangingPunct="1">
              <a:lnSpc>
                <a:spcPct val="150000"/>
              </a:lnSpc>
              <a:buFont typeface="Wingdings" pitchFamily="2" charset="2"/>
              <a:buChar char="ü"/>
              <a:defRPr/>
            </a:pPr>
            <a:r>
              <a:rPr lang="fa-IR" sz="2800" b="1" dirty="0">
                <a:solidFill>
                  <a:schemeClr val="tx1"/>
                </a:solidFill>
                <a:cs typeface="B Nazanin" pitchFamily="2" charset="-78"/>
              </a:rPr>
              <a:t>افزا</a:t>
            </a:r>
            <a:r>
              <a:rPr lang="ar-SA" sz="2800" b="1" dirty="0">
                <a:solidFill>
                  <a:schemeClr val="tx1"/>
                </a:solidFill>
                <a:cs typeface="B Nazanin" pitchFamily="2" charset="-78"/>
              </a:rPr>
              <a:t>ي</a:t>
            </a:r>
            <a:r>
              <a:rPr lang="fa-IR" sz="2800" b="1" dirty="0">
                <a:solidFill>
                  <a:schemeClr val="tx1"/>
                </a:solidFill>
                <a:cs typeface="B Nazanin" pitchFamily="2" charset="-78"/>
              </a:rPr>
              <a:t>ش اثر بخش</a:t>
            </a:r>
            <a:r>
              <a:rPr lang="ar-SA" sz="2800" b="1" dirty="0">
                <a:solidFill>
                  <a:schemeClr val="tx1"/>
                </a:solidFill>
                <a:cs typeface="B Nazanin" pitchFamily="2" charset="-78"/>
              </a:rPr>
              <a:t>ي</a:t>
            </a:r>
            <a:r>
              <a:rPr lang="fa-IR" sz="2800" b="1" dirty="0">
                <a:solidFill>
                  <a:schemeClr val="tx1"/>
                </a:solidFill>
                <a:cs typeface="B Nazanin" pitchFamily="2" charset="-78"/>
              </a:rPr>
              <a:t> کل</a:t>
            </a:r>
            <a:r>
              <a:rPr lang="ar-SA" sz="2800" b="1" dirty="0">
                <a:solidFill>
                  <a:schemeClr val="tx1"/>
                </a:solidFill>
                <a:cs typeface="B Nazanin" pitchFamily="2" charset="-78"/>
              </a:rPr>
              <a:t>ي</a:t>
            </a:r>
            <a:r>
              <a:rPr lang="fa-IR" sz="2800" b="1" dirty="0">
                <a:solidFill>
                  <a:schemeClr val="tx1"/>
                </a:solidFill>
                <a:cs typeface="B Nazanin" pitchFamily="2" charset="-78"/>
              </a:rPr>
              <a:t> کارخانه به ۱/۵ تا ۲ </a:t>
            </a:r>
            <a:r>
              <a:rPr lang="fa-IR" sz="2800" b="1" dirty="0" smtClean="0">
                <a:solidFill>
                  <a:schemeClr val="tx1"/>
                </a:solidFill>
                <a:cs typeface="B Nazanin" pitchFamily="2" charset="-78"/>
              </a:rPr>
              <a:t>برابر</a:t>
            </a:r>
            <a:endParaRPr lang="fa-IR" sz="2800" b="1" dirty="0">
              <a:solidFill>
                <a:schemeClr val="tx1"/>
              </a:solidFill>
              <a:cs typeface="B Nazanin" pitchFamily="2" charset="-78"/>
            </a:endParaRPr>
          </a:p>
        </p:txBody>
      </p:sp>
      <p:sp>
        <p:nvSpPr>
          <p:cNvPr id="3" name="Rectangle 2"/>
          <p:cNvSpPr/>
          <p:nvPr/>
        </p:nvSpPr>
        <p:spPr>
          <a:xfrm>
            <a:off x="400710" y="1143000"/>
            <a:ext cx="8316700" cy="584775"/>
          </a:xfrm>
          <a:prstGeom prst="rect">
            <a:avLst/>
          </a:prstGeom>
          <a:noFill/>
        </p:spPr>
        <p:txBody>
          <a:bodyPr wrap="none">
            <a:spAutoFit/>
          </a:bodyPr>
          <a:lstStyle/>
          <a:p>
            <a:pPr algn="ctr" rtl="1"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fa-IR" sz="32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مثال</a:t>
            </a:r>
            <a:r>
              <a:rPr lang="en-US" sz="32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fa-IR" sz="32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از نتا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ج بکارگ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ر</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TPM</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در شرکتها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تول</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childTnLst>
                                </p:cTn>
                              </p:par>
                            </p:childTnLst>
                          </p:cTn>
                        </p:par>
                        <p:par>
                          <p:cTn id="8" fill="hold" nodeType="afterGroup">
                            <p:stCondLst>
                              <p:cond delay="1000"/>
                            </p:stCondLst>
                            <p:childTnLst>
                              <p:par>
                                <p:cTn id="9" presetID="25"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p:cTn id="11" dur="500" decel="50000" fill="hold">
                                          <p:stCondLst>
                                            <p:cond delay="0"/>
                                          </p:stCondLst>
                                        </p:cTn>
                                        <p:tgtEl>
                                          <p:spTgt spid="16387">
                                            <p:txEl>
                                              <p:pRg st="1" end="1"/>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6387">
                                            <p:txEl>
                                              <p:pRg st="1" end="1"/>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6387">
                                            <p:txEl>
                                              <p:pRg st="1" end="1"/>
                                            </p:txEl>
                                          </p:spTgt>
                                        </p:tgtEl>
                                        <p:attrNameLst>
                                          <p:attrName>ppt_w</p:attrName>
                                        </p:attrNameLst>
                                      </p:cBhvr>
                                      <p:tavLst>
                                        <p:tav tm="0">
                                          <p:val>
                                            <p:strVal val="#ppt_w*.05"/>
                                          </p:val>
                                        </p:tav>
                                        <p:tav tm="100000">
                                          <p:val>
                                            <p:strVal val="#ppt_w"/>
                                          </p:val>
                                        </p:tav>
                                      </p:tavLst>
                                    </p:anim>
                                    <p:anim calcmode="lin" valueType="num">
                                      <p:cBhvr>
                                        <p:cTn id="14" dur="1000" fill="hold"/>
                                        <p:tgtEl>
                                          <p:spTgt spid="16387">
                                            <p:txEl>
                                              <p:pRg st="1" end="1"/>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6387">
                                            <p:txEl>
                                              <p:pRg st="1" end="1"/>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6387">
                                            <p:txEl>
                                              <p:pRg st="1" end="1"/>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6387">
                                            <p:txEl>
                                              <p:pRg st="1" end="1"/>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6387">
                                            <p:txEl>
                                              <p:pRg st="1" end="1"/>
                                            </p:txEl>
                                          </p:spTgt>
                                        </p:tgtEl>
                                      </p:cBhvr>
                                    </p:animEffect>
                                  </p:childTnLst>
                                </p:cTn>
                              </p:par>
                            </p:childTnLst>
                          </p:cTn>
                        </p:par>
                        <p:par>
                          <p:cTn id="19" fill="hold" nodeType="afterGroup">
                            <p:stCondLst>
                              <p:cond delay="2000"/>
                            </p:stCondLst>
                            <p:childTnLst>
                              <p:par>
                                <p:cTn id="20" presetID="52" presetClass="entr" presetSubtype="0" fill="hold" nodeType="after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Scale>
                                      <p:cBhvr>
                                        <p:cTn id="22" dur="1000" decel="50000" fill="hold">
                                          <p:stCondLst>
                                            <p:cond delay="0"/>
                                          </p:stCondLst>
                                        </p:cTn>
                                        <p:tgtEl>
                                          <p:spTgt spid="1638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387">
                                            <p:txEl>
                                              <p:pRg st="2" end="2"/>
                                            </p:txEl>
                                          </p:spTgt>
                                        </p:tgtEl>
                                        <p:attrNameLst>
                                          <p:attrName>ppt_x</p:attrName>
                                          <p:attrName>ppt_y</p:attrName>
                                        </p:attrNameLst>
                                      </p:cBhvr>
                                    </p:animMotion>
                                    <p:animEffect transition="in" filter="fade">
                                      <p:cBhvr>
                                        <p:cTn id="24" dur="1000"/>
                                        <p:tgtEl>
                                          <p:spTgt spid="16387">
                                            <p:txEl>
                                              <p:pRg st="2" end="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Scale>
                                      <p:cBhvr>
                                        <p:cTn id="27" dur="1000" decel="50000" fill="hold">
                                          <p:stCondLst>
                                            <p:cond delay="0"/>
                                          </p:stCondLst>
                                        </p:cTn>
                                        <p:tgtEl>
                                          <p:spTgt spid="1638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6387">
                                            <p:txEl>
                                              <p:pRg st="3" end="3"/>
                                            </p:txEl>
                                          </p:spTgt>
                                        </p:tgtEl>
                                        <p:attrNameLst>
                                          <p:attrName>ppt_x</p:attrName>
                                          <p:attrName>ppt_y</p:attrName>
                                        </p:attrNameLst>
                                      </p:cBhvr>
                                    </p:animMotion>
                                    <p:animEffect transition="in" filter="fade">
                                      <p:cBhvr>
                                        <p:cTn id="29" dur="1000"/>
                                        <p:tgtEl>
                                          <p:spTgt spid="16387">
                                            <p:txEl>
                                              <p:pRg st="3" end="3"/>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Scale>
                                      <p:cBhvr>
                                        <p:cTn id="32" dur="1000" decel="50000" fill="hold">
                                          <p:stCondLst>
                                            <p:cond delay="0"/>
                                          </p:stCondLst>
                                        </p:cTn>
                                        <p:tgtEl>
                                          <p:spTgt spid="1638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387">
                                            <p:txEl>
                                              <p:pRg st="4" end="4"/>
                                            </p:txEl>
                                          </p:spTgt>
                                        </p:tgtEl>
                                        <p:attrNameLst>
                                          <p:attrName>ppt_x</p:attrName>
                                          <p:attrName>ppt_y</p:attrName>
                                        </p:attrNameLst>
                                      </p:cBhvr>
                                    </p:animMotion>
                                    <p:animEffect transition="in" filter="fade">
                                      <p:cBhvr>
                                        <p:cTn id="34" dur="1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458200" cy="3733800"/>
          </a:xfrm>
        </p:spPr>
        <p:txBody>
          <a:bodyPr rtlCol="0">
            <a:normAutofit fontScale="90000"/>
          </a:bodyPr>
          <a:lstStyle/>
          <a:p>
            <a:pPr algn="r" rtl="1" eaLnBrk="1" fontAlgn="auto" hangingPunct="1">
              <a:lnSpc>
                <a:spcPct val="150000"/>
              </a:lnSpc>
              <a:spcAft>
                <a:spcPts val="0"/>
              </a:spcAft>
              <a:defRPr/>
            </a:pPr>
            <a:r>
              <a:rPr lang="fa-IR" sz="3600" dirty="0" smtClean="0">
                <a:solidFill>
                  <a:schemeClr val="tx1"/>
                </a:solidFill>
                <a:cs typeface="B Nazanin" pitchFamily="2" charset="-78"/>
              </a:rPr>
              <a:t>با </a:t>
            </a:r>
            <a:r>
              <a:rPr lang="ar-SA" sz="3600" dirty="0" smtClean="0">
                <a:solidFill>
                  <a:schemeClr val="tx1"/>
                </a:solidFill>
                <a:cs typeface="B Nazanin" pitchFamily="2" charset="-78"/>
              </a:rPr>
              <a:t>همكاري طراح ، سازنده و استفاده كننده از تجهيزا</a:t>
            </a:r>
            <a:r>
              <a:rPr lang="fa-IR" sz="3600" dirty="0" smtClean="0">
                <a:solidFill>
                  <a:schemeClr val="tx1"/>
                </a:solidFill>
                <a:cs typeface="B Nazanin" pitchFamily="2" charset="-78"/>
              </a:rPr>
              <a:t>ت، تجهیزاتی</a:t>
            </a:r>
            <a:r>
              <a:rPr lang="ar-SA" sz="3600" dirty="0" smtClean="0">
                <a:solidFill>
                  <a:schemeClr val="tx1"/>
                </a:solidFill>
                <a:cs typeface="B Nazanin" pitchFamily="2" charset="-78"/>
              </a:rPr>
              <a:t> طراحي و ساخت</a:t>
            </a:r>
            <a:r>
              <a:rPr lang="fa-IR" sz="3600" dirty="0" smtClean="0">
                <a:solidFill>
                  <a:schemeClr val="tx1"/>
                </a:solidFill>
                <a:cs typeface="B Nazanin" pitchFamily="2" charset="-78"/>
              </a:rPr>
              <a:t>ه میشوند</a:t>
            </a:r>
            <a:r>
              <a:rPr lang="ar-SA" sz="3600" dirty="0" smtClean="0">
                <a:solidFill>
                  <a:schemeClr val="tx1"/>
                </a:solidFill>
                <a:cs typeface="B Nazanin" pitchFamily="2" charset="-78"/>
              </a:rPr>
              <a:t> كه در دوران عمر اقتصادي نياز به تعمير نداشته باش</a:t>
            </a:r>
            <a:r>
              <a:rPr lang="fa-IR" sz="3600" dirty="0" smtClean="0">
                <a:solidFill>
                  <a:schemeClr val="tx1"/>
                </a:solidFill>
                <a:cs typeface="B Nazanin" pitchFamily="2" charset="-78"/>
              </a:rPr>
              <a:t>ن</a:t>
            </a:r>
            <a:r>
              <a:rPr lang="ar-SA" sz="3600" dirty="0" smtClean="0">
                <a:solidFill>
                  <a:schemeClr val="tx1"/>
                </a:solidFill>
                <a:cs typeface="B Nazanin" pitchFamily="2" charset="-78"/>
              </a:rPr>
              <a:t>د</a:t>
            </a:r>
            <a:r>
              <a:rPr lang="ar-SA" dirty="0" smtClean="0">
                <a:solidFill>
                  <a:srgbClr val="0000FF"/>
                </a:solidFill>
                <a:cs typeface="B Nazanin" pitchFamily="2" charset="-78"/>
              </a:rPr>
              <a:t>.</a:t>
            </a:r>
            <a:r>
              <a:rPr lang="fa-IR" dirty="0" smtClean="0">
                <a:solidFill>
                  <a:srgbClr val="0000FF"/>
                </a:solidFill>
                <a:cs typeface="B Nazanin" pitchFamily="2" charset="-78"/>
              </a:rPr>
              <a:t> </a:t>
            </a:r>
            <a:r>
              <a:rPr lang="fa-IR" b="1" dirty="0" smtClean="0">
                <a:solidFill>
                  <a:schemeClr val="accent1">
                    <a:lumMod val="75000"/>
                  </a:schemeClr>
                </a:solidFill>
                <a:cs typeface="B Nazanin" pitchFamily="2" charset="-78"/>
              </a:rPr>
              <a:t/>
            </a:r>
            <a:br>
              <a:rPr lang="fa-IR" b="1" dirty="0" smtClean="0">
                <a:solidFill>
                  <a:schemeClr val="accent1">
                    <a:lumMod val="75000"/>
                  </a:schemeClr>
                </a:solidFill>
                <a:cs typeface="B Nazanin" pitchFamily="2" charset="-78"/>
              </a:rPr>
            </a:br>
            <a:r>
              <a:rPr lang="en-US" b="1" dirty="0" smtClean="0">
                <a:solidFill>
                  <a:schemeClr val="accent1">
                    <a:lumMod val="75000"/>
                  </a:schemeClr>
                </a:solidFill>
                <a:cs typeface="B Nazanin" pitchFamily="2" charset="-78"/>
              </a:rPr>
              <a:t>MF: Maintenance Free</a:t>
            </a:r>
            <a:br>
              <a:rPr lang="en-US" b="1" dirty="0" smtClean="0">
                <a:solidFill>
                  <a:schemeClr val="accent1">
                    <a:lumMod val="75000"/>
                  </a:schemeClr>
                </a:solidFill>
                <a:cs typeface="B Nazanin" pitchFamily="2" charset="-78"/>
              </a:rPr>
            </a:br>
            <a:r>
              <a:rPr lang="en-US" b="1" dirty="0" smtClean="0">
                <a:solidFill>
                  <a:schemeClr val="accent1">
                    <a:lumMod val="75000"/>
                  </a:schemeClr>
                </a:solidFill>
                <a:cs typeface="B Nazanin" pitchFamily="2" charset="-78"/>
              </a:rPr>
              <a:t>MP: Maintenance Prevention</a:t>
            </a:r>
            <a:endParaRPr lang="en-US" b="1" dirty="0">
              <a:solidFill>
                <a:schemeClr val="accent1">
                  <a:lumMod val="75000"/>
                </a:schemeClr>
              </a:solidFill>
              <a:cs typeface="B Nazanin" pitchFamily="2" charset="-78"/>
            </a:endParaRPr>
          </a:p>
        </p:txBody>
      </p:sp>
      <p:sp>
        <p:nvSpPr>
          <p:cNvPr id="124931" name="Content Placeholder 2"/>
          <p:cNvSpPr>
            <a:spLocks noGrp="1"/>
          </p:cNvSpPr>
          <p:nvPr>
            <p:ph idx="1"/>
          </p:nvPr>
        </p:nvSpPr>
        <p:spPr>
          <a:xfrm>
            <a:off x="503238" y="10636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بی نیاز ازتعمیر، </a:t>
            </a:r>
            <a:r>
              <a:rPr lang="en-US" sz="4400" b="1" dirty="0" smtClean="0">
                <a:solidFill>
                  <a:schemeClr val="bg1"/>
                </a:solidFill>
                <a:cs typeface="B Titr" pitchFamily="2" charset="-78"/>
              </a:rPr>
              <a:t>MP, MF</a:t>
            </a:r>
          </a:p>
        </p:txBody>
      </p:sp>
    </p:spTree>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533400" y="2819401"/>
            <a:ext cx="8229600" cy="2286000"/>
          </a:xfrm>
        </p:spPr>
        <p:txBody>
          <a:bodyPr/>
          <a:lstStyle/>
          <a:p>
            <a:pPr algn="r" rtl="1" eaLnBrk="1" hangingPunct="1">
              <a:lnSpc>
                <a:spcPct val="150000"/>
              </a:lnSpc>
            </a:pPr>
            <a:r>
              <a:rPr lang="ar-SA" sz="3600" dirty="0" smtClean="0">
                <a:solidFill>
                  <a:schemeClr val="tx1"/>
                </a:solidFill>
                <a:cs typeface="B Nazanin" panose="00000400000000000000" pitchFamily="2" charset="-78"/>
              </a:rPr>
              <a:t>نت ناب و توليد ناب عبارتست از يك رويكرد سازمان يافته براي حذف زوايد و يا زيانها از طريق بهبود مستمر و جلب رضايت مشتري</a:t>
            </a:r>
            <a:endParaRPr lang="en-US" sz="3600" dirty="0" smtClean="0">
              <a:solidFill>
                <a:schemeClr val="tx1"/>
              </a:solidFill>
              <a:cs typeface="B Nazanin" panose="00000400000000000000" pitchFamily="2" charset="-78"/>
            </a:endParaRPr>
          </a:p>
        </p:txBody>
      </p:sp>
      <p:sp>
        <p:nvSpPr>
          <p:cNvPr id="125955" name="Content Placeholder 2"/>
          <p:cNvSpPr>
            <a:spLocks noGrp="1"/>
          </p:cNvSpPr>
          <p:nvPr>
            <p:ph idx="1"/>
          </p:nvPr>
        </p:nvSpPr>
        <p:spPr>
          <a:xfrm>
            <a:off x="503238" y="1139825"/>
            <a:ext cx="8183562" cy="993775"/>
          </a:xfrm>
        </p:spPr>
        <p:txBody>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نت ناب</a:t>
            </a:r>
            <a:r>
              <a:rPr lang="en-US" sz="4400" b="1" dirty="0" smtClean="0">
                <a:solidFill>
                  <a:schemeClr val="bg1"/>
                </a:solidFill>
                <a:cs typeface="B Titr" pitchFamily="2" charset="-78"/>
              </a:rPr>
              <a:t>Lean Maintenance  </a:t>
            </a:r>
          </a:p>
        </p:txBody>
      </p:sp>
    </p:spTree>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2362200"/>
            <a:ext cx="8183562" cy="3124200"/>
          </a:xfrm>
        </p:spPr>
        <p:txBody>
          <a:bodyPr/>
          <a:lstStyle/>
          <a:p>
            <a:pPr algn="just" rtl="1" eaLnBrk="1" hangingPunct="1">
              <a:lnSpc>
                <a:spcPct val="150000"/>
              </a:lnSpc>
            </a:pPr>
            <a:r>
              <a:rPr lang="fa-IR" b="1" dirty="0" smtClean="0">
                <a:solidFill>
                  <a:srgbClr val="C00000"/>
                </a:solidFill>
                <a:cs typeface="B Nazanin" panose="00000400000000000000" pitchFamily="2" charset="-78"/>
              </a:rPr>
              <a:t>- </a:t>
            </a:r>
            <a:r>
              <a:rPr lang="ar-SA" b="1" dirty="0" smtClean="0">
                <a:solidFill>
                  <a:srgbClr val="C00000"/>
                </a:solidFill>
                <a:cs typeface="B Nazanin" panose="00000400000000000000" pitchFamily="2" charset="-78"/>
              </a:rPr>
              <a:t>ارزش </a:t>
            </a:r>
            <a:r>
              <a:rPr lang="en-US" b="1" dirty="0" smtClean="0">
                <a:solidFill>
                  <a:srgbClr val="C00000"/>
                </a:solidFill>
                <a:cs typeface="B Nazanin" panose="00000400000000000000" pitchFamily="2" charset="-78"/>
              </a:rPr>
              <a:t>:Value</a:t>
            </a:r>
            <a:r>
              <a:rPr lang="ar-SA" b="1" dirty="0" smtClean="0">
                <a:solidFill>
                  <a:srgbClr val="0000FF"/>
                </a:solidFill>
                <a:cs typeface="B Nazanin" panose="00000400000000000000" pitchFamily="2" charset="-78"/>
              </a:rPr>
              <a:t> </a:t>
            </a:r>
            <a:r>
              <a:rPr lang="ar-SA" dirty="0" smtClean="0">
                <a:solidFill>
                  <a:schemeClr val="tx1"/>
                </a:solidFill>
                <a:cs typeface="B Nazanin" panose="00000400000000000000" pitchFamily="2" charset="-78"/>
              </a:rPr>
              <a:t>نياز</a:t>
            </a:r>
            <a:r>
              <a:rPr lang="fa-IR" dirty="0" smtClean="0">
                <a:solidFill>
                  <a:schemeClr val="tx1"/>
                </a:solidFill>
                <a:cs typeface="B Nazanin" panose="00000400000000000000" pitchFamily="2" charset="-78"/>
              </a:rPr>
              <a:t>های واقعی</a:t>
            </a:r>
            <a:r>
              <a:rPr lang="ar-SA" dirty="0" smtClean="0">
                <a:solidFill>
                  <a:schemeClr val="tx1"/>
                </a:solidFill>
                <a:cs typeface="B Nazanin" panose="00000400000000000000" pitchFamily="2" charset="-78"/>
              </a:rPr>
              <a:t> را بگيريم و مطابق آن عمل كنيم</a:t>
            </a:r>
            <a:r>
              <a:rPr lang="en-US"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r>
            <a:br>
              <a:rPr lang="ar-SA" dirty="0" smtClean="0">
                <a:solidFill>
                  <a:schemeClr val="tx1"/>
                </a:solidFill>
                <a:cs typeface="B Nazanin" panose="00000400000000000000" pitchFamily="2" charset="-78"/>
              </a:rPr>
            </a:br>
            <a:r>
              <a:rPr lang="fa-IR" dirty="0" smtClean="0">
                <a:solidFill>
                  <a:srgbClr val="C00000"/>
                </a:solidFill>
                <a:cs typeface="B Nazanin" panose="00000400000000000000" pitchFamily="2" charset="-78"/>
              </a:rPr>
              <a:t>- </a:t>
            </a:r>
            <a:r>
              <a:rPr lang="ar-SA" b="1" dirty="0" smtClean="0">
                <a:solidFill>
                  <a:srgbClr val="C00000"/>
                </a:solidFill>
                <a:cs typeface="B Nazanin" panose="00000400000000000000" pitchFamily="2" charset="-78"/>
              </a:rPr>
              <a:t>جريان ارزش </a:t>
            </a:r>
            <a:r>
              <a:rPr lang="en-US" b="1" dirty="0" smtClean="0">
                <a:solidFill>
                  <a:srgbClr val="C00000"/>
                </a:solidFill>
                <a:cs typeface="B Nazanin" panose="00000400000000000000" pitchFamily="2" charset="-78"/>
              </a:rPr>
              <a:t>:Valve Stream</a:t>
            </a:r>
            <a:r>
              <a:rPr lang="ar-SA" dirty="0" smtClean="0">
                <a:solidFill>
                  <a:srgbClr val="0000FF"/>
                </a:solidFill>
                <a:cs typeface="B Nazanin" panose="00000400000000000000" pitchFamily="2" charset="-78"/>
              </a:rPr>
              <a:t> </a:t>
            </a:r>
            <a:r>
              <a:rPr lang="ar-SA" dirty="0" smtClean="0">
                <a:solidFill>
                  <a:schemeClr val="tx1"/>
                </a:solidFill>
                <a:cs typeface="B Nazanin" panose="00000400000000000000" pitchFamily="2" charset="-78"/>
              </a:rPr>
              <a:t>ارزشها بايد جريان پيدا كند تاموفق شود، همه افراد بايد در جريان ارزش قرار گيرند</a:t>
            </a:r>
            <a:r>
              <a:rPr lang="ar-SA" dirty="0" smtClean="0">
                <a:solidFill>
                  <a:srgbClr val="0000FF"/>
                </a:solidFill>
                <a:cs typeface="B Nazanin" panose="00000400000000000000" pitchFamily="2" charset="-78"/>
              </a:rPr>
              <a:t>.</a:t>
            </a:r>
            <a:endParaRPr lang="en-US" dirty="0" smtClean="0">
              <a:solidFill>
                <a:srgbClr val="0000FF"/>
              </a:solidFill>
              <a:cs typeface="B Nazanin" panose="00000400000000000000" pitchFamily="2" charset="-78"/>
            </a:endParaRPr>
          </a:p>
        </p:txBody>
      </p:sp>
      <p:sp>
        <p:nvSpPr>
          <p:cNvPr id="126979" name="Content Placeholder 2"/>
          <p:cNvSpPr>
            <a:spLocks noGrp="1"/>
          </p:cNvSpPr>
          <p:nvPr>
            <p:ph idx="1"/>
          </p:nvPr>
        </p:nvSpPr>
        <p:spPr>
          <a:xfrm>
            <a:off x="503238" y="987425"/>
            <a:ext cx="8183562" cy="993775"/>
          </a:xfrm>
        </p:spPr>
        <p:txBody>
          <a:bodyPr>
            <a:no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اصول ناب</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89200"/>
            <a:ext cx="8153400" cy="3868758"/>
          </a:xfrm>
        </p:spPr>
        <p:txBody>
          <a:bodyPr>
            <a:noAutofit/>
          </a:bodyPr>
          <a:lstStyle/>
          <a:p>
            <a:pPr marL="0" indent="0" algn="just" rtl="1">
              <a:lnSpc>
                <a:spcPct val="150000"/>
              </a:lnSpc>
              <a:buNone/>
            </a:pPr>
            <a:r>
              <a:rPr lang="fa-IR" sz="3200" b="1" dirty="0">
                <a:solidFill>
                  <a:srgbClr val="C00000"/>
                </a:solidFill>
                <a:cs typeface="B Nazanin" panose="00000400000000000000" pitchFamily="2" charset="-78"/>
              </a:rPr>
              <a:t>- </a:t>
            </a:r>
            <a:r>
              <a:rPr lang="ar-SA" sz="3200" b="1" dirty="0">
                <a:solidFill>
                  <a:srgbClr val="C00000"/>
                </a:solidFill>
                <a:cs typeface="B Nazanin" panose="00000400000000000000" pitchFamily="2" charset="-78"/>
              </a:rPr>
              <a:t>جريان </a:t>
            </a:r>
            <a:r>
              <a:rPr lang="en-US" sz="3200" b="1" dirty="0">
                <a:solidFill>
                  <a:srgbClr val="C00000"/>
                </a:solidFill>
                <a:cs typeface="B Nazanin" panose="00000400000000000000" pitchFamily="2" charset="-78"/>
              </a:rPr>
              <a:t>Flow</a:t>
            </a:r>
            <a:r>
              <a:rPr lang="ar-SA" sz="3200" dirty="0">
                <a:solidFill>
                  <a:srgbClr val="C00000"/>
                </a:solidFill>
                <a:cs typeface="B Nazanin" panose="00000400000000000000" pitchFamily="2" charset="-78"/>
              </a:rPr>
              <a:t> </a:t>
            </a:r>
            <a:r>
              <a:rPr lang="ar-SA" sz="3200" dirty="0">
                <a:solidFill>
                  <a:schemeClr val="tx1"/>
                </a:solidFill>
                <a:cs typeface="B Nazanin" panose="00000400000000000000" pitchFamily="2" charset="-78"/>
              </a:rPr>
              <a:t>ادامه داشتن جريان بصورت </a:t>
            </a:r>
            <a:r>
              <a:rPr lang="ar-SA" sz="3200" dirty="0" smtClean="0">
                <a:solidFill>
                  <a:schemeClr val="tx1"/>
                </a:solidFill>
                <a:cs typeface="B Nazanin" panose="00000400000000000000" pitchFamily="2" charset="-78"/>
              </a:rPr>
              <a:t>مرتب</a:t>
            </a:r>
            <a:r>
              <a:rPr lang="en-US" sz="3200" dirty="0" smtClean="0">
                <a:solidFill>
                  <a:schemeClr val="tx1"/>
                </a:solidFill>
                <a:cs typeface="B Nazanin" panose="00000400000000000000" pitchFamily="2" charset="-78"/>
              </a:rPr>
              <a:t> </a:t>
            </a:r>
            <a:r>
              <a:rPr lang="ar-SA" sz="3200" dirty="0" smtClean="0">
                <a:solidFill>
                  <a:schemeClr val="tx1"/>
                </a:solidFill>
                <a:cs typeface="B Nazanin" panose="00000400000000000000" pitchFamily="2" charset="-78"/>
              </a:rPr>
              <a:t>كششي </a:t>
            </a:r>
            <a:r>
              <a:rPr lang="ar-SA" sz="3200" dirty="0">
                <a:solidFill>
                  <a:schemeClr val="tx1"/>
                </a:solidFill>
                <a:cs typeface="B Nazanin" panose="00000400000000000000" pitchFamily="2" charset="-78"/>
              </a:rPr>
              <a:t>بودن </a:t>
            </a:r>
            <a:r>
              <a:rPr lang="fa-IR" sz="3200" dirty="0" smtClean="0">
                <a:solidFill>
                  <a:schemeClr val="tx1"/>
                </a:solidFill>
                <a:cs typeface="B Nazanin" panose="00000400000000000000" pitchFamily="2" charset="-78"/>
              </a:rPr>
              <a:t>(</a:t>
            </a:r>
            <a:r>
              <a:rPr lang="en-US" sz="3200" b="1" dirty="0" smtClean="0">
                <a:solidFill>
                  <a:schemeClr val="tx1"/>
                </a:solidFill>
                <a:cs typeface="B Nazanin" panose="00000400000000000000" pitchFamily="2" charset="-78"/>
              </a:rPr>
              <a:t>Pull</a:t>
            </a:r>
            <a:r>
              <a:rPr lang="fa-IR" sz="3200" b="1" dirty="0" smtClean="0">
                <a:solidFill>
                  <a:schemeClr val="tx1"/>
                </a:solidFill>
                <a:cs typeface="B Nazanin" panose="00000400000000000000" pitchFamily="2" charset="-78"/>
              </a:rPr>
              <a:t>)</a:t>
            </a:r>
            <a:r>
              <a:rPr lang="ar-SA" sz="3200" dirty="0" smtClean="0">
                <a:solidFill>
                  <a:schemeClr val="tx1"/>
                </a:solidFill>
                <a:cs typeface="B Nazanin" panose="00000400000000000000" pitchFamily="2" charset="-78"/>
              </a:rPr>
              <a:t> </a:t>
            </a:r>
            <a:r>
              <a:rPr lang="ar-SA" sz="3200" dirty="0">
                <a:solidFill>
                  <a:schemeClr val="tx1"/>
                </a:solidFill>
                <a:cs typeface="B Nazanin" panose="00000400000000000000" pitchFamily="2" charset="-78"/>
              </a:rPr>
              <a:t>يعني توليد براساس درخواست و نياز </a:t>
            </a:r>
            <a:r>
              <a:rPr lang="ar-SA" sz="3200" dirty="0" smtClean="0">
                <a:solidFill>
                  <a:schemeClr val="tx1"/>
                </a:solidFill>
                <a:cs typeface="B Nazanin" panose="00000400000000000000" pitchFamily="2" charset="-78"/>
              </a:rPr>
              <a:t>مشتري</a:t>
            </a:r>
            <a:r>
              <a:rPr lang="fa-IR" sz="3200" dirty="0" smtClean="0">
                <a:solidFill>
                  <a:schemeClr val="tx1"/>
                </a:solidFill>
                <a:cs typeface="B Nazanin" panose="00000400000000000000" pitchFamily="2" charset="-78"/>
              </a:rPr>
              <a:t> و بازار باشد و</a:t>
            </a:r>
            <a:r>
              <a:rPr lang="ar-SA" sz="3200" dirty="0" smtClean="0">
                <a:solidFill>
                  <a:schemeClr val="tx1"/>
                </a:solidFill>
                <a:cs typeface="B Nazanin" panose="00000400000000000000" pitchFamily="2" charset="-78"/>
              </a:rPr>
              <a:t> </a:t>
            </a:r>
            <a:r>
              <a:rPr lang="ar-SA" sz="3200" dirty="0">
                <a:solidFill>
                  <a:schemeClr val="tx1"/>
                </a:solidFill>
                <a:cs typeface="B Nazanin" panose="00000400000000000000" pitchFamily="2" charset="-78"/>
              </a:rPr>
              <a:t>نه بصورت </a:t>
            </a:r>
            <a:r>
              <a:rPr lang="ar-SA" sz="3200" dirty="0" smtClean="0">
                <a:solidFill>
                  <a:schemeClr val="tx1"/>
                </a:solidFill>
                <a:cs typeface="B Nazanin" panose="00000400000000000000" pitchFamily="2" charset="-78"/>
              </a:rPr>
              <a:t>فشاري </a:t>
            </a:r>
            <a:r>
              <a:rPr lang="en-US" sz="3200" dirty="0" smtClean="0">
                <a:solidFill>
                  <a:schemeClr val="tx1"/>
                </a:solidFill>
                <a:cs typeface="B Nazanin" panose="00000400000000000000" pitchFamily="2" charset="-78"/>
              </a:rPr>
              <a:t>                  </a:t>
            </a:r>
            <a:r>
              <a:rPr lang="ar-SA" sz="3200" dirty="0" smtClean="0">
                <a:solidFill>
                  <a:schemeClr val="tx1"/>
                </a:solidFill>
                <a:cs typeface="B Nazanin" panose="00000400000000000000" pitchFamily="2" charset="-78"/>
              </a:rPr>
              <a:t/>
            </a:r>
            <a:br>
              <a:rPr lang="ar-SA" sz="3200" dirty="0" smtClean="0">
                <a:solidFill>
                  <a:schemeClr val="tx1"/>
                </a:solidFill>
                <a:cs typeface="B Nazanin" panose="00000400000000000000" pitchFamily="2" charset="-78"/>
              </a:rPr>
            </a:br>
            <a:r>
              <a:rPr lang="fa-IR" sz="3200" b="1" dirty="0" smtClean="0">
                <a:solidFill>
                  <a:srgbClr val="C00000"/>
                </a:solidFill>
                <a:cs typeface="B Nazanin" panose="00000400000000000000" pitchFamily="2" charset="-78"/>
              </a:rPr>
              <a:t>- </a:t>
            </a:r>
            <a:r>
              <a:rPr lang="ar-SA" sz="3200" b="1" dirty="0">
                <a:solidFill>
                  <a:srgbClr val="C00000"/>
                </a:solidFill>
                <a:cs typeface="B Nazanin" panose="00000400000000000000" pitchFamily="2" charset="-78"/>
              </a:rPr>
              <a:t>كمال </a:t>
            </a:r>
            <a:r>
              <a:rPr lang="en-US" sz="3200" b="1" dirty="0">
                <a:solidFill>
                  <a:srgbClr val="C00000"/>
                </a:solidFill>
                <a:cs typeface="B Nazanin" panose="00000400000000000000" pitchFamily="2" charset="-78"/>
              </a:rPr>
              <a:t>Perfect</a:t>
            </a:r>
            <a:r>
              <a:rPr lang="ar-SA" sz="3200" b="1" dirty="0">
                <a:solidFill>
                  <a:srgbClr val="C00000"/>
                </a:solidFill>
                <a:cs typeface="B Nazanin" panose="00000400000000000000" pitchFamily="2" charset="-78"/>
              </a:rPr>
              <a:t> </a:t>
            </a:r>
            <a:r>
              <a:rPr lang="ar-SA" sz="3200" dirty="0">
                <a:solidFill>
                  <a:schemeClr val="tx1"/>
                </a:solidFill>
                <a:cs typeface="B Nazanin" panose="00000400000000000000" pitchFamily="2" charset="-78"/>
              </a:rPr>
              <a:t>يعني دائماً به سوي كمال حركت ادامه يابد و نقطه توقفي نداريم.</a:t>
            </a:r>
            <a:endParaRPr lang="en-US" sz="3200" dirty="0">
              <a:solidFill>
                <a:schemeClr val="tx1"/>
              </a:solidFill>
            </a:endParaRPr>
          </a:p>
        </p:txBody>
      </p:sp>
      <p:sp>
        <p:nvSpPr>
          <p:cNvPr id="5" name="Content Placeholder 2"/>
          <p:cNvSpPr txBox="1">
            <a:spLocks/>
          </p:cNvSpPr>
          <p:nvPr/>
        </p:nvSpPr>
        <p:spPr>
          <a:xfrm>
            <a:off x="503238" y="987425"/>
            <a:ext cx="8183562" cy="9937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اصول ناب</a:t>
            </a:r>
            <a:endParaRPr lang="en-US" sz="4400" dirty="0" smtClean="0">
              <a:solidFill>
                <a:schemeClr val="bg1"/>
              </a:solidFill>
              <a:cs typeface="B Titr" pitchFamily="2" charset="-78"/>
            </a:endParaRPr>
          </a:p>
        </p:txBody>
      </p:sp>
    </p:spTree>
    <p:extLst>
      <p:ext uri="{BB962C8B-B14F-4D97-AF65-F5344CB8AC3E}">
        <p14:creationId xmlns:p14="http://schemas.microsoft.com/office/powerpoint/2010/main" xmlns="" val="1198144186"/>
      </p:ext>
    </p:extLst>
  </p:cSld>
  <p:clrMapOvr>
    <a:masterClrMapping/>
  </p:clrMapOvr>
  <p:transition spd="med">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228600" y="2286000"/>
            <a:ext cx="8458200" cy="3505200"/>
          </a:xfrm>
        </p:spPr>
        <p:txBody>
          <a:bodyPr/>
          <a:lstStyle/>
          <a:p>
            <a:pPr algn="r" rtl="1" eaLnBrk="1" hangingPunct="1">
              <a:lnSpc>
                <a:spcPct val="150000"/>
              </a:lnSpc>
            </a:pPr>
            <a:r>
              <a:rPr lang="ar-SA" sz="4000" b="1" dirty="0" smtClean="0">
                <a:solidFill>
                  <a:srgbClr val="C00000"/>
                </a:solidFill>
                <a:cs typeface="B Nazanin" panose="00000400000000000000" pitchFamily="2" charset="-78"/>
              </a:rPr>
              <a:t>1-</a:t>
            </a:r>
            <a:r>
              <a:rPr lang="ar-SA" sz="4000" dirty="0" smtClean="0">
                <a:solidFill>
                  <a:srgbClr val="C00000"/>
                </a:solidFill>
                <a:cs typeface="B Nazanin" panose="00000400000000000000" pitchFamily="2" charset="-78"/>
              </a:rPr>
              <a:t> </a:t>
            </a:r>
            <a:r>
              <a:rPr lang="ar-SA" sz="4000" b="1" dirty="0" smtClean="0">
                <a:solidFill>
                  <a:srgbClr val="C00000"/>
                </a:solidFill>
                <a:cs typeface="B Nazanin" panose="00000400000000000000" pitchFamily="2" charset="-78"/>
              </a:rPr>
              <a:t>توليد</a:t>
            </a:r>
            <a:r>
              <a:rPr lang="ar-SA" sz="4000" dirty="0" smtClean="0">
                <a:solidFill>
                  <a:srgbClr val="C00000"/>
                </a:solidFill>
                <a:cs typeface="B Nazanin" panose="00000400000000000000" pitchFamily="2" charset="-78"/>
              </a:rPr>
              <a:t> </a:t>
            </a:r>
            <a:r>
              <a:rPr lang="ar-SA" sz="4000" b="1" dirty="0" smtClean="0">
                <a:solidFill>
                  <a:srgbClr val="C00000"/>
                </a:solidFill>
                <a:cs typeface="B Nazanin" panose="00000400000000000000" pitchFamily="2" charset="-78"/>
              </a:rPr>
              <a:t>اضافي</a:t>
            </a:r>
            <a:r>
              <a:rPr lang="en-US" sz="4000" b="1" dirty="0" smtClean="0">
                <a:solidFill>
                  <a:srgbClr val="C00000"/>
                </a:solidFill>
                <a:cs typeface="B Nazanin" panose="00000400000000000000" pitchFamily="2" charset="-78"/>
              </a:rPr>
              <a:t>(Over</a:t>
            </a:r>
            <a:r>
              <a:rPr lang="en-US" sz="4000" dirty="0" smtClean="0">
                <a:solidFill>
                  <a:srgbClr val="C00000"/>
                </a:solidFill>
                <a:cs typeface="B Nazanin" panose="00000400000000000000" pitchFamily="2" charset="-78"/>
              </a:rPr>
              <a:t> </a:t>
            </a:r>
            <a:r>
              <a:rPr lang="en-US" sz="4000" b="1" dirty="0" smtClean="0">
                <a:solidFill>
                  <a:srgbClr val="C00000"/>
                </a:solidFill>
                <a:cs typeface="B Nazanin" panose="00000400000000000000" pitchFamily="2" charset="-78"/>
              </a:rPr>
              <a:t>Production)</a:t>
            </a:r>
            <a:r>
              <a:rPr lang="ar-SA" sz="4000" dirty="0" smtClean="0">
                <a:solidFill>
                  <a:srgbClr val="C00000"/>
                </a:solidFill>
                <a:cs typeface="B Nazanin" panose="00000400000000000000" pitchFamily="2" charset="-78"/>
              </a:rPr>
              <a:t> </a:t>
            </a:r>
            <a:r>
              <a:rPr lang="en-US" sz="4000" dirty="0" smtClean="0">
                <a:solidFill>
                  <a:srgbClr val="C00000"/>
                </a:solidFill>
                <a:cs typeface="B Nazanin" panose="00000400000000000000" pitchFamily="2" charset="-78"/>
              </a:rPr>
              <a:t/>
            </a:r>
            <a:br>
              <a:rPr lang="en-US" sz="4000" dirty="0" smtClean="0">
                <a:solidFill>
                  <a:srgbClr val="C00000"/>
                </a:solidFill>
                <a:cs typeface="B Nazanin" panose="00000400000000000000" pitchFamily="2" charset="-78"/>
              </a:rPr>
            </a:br>
            <a:r>
              <a:rPr lang="ar-SA" sz="4000" dirty="0" smtClean="0">
                <a:solidFill>
                  <a:schemeClr val="tx1"/>
                </a:solidFill>
                <a:cs typeface="B Nazanin" panose="00000400000000000000" pitchFamily="2" charset="-78"/>
              </a:rPr>
              <a:t>انجام فعاليتهاي نت پيشگيرانه و پيشگويانه بيش از حد مورد نياز</a:t>
            </a:r>
            <a:r>
              <a:rPr lang="en-US" sz="4000" dirty="0" smtClean="0">
                <a:solidFill>
                  <a:schemeClr val="tx1"/>
                </a:solidFill>
                <a:cs typeface="B Nazanin" panose="00000400000000000000" pitchFamily="2" charset="-78"/>
              </a:rPr>
              <a:t/>
            </a:r>
            <a:br>
              <a:rPr lang="en-US" sz="4000" dirty="0" smtClean="0">
                <a:solidFill>
                  <a:schemeClr val="tx1"/>
                </a:solidFill>
                <a:cs typeface="B Nazanin" panose="00000400000000000000" pitchFamily="2" charset="-78"/>
              </a:rPr>
            </a:br>
            <a:r>
              <a:rPr lang="ar-SA" sz="4000" dirty="0" smtClean="0">
                <a:solidFill>
                  <a:schemeClr val="tx1"/>
                </a:solidFill>
                <a:cs typeface="B Nazanin" panose="00000400000000000000" pitchFamily="2" charset="-78"/>
              </a:rPr>
              <a:t>- انجام فعاليتهاي پيشگيرانه غير موثر</a:t>
            </a:r>
            <a:endParaRPr lang="en-US" sz="4000" dirty="0" smtClean="0">
              <a:solidFill>
                <a:schemeClr val="tx1"/>
              </a:solidFill>
              <a:cs typeface="B Nazanin" panose="00000400000000000000"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458200" cy="1498600"/>
          </a:xfrm>
        </p:spPr>
        <p:txBody>
          <a:bodyPr rtlCol="0">
            <a:noAutofit/>
          </a:bodyPr>
          <a:lstStyle/>
          <a:p>
            <a:pPr algn="r" rtl="1" eaLnBrk="1" fontAlgn="auto" hangingPunct="1">
              <a:lnSpc>
                <a:spcPct val="150000"/>
              </a:lnSpc>
              <a:spcAft>
                <a:spcPts val="0"/>
              </a:spcAft>
              <a:defRPr/>
            </a:pPr>
            <a:r>
              <a:rPr lang="ar-SA" sz="4000" b="1" dirty="0" smtClean="0">
                <a:solidFill>
                  <a:srgbClr val="C00000"/>
                </a:solidFill>
                <a:cs typeface="B Nazanin" pitchFamily="2" charset="-78"/>
              </a:rPr>
              <a:t>2- موجودي </a:t>
            </a:r>
            <a:r>
              <a:rPr lang="en-US" sz="4000" b="1" dirty="0" smtClean="0">
                <a:solidFill>
                  <a:srgbClr val="C00000"/>
                </a:solidFill>
                <a:cs typeface="B Nazanin" pitchFamily="2" charset="-78"/>
              </a:rPr>
              <a:t>Inventory</a:t>
            </a:r>
            <a:r>
              <a:rPr lang="fa-IR" sz="4000" b="1" dirty="0" smtClean="0">
                <a:solidFill>
                  <a:srgbClr val="C00000"/>
                </a:solidFill>
                <a:cs typeface="B Nazanin" pitchFamily="2" charset="-78"/>
              </a:rPr>
              <a:t>: </a:t>
            </a:r>
            <a:r>
              <a:rPr lang="fa-IR" sz="4000" dirty="0" smtClean="0">
                <a:solidFill>
                  <a:srgbClr val="C00000"/>
                </a:solidFill>
                <a:cs typeface="B Nazanin" pitchFamily="2" charset="-78"/>
              </a:rPr>
              <a:t/>
            </a:r>
            <a:br>
              <a:rPr lang="fa-IR" sz="4000" dirty="0" smtClean="0">
                <a:solidFill>
                  <a:srgbClr val="C00000"/>
                </a:solidFill>
                <a:cs typeface="B Nazanin" pitchFamily="2" charset="-78"/>
              </a:rPr>
            </a:br>
            <a:r>
              <a:rPr lang="ar-SA" sz="4000" dirty="0" smtClean="0">
                <a:solidFill>
                  <a:schemeClr val="tx1"/>
                </a:solidFill>
                <a:cs typeface="B Nazanin" pitchFamily="2" charset="-78"/>
              </a:rPr>
              <a:t>انبار كردن قطعات يدكي و مواد بيش از مقدار نياز آنها</a:t>
            </a:r>
            <a:endParaRPr lang="en-US" sz="4000" dirty="0">
              <a:solidFill>
                <a:schemeClr val="tx1"/>
              </a:solidFill>
              <a:cs typeface="B Nazanin" pitchFamily="2" charset="-78"/>
            </a:endParaRPr>
          </a:p>
        </p:txBody>
      </p:sp>
      <p:sp>
        <p:nvSpPr>
          <p:cNvPr id="129027" name="Content Placeholder 2"/>
          <p:cNvSpPr>
            <a:spLocks noGrp="1"/>
          </p:cNvSpPr>
          <p:nvPr>
            <p:ph idx="1"/>
          </p:nvPr>
        </p:nvSpPr>
        <p:spPr>
          <a:xfrm>
            <a:off x="503238" y="990600"/>
            <a:ext cx="8183562" cy="993775"/>
          </a:xfrm>
        </p:spPr>
        <p:txBody>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458200" cy="3424254"/>
          </a:xfrm>
        </p:spPr>
        <p:txBody>
          <a:bodyPr rtlCol="0">
            <a:noAutofit/>
          </a:bodyPr>
          <a:lstStyle/>
          <a:p>
            <a:pPr algn="r" rtl="1" eaLnBrk="1" fontAlgn="auto" hangingPunct="1">
              <a:lnSpc>
                <a:spcPct val="150000"/>
              </a:lnSpc>
              <a:spcAft>
                <a:spcPts val="0"/>
              </a:spcAft>
              <a:defRPr/>
            </a:pPr>
            <a:r>
              <a:rPr lang="ar-SA" sz="4000" b="1" dirty="0" smtClean="0">
                <a:solidFill>
                  <a:srgbClr val="C00000"/>
                </a:solidFill>
                <a:cs typeface="B Nazanin" pitchFamily="2" charset="-78"/>
              </a:rPr>
              <a:t>3- انتظا</a:t>
            </a:r>
            <a:r>
              <a:rPr lang="fa-IR" sz="4000" b="1" dirty="0" smtClean="0">
                <a:solidFill>
                  <a:srgbClr val="C00000"/>
                </a:solidFill>
                <a:cs typeface="B Nazanin" pitchFamily="2" charset="-78"/>
              </a:rPr>
              <a:t>ر یا معطلی</a:t>
            </a:r>
            <a:r>
              <a:rPr lang="en-US" sz="4000" b="1" dirty="0" smtClean="0">
                <a:solidFill>
                  <a:srgbClr val="C00000"/>
                </a:solidFill>
                <a:cs typeface="B Nazanin" pitchFamily="2" charset="-78"/>
              </a:rPr>
              <a:t> (Waiting)</a:t>
            </a:r>
            <a:r>
              <a:rPr lang="en-US" sz="4000" dirty="0" smtClean="0">
                <a:solidFill>
                  <a:schemeClr val="accent1">
                    <a:lumMod val="75000"/>
                  </a:schemeClr>
                </a:solidFill>
                <a:cs typeface="B Nazanin" pitchFamily="2" charset="-78"/>
              </a:rPr>
              <a:t/>
            </a:r>
            <a:br>
              <a:rPr lang="en-US" sz="4000" dirty="0" smtClean="0">
                <a:solidFill>
                  <a:schemeClr val="accent1">
                    <a:lumMod val="75000"/>
                  </a:schemeClr>
                </a:solidFill>
                <a:cs typeface="B Nazanin" pitchFamily="2" charset="-78"/>
              </a:rPr>
            </a:br>
            <a:r>
              <a:rPr lang="fa-IR" sz="4000" dirty="0" smtClean="0">
                <a:solidFill>
                  <a:schemeClr val="tx1"/>
                </a:solidFill>
                <a:cs typeface="B Nazanin" pitchFamily="2" charset="-78"/>
              </a:rPr>
              <a:t>معطلی</a:t>
            </a:r>
            <a:r>
              <a:rPr lang="ar-SA" sz="4000" dirty="0" smtClean="0">
                <a:solidFill>
                  <a:schemeClr val="tx1"/>
                </a:solidFill>
                <a:cs typeface="B Nazanin" pitchFamily="2" charset="-78"/>
              </a:rPr>
              <a:t> براي ابزار مورد نياز، قطعات يدكي و مواد،مدارك فني، حمل و نقل و ...</a:t>
            </a:r>
            <a:endParaRPr lang="en-US" sz="4000" dirty="0">
              <a:solidFill>
                <a:srgbClr val="0000FF"/>
              </a:solidFill>
              <a:cs typeface="B Nazanin"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2438400"/>
            <a:ext cx="8183562" cy="3657600"/>
          </a:xfrm>
        </p:spPr>
        <p:txBody>
          <a:bodyPr rtlCol="0">
            <a:noAutofit/>
          </a:bodyPr>
          <a:lstStyle/>
          <a:p>
            <a:pPr algn="just" rtl="1" eaLnBrk="1" fontAlgn="auto" hangingPunct="1">
              <a:lnSpc>
                <a:spcPct val="150000"/>
              </a:lnSpc>
              <a:spcAft>
                <a:spcPts val="0"/>
              </a:spcAft>
              <a:defRPr/>
            </a:pPr>
            <a:r>
              <a:rPr lang="ar-SA" sz="3600" b="1" dirty="0" smtClean="0">
                <a:solidFill>
                  <a:srgbClr val="C00000"/>
                </a:solidFill>
                <a:cs typeface="B Nazanin" pitchFamily="2" charset="-78"/>
              </a:rPr>
              <a:t>4- حمل و نقل</a:t>
            </a:r>
            <a:r>
              <a:rPr lang="en-US" sz="3600" b="1" dirty="0" smtClean="0">
                <a:solidFill>
                  <a:srgbClr val="C00000"/>
                </a:solidFill>
                <a:cs typeface="B Nazanin" pitchFamily="2" charset="-78"/>
              </a:rPr>
              <a:t>                  </a:t>
            </a:r>
            <a:r>
              <a:rPr lang="en-US" sz="3600" dirty="0" smtClean="0">
                <a:solidFill>
                  <a:schemeClr val="accent1">
                    <a:tint val="88000"/>
                    <a:satMod val="150000"/>
                  </a:schemeClr>
                </a:solidFill>
                <a:cs typeface="B Nazanin" pitchFamily="2" charset="-78"/>
              </a:rPr>
              <a:t>(</a:t>
            </a:r>
            <a:r>
              <a:rPr lang="en-US" sz="3600" b="1" dirty="0" err="1" smtClean="0">
                <a:solidFill>
                  <a:srgbClr val="C00000"/>
                </a:solidFill>
                <a:cs typeface="B Nazanin" pitchFamily="2" charset="-78"/>
              </a:rPr>
              <a:t>Transprotation</a:t>
            </a:r>
            <a:r>
              <a:rPr lang="en-US" sz="3600" dirty="0" smtClean="0">
                <a:solidFill>
                  <a:schemeClr val="accent1">
                    <a:tint val="88000"/>
                    <a:satMod val="150000"/>
                  </a:schemeClr>
                </a:solidFill>
                <a:cs typeface="B Nazanin" pitchFamily="2" charset="-78"/>
              </a:rPr>
              <a:t>)</a:t>
            </a:r>
            <a:r>
              <a:rPr lang="en-US" sz="3600" dirty="0" smtClean="0">
                <a:solidFill>
                  <a:schemeClr val="tx1"/>
                </a:solidFill>
                <a:cs typeface="B Nazanin" pitchFamily="2" charset="-78"/>
              </a:rPr>
              <a:t/>
            </a:r>
            <a:br>
              <a:rPr lang="en-US" sz="3600" dirty="0" smtClean="0">
                <a:solidFill>
                  <a:schemeClr val="tx1"/>
                </a:solidFill>
                <a:cs typeface="B Nazanin" pitchFamily="2" charset="-78"/>
              </a:rPr>
            </a:br>
            <a:r>
              <a:rPr lang="ar-SA" sz="3600" dirty="0" smtClean="0">
                <a:solidFill>
                  <a:schemeClr val="tx1"/>
                </a:solidFill>
                <a:cs typeface="B Nazanin" pitchFamily="2" charset="-78"/>
              </a:rPr>
              <a:t> بايد حمل و نقل را به حداقل رساند. حمل و نقل به تنهايي ارزشي به محصول اضافه نمي‏كند. زمانهاي صرف شده براي قدم زدن و راه رفتن، رانندگي مرتبط با كارهاي نت و ...</a:t>
            </a:r>
            <a:endParaRPr lang="en-US" sz="3600" dirty="0">
              <a:solidFill>
                <a:schemeClr val="tx1"/>
              </a:solidFill>
              <a:cs typeface="B Nazanin"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676400"/>
            <a:ext cx="8183562" cy="4359275"/>
          </a:xfrm>
        </p:spPr>
        <p:txBody>
          <a:bodyPr rtlCol="0">
            <a:normAutofit/>
          </a:bodyPr>
          <a:lstStyle/>
          <a:p>
            <a:pPr algn="r" rtl="1" eaLnBrk="1" fontAlgn="auto" hangingPunct="1">
              <a:lnSpc>
                <a:spcPct val="150000"/>
              </a:lnSpc>
              <a:spcAft>
                <a:spcPts val="0"/>
              </a:spcAft>
              <a:defRPr/>
            </a:pPr>
            <a:r>
              <a:rPr lang="ar-SA" sz="4000" b="1" dirty="0" smtClean="0">
                <a:solidFill>
                  <a:srgbClr val="C00000"/>
                </a:solidFill>
                <a:cs typeface="B Nazanin" pitchFamily="2" charset="-78"/>
              </a:rPr>
              <a:t>5- حركت</a:t>
            </a:r>
            <a:r>
              <a:rPr lang="en-US" sz="4000" b="1" dirty="0" smtClean="0">
                <a:solidFill>
                  <a:srgbClr val="C00000"/>
                </a:solidFill>
                <a:cs typeface="B Nazanin" pitchFamily="2" charset="-78"/>
              </a:rPr>
              <a:t> (Motion)</a:t>
            </a:r>
            <a:r>
              <a:rPr lang="en-US" sz="4000" dirty="0" smtClean="0">
                <a:solidFill>
                  <a:srgbClr val="C00000"/>
                </a:solidFill>
                <a:cs typeface="B Nazanin" pitchFamily="2" charset="-78"/>
              </a:rPr>
              <a:t/>
            </a:r>
            <a:br>
              <a:rPr lang="en-US" sz="4000" dirty="0" smtClean="0">
                <a:solidFill>
                  <a:srgbClr val="C00000"/>
                </a:solidFill>
                <a:cs typeface="B Nazanin" pitchFamily="2" charset="-78"/>
              </a:rPr>
            </a:br>
            <a:r>
              <a:rPr lang="ar-SA" sz="4000" dirty="0" smtClean="0">
                <a:solidFill>
                  <a:schemeClr val="tx1"/>
                </a:solidFill>
                <a:cs typeface="B Nazanin" pitchFamily="2" charset="-78"/>
              </a:rPr>
              <a:t>حركت كارگران و ماشين‏ها به دليل استقرار نامناسب ابزار و قطعات</a:t>
            </a:r>
            <a:endParaRPr lang="en-US" sz="4000" dirty="0">
              <a:solidFill>
                <a:schemeClr val="tx1"/>
              </a:solidFill>
              <a:cs typeface="B Nazanin"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8640762" cy="3352800"/>
          </a:xfrm>
        </p:spPr>
        <p:txBody>
          <a:bodyPr rtlCol="0">
            <a:noAutofit/>
          </a:bodyPr>
          <a:lstStyle/>
          <a:p>
            <a:pPr algn="r" rtl="1" eaLnBrk="1" fontAlgn="auto" hangingPunct="1">
              <a:lnSpc>
                <a:spcPct val="150000"/>
              </a:lnSpc>
              <a:spcAft>
                <a:spcPts val="0"/>
              </a:spcAft>
              <a:defRPr/>
            </a:pPr>
            <a:r>
              <a:rPr lang="ar-SA" sz="4000" b="1" dirty="0" smtClean="0">
                <a:solidFill>
                  <a:srgbClr val="C00000"/>
                </a:solidFill>
                <a:cs typeface="B Nazanin" pitchFamily="2" charset="-78"/>
              </a:rPr>
              <a:t>6- فرآيند</a:t>
            </a:r>
            <a:r>
              <a:rPr lang="en-US" sz="4000" b="1" dirty="0" smtClean="0">
                <a:solidFill>
                  <a:srgbClr val="C00000"/>
                </a:solidFill>
                <a:cs typeface="B Nazanin" pitchFamily="2" charset="-78"/>
              </a:rPr>
              <a:t> (Processing)</a:t>
            </a:r>
            <a:br>
              <a:rPr lang="en-US" sz="4000" b="1" dirty="0" smtClean="0">
                <a:solidFill>
                  <a:srgbClr val="C00000"/>
                </a:solidFill>
                <a:cs typeface="B Nazanin" pitchFamily="2" charset="-78"/>
              </a:rPr>
            </a:br>
            <a:r>
              <a:rPr lang="ar-SA" sz="4000" dirty="0" smtClean="0">
                <a:solidFill>
                  <a:schemeClr val="tx1"/>
                </a:solidFill>
                <a:cs typeface="B Nazanin" pitchFamily="2" charset="-78"/>
              </a:rPr>
              <a:t>تمامي مراحل فرايند غير ضرور</a:t>
            </a:r>
            <a:r>
              <a:rPr lang="fa-IR" sz="4000" dirty="0" smtClean="0">
                <a:solidFill>
                  <a:schemeClr val="tx1"/>
                </a:solidFill>
                <a:cs typeface="B Nazanin" pitchFamily="2" charset="-78"/>
              </a:rPr>
              <a:t>ی </a:t>
            </a:r>
            <a:r>
              <a:rPr lang="ar-SA" sz="4000" dirty="0" smtClean="0">
                <a:solidFill>
                  <a:schemeClr val="tx1"/>
                </a:solidFill>
                <a:cs typeface="B Nazanin" pitchFamily="2" charset="-78"/>
              </a:rPr>
              <a:t>را بايستي حذف</a:t>
            </a:r>
            <a:r>
              <a:rPr lang="en-US" sz="4000" dirty="0" smtClean="0">
                <a:solidFill>
                  <a:schemeClr val="tx1"/>
                </a:solidFill>
                <a:cs typeface="B Nazanin" pitchFamily="2" charset="-78"/>
              </a:rPr>
              <a:t> </a:t>
            </a:r>
            <a:r>
              <a:rPr lang="ar-SA" sz="4000" dirty="0" smtClean="0">
                <a:solidFill>
                  <a:schemeClr val="tx1"/>
                </a:solidFill>
                <a:cs typeface="B Nazanin" pitchFamily="2" charset="-78"/>
              </a:rPr>
              <a:t>نمود.</a:t>
            </a:r>
            <a:r>
              <a:rPr lang="en-US" sz="4000" dirty="0" smtClean="0">
                <a:solidFill>
                  <a:schemeClr val="tx1"/>
                </a:solidFill>
                <a:cs typeface="B Nazanin" pitchFamily="2" charset="-78"/>
              </a:rPr>
              <a:t/>
            </a:r>
            <a:br>
              <a:rPr lang="en-US" sz="4000" dirty="0" smtClean="0">
                <a:solidFill>
                  <a:schemeClr val="tx1"/>
                </a:solidFill>
                <a:cs typeface="B Nazanin" pitchFamily="2" charset="-78"/>
              </a:rPr>
            </a:br>
            <a:r>
              <a:rPr lang="ar-SA" sz="4000" dirty="0" smtClean="0">
                <a:solidFill>
                  <a:schemeClr val="tx1"/>
                </a:solidFill>
                <a:cs typeface="B Nazanin" pitchFamily="2" charset="-78"/>
              </a:rPr>
              <a:t> مثلاً نقاشي قبل</a:t>
            </a:r>
            <a:r>
              <a:rPr lang="en-US" sz="4000" dirty="0">
                <a:solidFill>
                  <a:schemeClr val="tx1"/>
                </a:solidFill>
                <a:cs typeface="B Nazanin" pitchFamily="2" charset="-78"/>
              </a:rPr>
              <a:t> </a:t>
            </a:r>
            <a:r>
              <a:rPr lang="ar-SA" sz="4000" dirty="0" smtClean="0">
                <a:solidFill>
                  <a:schemeClr val="tx1"/>
                </a:solidFill>
                <a:cs typeface="B Nazanin" pitchFamily="2" charset="-78"/>
              </a:rPr>
              <a:t>از جوشكاري و غيره</a:t>
            </a:r>
            <a:endParaRPr lang="en-US" sz="4000" dirty="0">
              <a:solidFill>
                <a:schemeClr val="tx1"/>
              </a:solidFill>
              <a:cs typeface="B Nazanin"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2286000"/>
            <a:ext cx="8229600" cy="3429000"/>
          </a:xfrm>
        </p:spPr>
        <p:txBody>
          <a:bodyPr>
            <a:normAutofit/>
          </a:bodyPr>
          <a:lstStyle/>
          <a:p>
            <a:pPr marL="0" indent="0" algn="ctr" rtl="1">
              <a:lnSpc>
                <a:spcPct val="150000"/>
              </a:lnSpc>
              <a:buNone/>
              <a:defRPr/>
            </a:pPr>
            <a:r>
              <a:rPr lang="fa-IR" sz="2800" b="1" dirty="0">
                <a:solidFill>
                  <a:srgbClr val="C00000"/>
                </a:solidFill>
                <a:cs typeface="B Titr" panose="00000700000000000000" pitchFamily="2" charset="-78"/>
              </a:rPr>
              <a:t>نتا</a:t>
            </a:r>
            <a:r>
              <a:rPr lang="ar-SA" sz="2800" b="1" dirty="0">
                <a:solidFill>
                  <a:srgbClr val="C00000"/>
                </a:solidFill>
                <a:cs typeface="B Titr" panose="00000700000000000000" pitchFamily="2" charset="-78"/>
              </a:rPr>
              <a:t>ي</a:t>
            </a:r>
            <a:r>
              <a:rPr lang="fa-IR" sz="2800" b="1" dirty="0">
                <a:solidFill>
                  <a:srgbClr val="C00000"/>
                </a:solidFill>
                <a:cs typeface="B Titr" panose="00000700000000000000" pitchFamily="2" charset="-78"/>
              </a:rPr>
              <a:t>ج ملموس</a:t>
            </a:r>
            <a:endParaRPr lang="en-US" sz="2800" b="1" dirty="0">
              <a:solidFill>
                <a:srgbClr val="C00000"/>
              </a:solidFill>
              <a:cs typeface="B Titr" panose="00000700000000000000" pitchFamily="2" charset="-78"/>
            </a:endParaRPr>
          </a:p>
          <a:p>
            <a:pPr marL="0" indent="0" algn="r" rtl="1" eaLnBrk="1" hangingPunct="1">
              <a:lnSpc>
                <a:spcPct val="150000"/>
              </a:lnSpc>
              <a:buFont typeface="Arial" charset="0"/>
              <a:buNone/>
              <a:defRPr/>
            </a:pPr>
            <a:r>
              <a:rPr lang="fa-IR" sz="3200" b="1" dirty="0" smtClean="0">
                <a:solidFill>
                  <a:schemeClr val="tx1"/>
                </a:solidFill>
                <a:cs typeface="B Nazanin" pitchFamily="2" charset="-78"/>
              </a:rPr>
              <a:t>ک</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ف</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ت</a:t>
            </a:r>
            <a:r>
              <a:rPr lang="en-US" sz="3200" b="1" dirty="0" smtClean="0">
                <a:solidFill>
                  <a:schemeClr val="tx1"/>
                </a:solidFill>
                <a:cs typeface="B Nazanin" pitchFamily="2" charset="-78"/>
              </a:rPr>
              <a:t>:</a:t>
            </a:r>
            <a:r>
              <a:rPr lang="fa-IR" sz="3200" b="1" dirty="0" smtClean="0">
                <a:solidFill>
                  <a:schemeClr val="tx1"/>
                </a:solidFill>
                <a:cs typeface="B Nazanin" pitchFamily="2" charset="-78"/>
              </a:rPr>
              <a:t> </a:t>
            </a:r>
            <a:r>
              <a:rPr lang="en-US" sz="3200" b="1" dirty="0" smtClean="0">
                <a:solidFill>
                  <a:schemeClr val="tx1"/>
                </a:solidFill>
                <a:cs typeface="B Nazanin" pitchFamily="2" charset="-78"/>
              </a:rPr>
              <a:t>(Quality)Q</a:t>
            </a:r>
          </a:p>
          <a:p>
            <a:pPr algn="r" rtl="1" eaLnBrk="1" hangingPunct="1">
              <a:lnSpc>
                <a:spcPct val="150000"/>
              </a:lnSpc>
              <a:buFont typeface="Wingdings" pitchFamily="2" charset="2"/>
              <a:buChar char="ü"/>
              <a:defRPr/>
            </a:pPr>
            <a:r>
              <a:rPr lang="fa-IR" sz="3200" b="1" dirty="0" smtClean="0">
                <a:solidFill>
                  <a:schemeClr val="tx1"/>
                </a:solidFill>
                <a:cs typeface="B Nazanin" pitchFamily="2" charset="-78"/>
              </a:rPr>
              <a:t>کاهش اشکالات در فرآ</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ند تول</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د تا ۹۰٪</a:t>
            </a:r>
          </a:p>
          <a:p>
            <a:pPr algn="r" rtl="1" eaLnBrk="1" hangingPunct="1">
              <a:lnSpc>
                <a:spcPct val="150000"/>
              </a:lnSpc>
              <a:buFont typeface="Wingdings" pitchFamily="2" charset="2"/>
              <a:buChar char="ü"/>
              <a:defRPr/>
            </a:pPr>
            <a:r>
              <a:rPr lang="fa-IR" sz="3200" b="1" dirty="0" smtClean="0">
                <a:solidFill>
                  <a:schemeClr val="tx1"/>
                </a:solidFill>
                <a:cs typeface="B Nazanin" pitchFamily="2" charset="-78"/>
              </a:rPr>
              <a:t>کاهش شکا</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ات مشتر</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ان تا ۷۵٪</a:t>
            </a:r>
          </a:p>
        </p:txBody>
      </p:sp>
      <p:sp>
        <p:nvSpPr>
          <p:cNvPr id="2" name="Rectangle 1"/>
          <p:cNvSpPr/>
          <p:nvPr/>
        </p:nvSpPr>
        <p:spPr>
          <a:xfrm>
            <a:off x="602002" y="1063417"/>
            <a:ext cx="7939995" cy="584775"/>
          </a:xfrm>
          <a:prstGeom prst="rect">
            <a:avLst/>
          </a:prstGeom>
          <a:noFill/>
        </p:spPr>
        <p:txBody>
          <a:bodyPr wrap="none">
            <a:spAutoFit/>
          </a:bodyPr>
          <a:lstStyle/>
          <a:p>
            <a:pPr algn="ctr" rtl="1"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مثالها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از نتا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ج بکارگ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ر</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TPM</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در شرکتها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تول</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2286000"/>
            <a:ext cx="8183562" cy="3368675"/>
          </a:xfrm>
        </p:spPr>
        <p:txBody>
          <a:bodyPr rtlCol="0">
            <a:normAutofit fontScale="90000"/>
          </a:bodyPr>
          <a:lstStyle/>
          <a:p>
            <a:pPr algn="just" rtl="1" eaLnBrk="1" fontAlgn="auto" hangingPunct="1">
              <a:lnSpc>
                <a:spcPct val="150000"/>
              </a:lnSpc>
              <a:spcAft>
                <a:spcPts val="0"/>
              </a:spcAft>
              <a:defRPr/>
            </a:pPr>
            <a:r>
              <a:rPr lang="ar-SA" sz="4000" b="1" dirty="0" smtClean="0">
                <a:solidFill>
                  <a:srgbClr val="C00000"/>
                </a:solidFill>
                <a:cs typeface="B Nazanin" pitchFamily="2" charset="-78"/>
              </a:rPr>
              <a:t>7- ضايعات</a:t>
            </a:r>
            <a:r>
              <a:rPr lang="en-US" sz="4000" b="1" dirty="0" smtClean="0">
                <a:solidFill>
                  <a:srgbClr val="C00000"/>
                </a:solidFill>
                <a:cs typeface="B Nazanin" pitchFamily="2" charset="-78"/>
              </a:rPr>
              <a:t>                                  (</a:t>
            </a:r>
            <a:r>
              <a:rPr lang="en-US" sz="3600" b="1" dirty="0" smtClean="0">
                <a:solidFill>
                  <a:srgbClr val="C00000"/>
                </a:solidFill>
                <a:cs typeface="B Nazanin" pitchFamily="2" charset="-78"/>
              </a:rPr>
              <a:t>Defects)</a:t>
            </a:r>
            <a:r>
              <a:rPr lang="fa-IR" sz="4000" dirty="0" smtClean="0">
                <a:solidFill>
                  <a:schemeClr val="accent1">
                    <a:tint val="88000"/>
                    <a:satMod val="150000"/>
                  </a:schemeClr>
                </a:solidFill>
                <a:cs typeface="B Nazanin" pitchFamily="2" charset="-78"/>
              </a:rPr>
              <a:t/>
            </a:r>
            <a:br>
              <a:rPr lang="fa-IR" sz="4000" dirty="0" smtClean="0">
                <a:solidFill>
                  <a:schemeClr val="accent1">
                    <a:tint val="88000"/>
                    <a:satMod val="150000"/>
                  </a:schemeClr>
                </a:solidFill>
                <a:cs typeface="B Nazanin" pitchFamily="2" charset="-78"/>
              </a:rPr>
            </a:br>
            <a:r>
              <a:rPr lang="ar-SA" sz="4000" dirty="0" smtClean="0">
                <a:solidFill>
                  <a:schemeClr val="tx1"/>
                </a:solidFill>
                <a:cs typeface="B Nazanin" pitchFamily="2" charset="-78"/>
              </a:rPr>
              <a:t>خرابي تجهيزات به دليل پائين بودن درجه نگهداري و يا انجام دوباره يك عمليات نگهداري و تعمير (به علت كارا نبودن عمليات اوليه)</a:t>
            </a:r>
            <a:endParaRPr lang="en-US" sz="4000" dirty="0">
              <a:solidFill>
                <a:srgbClr val="092DDF"/>
              </a:solidFill>
              <a:cs typeface="B Nazanin" pitchFamily="2" charset="-78"/>
            </a:endParaRPr>
          </a:p>
        </p:txBody>
      </p:sp>
      <p:sp>
        <p:nvSpPr>
          <p:cNvPr id="6" name="Content Placeholder 2"/>
          <p:cNvSpPr txBox="1">
            <a:spLocks/>
          </p:cNvSpPr>
          <p:nvPr/>
        </p:nvSpPr>
        <p:spPr>
          <a:xfrm>
            <a:off x="503238"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ar-SA" sz="4400" smtClean="0">
                <a:solidFill>
                  <a:schemeClr val="bg1"/>
                </a:solidFill>
                <a:cs typeface="B Titr" pitchFamily="2" charset="-78"/>
              </a:rPr>
              <a:t>انواع زوايد (در نت)</a:t>
            </a:r>
            <a:endParaRPr lang="en-US" dirty="0" smtClean="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2590800"/>
            <a:ext cx="8183562" cy="1447800"/>
          </a:xfrm>
        </p:spPr>
        <p:txBody>
          <a:bodyPr/>
          <a:lstStyle/>
          <a:p>
            <a:pPr algn="just" rtl="1" eaLnBrk="1" hangingPunct="1"/>
            <a:r>
              <a:rPr lang="ar-SA" sz="4000" dirty="0" smtClean="0">
                <a:solidFill>
                  <a:schemeClr val="tx1"/>
                </a:solidFill>
                <a:cs typeface="B Nazanin" panose="00000400000000000000" pitchFamily="2" charset="-78"/>
              </a:rPr>
              <a:t>با استفاده از سخت افزارها</a:t>
            </a:r>
            <a:r>
              <a:rPr lang="fa-IR" sz="4000" dirty="0" smtClean="0">
                <a:solidFill>
                  <a:schemeClr val="tx1"/>
                </a:solidFill>
                <a:cs typeface="B Nazanin" panose="00000400000000000000" pitchFamily="2" charset="-78"/>
              </a:rPr>
              <a:t> </a:t>
            </a:r>
            <a:r>
              <a:rPr lang="ar-SA" sz="4000" dirty="0" smtClean="0">
                <a:solidFill>
                  <a:schemeClr val="tx1"/>
                </a:solidFill>
                <a:cs typeface="B Nazanin" panose="00000400000000000000" pitchFamily="2" charset="-78"/>
              </a:rPr>
              <a:t>، نرم افزارها و شبكه‏هاي كامپيوتري مي‏توان يك سيستم نت مجازي را بنا نمود.</a:t>
            </a:r>
            <a:endParaRPr lang="en-US" sz="4000" dirty="0" smtClean="0">
              <a:solidFill>
                <a:schemeClr val="tx1"/>
              </a:solidFill>
              <a:cs typeface="B Nazanin" panose="00000400000000000000" pitchFamily="2" charset="-78"/>
            </a:endParaRPr>
          </a:p>
        </p:txBody>
      </p:sp>
      <p:sp>
        <p:nvSpPr>
          <p:cNvPr id="3" name="Content Placeholder 2"/>
          <p:cNvSpPr>
            <a:spLocks noGrp="1"/>
          </p:cNvSpPr>
          <p:nvPr>
            <p:ph idx="1"/>
          </p:nvPr>
        </p:nvSpPr>
        <p:spPr>
          <a:xfrm>
            <a:off x="503238" y="682625"/>
            <a:ext cx="8183562" cy="1298575"/>
          </a:xfrm>
        </p:spPr>
        <p:txBody>
          <a:bodyPr rtlCol="0">
            <a:normAutofit fontScale="32500" lnSpcReduction="20000"/>
          </a:bodyPr>
          <a:lstStyle/>
          <a:p>
            <a:pPr marL="0" indent="0" algn="ctr" rtl="1" eaLnBrk="1" fontAlgn="auto" hangingPunct="1">
              <a:spcAft>
                <a:spcPts val="0"/>
              </a:spcAft>
              <a:buFont typeface="Wingdings 2" pitchFamily="18" charset="2"/>
              <a:buNone/>
              <a:defRPr/>
            </a:pPr>
            <a:r>
              <a:rPr lang="ar-SA" sz="13500" dirty="0" smtClean="0">
                <a:solidFill>
                  <a:schemeClr val="bg1"/>
                </a:solidFill>
                <a:cs typeface="B Titr" pitchFamily="2" charset="-78"/>
              </a:rPr>
              <a:t>نت مجازي</a:t>
            </a:r>
            <a:endParaRPr lang="en-US" sz="13500" dirty="0" smtClean="0">
              <a:solidFill>
                <a:schemeClr val="bg1"/>
              </a:solidFill>
              <a:cs typeface="B Titr" pitchFamily="2" charset="-78"/>
            </a:endParaRPr>
          </a:p>
          <a:p>
            <a:pPr marL="0" indent="0" algn="ctr" rtl="1" eaLnBrk="1" fontAlgn="auto" hangingPunct="1">
              <a:spcAft>
                <a:spcPts val="0"/>
              </a:spcAft>
              <a:buFont typeface="Wingdings 2" pitchFamily="18" charset="2"/>
              <a:buNone/>
              <a:defRPr/>
            </a:pPr>
            <a:r>
              <a:rPr lang="ar-SA" sz="10100" dirty="0" smtClean="0">
                <a:solidFill>
                  <a:schemeClr val="bg1"/>
                </a:solidFill>
                <a:cs typeface="B Titr" pitchFamily="2" charset="-78"/>
              </a:rPr>
              <a:t> </a:t>
            </a:r>
            <a:r>
              <a:rPr lang="en-US" sz="10100" b="1" dirty="0" smtClean="0">
                <a:solidFill>
                  <a:schemeClr val="bg1"/>
                </a:solidFill>
                <a:cs typeface="B Titr" pitchFamily="2" charset="-78"/>
              </a:rPr>
              <a:t>Virtual Maintenanc/</a:t>
            </a:r>
            <a:r>
              <a:rPr lang="en-US" sz="10100" b="1" dirty="0" err="1" smtClean="0">
                <a:solidFill>
                  <a:schemeClr val="bg1"/>
                </a:solidFill>
                <a:cs typeface="B Titr" pitchFamily="2" charset="-78"/>
              </a:rPr>
              <a:t>emaintenance</a:t>
            </a:r>
            <a:endParaRPr lang="en-US" sz="4000" b="1" dirty="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533400" y="2209800"/>
            <a:ext cx="8183562" cy="3825875"/>
          </a:xfrm>
        </p:spPr>
        <p:txBody>
          <a:bodyPr/>
          <a:lstStyle/>
          <a:p>
            <a:pPr algn="r" rtl="1" eaLnBrk="1" hangingPunct="1">
              <a:lnSpc>
                <a:spcPct val="150000"/>
              </a:lnSpc>
            </a:pPr>
            <a:r>
              <a:rPr lang="ar-SA" sz="2400" b="1" dirty="0" smtClean="0">
                <a:solidFill>
                  <a:schemeClr val="tx1"/>
                </a:solidFill>
                <a:cs typeface="B Nazanin" panose="00000400000000000000" pitchFamily="2" charset="-78"/>
              </a:rPr>
              <a:t>كامپيوتر</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 </a:t>
            </a:r>
            <a:r>
              <a:rPr lang="en-US" sz="2400" b="1" dirty="0" smtClean="0">
                <a:solidFill>
                  <a:schemeClr val="tx1"/>
                </a:solidFill>
                <a:cs typeface="B Nazanin" panose="00000400000000000000" pitchFamily="2" charset="-78"/>
              </a:rPr>
              <a:t>(Computers)</a:t>
            </a:r>
            <a:r>
              <a:rPr lang="ar-SA" sz="2400" b="1" dirty="0" smtClean="0">
                <a:solidFill>
                  <a:schemeClr val="tx1"/>
                </a:solidFill>
                <a:cs typeface="B Nazanin" panose="00000400000000000000" pitchFamily="2" charset="-78"/>
              </a:rPr>
              <a:t/>
            </a:r>
            <a:br>
              <a:rPr lang="ar-SA"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حساسه</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 </a:t>
            </a:r>
            <a:r>
              <a:rPr lang="en-US" sz="2400" b="1" dirty="0" smtClean="0">
                <a:solidFill>
                  <a:schemeClr val="tx1"/>
                </a:solidFill>
                <a:cs typeface="B Nazanin" panose="00000400000000000000" pitchFamily="2" charset="-78"/>
              </a:rPr>
              <a:t>(Sensors)</a:t>
            </a:r>
            <a:br>
              <a:rPr lang="en-US"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تحليلگر</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 </a:t>
            </a:r>
            <a:r>
              <a:rPr lang="en-US" sz="2400" b="1" dirty="0" smtClean="0">
                <a:solidFill>
                  <a:schemeClr val="tx1"/>
                </a:solidFill>
                <a:cs typeface="B Nazanin" panose="00000400000000000000" pitchFamily="2" charset="-78"/>
              </a:rPr>
              <a:t>(Analyzers)</a:t>
            </a:r>
            <a:br>
              <a:rPr lang="en-US"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 تحريك كننده</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 </a:t>
            </a:r>
            <a:r>
              <a:rPr lang="en-US" sz="2400" b="1" dirty="0" smtClean="0">
                <a:solidFill>
                  <a:schemeClr val="tx1"/>
                </a:solidFill>
                <a:cs typeface="B Nazanin" panose="00000400000000000000" pitchFamily="2" charset="-78"/>
              </a:rPr>
              <a:t>(Actuators)</a:t>
            </a:r>
            <a:br>
              <a:rPr lang="en-US"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 روبات</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 </a:t>
            </a:r>
            <a:r>
              <a:rPr lang="en-US" sz="2400" b="1" dirty="0" smtClean="0">
                <a:solidFill>
                  <a:schemeClr val="tx1"/>
                </a:solidFill>
                <a:cs typeface="B Nazanin" panose="00000400000000000000" pitchFamily="2" charset="-78"/>
              </a:rPr>
              <a:t>(Robots)</a:t>
            </a:r>
            <a:br>
              <a:rPr lang="en-US"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 ابزارآلات حس ساز </a:t>
            </a:r>
            <a:r>
              <a:rPr lang="en-US" sz="2400" b="1" dirty="0" smtClean="0">
                <a:solidFill>
                  <a:schemeClr val="tx1"/>
                </a:solidFill>
                <a:cs typeface="B Nazanin" panose="00000400000000000000" pitchFamily="2" charset="-78"/>
              </a:rPr>
              <a:t>(Haptic Instruments)</a:t>
            </a:r>
            <a:br>
              <a:rPr lang="en-US" sz="2400" b="1" dirty="0" smtClean="0">
                <a:solidFill>
                  <a:schemeClr val="tx1"/>
                </a:solidFill>
                <a:cs typeface="B Nazanin" panose="00000400000000000000" pitchFamily="2" charset="-78"/>
              </a:rPr>
            </a:br>
            <a:r>
              <a:rPr lang="ar-SA" sz="2400" b="1" dirty="0" smtClean="0">
                <a:solidFill>
                  <a:schemeClr val="tx1"/>
                </a:solidFill>
                <a:cs typeface="B Nazanin" panose="00000400000000000000" pitchFamily="2" charset="-78"/>
              </a:rPr>
              <a:t> تجهيزات تشخيص </a:t>
            </a:r>
            <a:r>
              <a:rPr lang="en-US" sz="2400" b="1" dirty="0" smtClean="0">
                <a:solidFill>
                  <a:schemeClr val="tx1"/>
                </a:solidFill>
                <a:cs typeface="B Nazanin" panose="00000400000000000000" pitchFamily="2" charset="-78"/>
              </a:rPr>
              <a:t>(Diagnostic </a:t>
            </a:r>
            <a:r>
              <a:rPr lang="en-US" sz="2400" b="1" dirty="0" err="1" smtClean="0">
                <a:solidFill>
                  <a:schemeClr val="tx1"/>
                </a:solidFill>
                <a:cs typeface="B Nazanin" panose="00000400000000000000" pitchFamily="2" charset="-78"/>
              </a:rPr>
              <a:t>Equipments</a:t>
            </a:r>
            <a:r>
              <a:rPr lang="en-US" sz="2400" b="1" dirty="0" smtClean="0">
                <a:solidFill>
                  <a:schemeClr val="tx1"/>
                </a:solidFill>
                <a:cs typeface="B Nazanin" panose="00000400000000000000" pitchFamily="2" charset="-78"/>
              </a:rPr>
              <a:t>)</a:t>
            </a:r>
          </a:p>
        </p:txBody>
      </p:sp>
      <p:sp>
        <p:nvSpPr>
          <p:cNvPr id="136195" name="Content Placeholder 2"/>
          <p:cNvSpPr>
            <a:spLocks noGrp="1"/>
          </p:cNvSpPr>
          <p:nvPr>
            <p:ph idx="1"/>
          </p:nvPr>
        </p:nvSpPr>
        <p:spPr>
          <a:xfrm>
            <a:off x="503238" y="838200"/>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سخت افزارها شامل</a:t>
            </a:r>
            <a:r>
              <a:rPr lang="fa-IR" sz="4400" dirty="0" smtClean="0">
                <a:solidFill>
                  <a:schemeClr val="bg1"/>
                </a:solidFill>
                <a:cs typeface="B Titr" pitchFamily="2" charset="-78"/>
              </a:rPr>
              <a:t> </a:t>
            </a:r>
            <a:r>
              <a:rPr lang="ar-SA" sz="4400" dirty="0" smtClean="0">
                <a:solidFill>
                  <a:schemeClr val="bg1"/>
                </a:solidFill>
                <a:cs typeface="B Titr" pitchFamily="2" charset="-78"/>
              </a:rPr>
              <a:t>:</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503238" y="2209800"/>
            <a:ext cx="8183562" cy="3825875"/>
          </a:xfrm>
        </p:spPr>
        <p:txBody>
          <a:bodyPr/>
          <a:lstStyle/>
          <a:p>
            <a:pPr algn="r" rtl="1" eaLnBrk="1" hangingPunct="1">
              <a:lnSpc>
                <a:spcPct val="150000"/>
              </a:lnSpc>
            </a:pPr>
            <a:r>
              <a:rPr lang="ar-SA" dirty="0" smtClean="0">
                <a:solidFill>
                  <a:schemeClr val="tx1"/>
                </a:solidFill>
                <a:cs typeface="B Nazanin" panose="00000400000000000000" pitchFamily="2" charset="-78"/>
              </a:rPr>
              <a:t>سيستمهاي مديريت كامپيوتري نت </a:t>
            </a:r>
            <a:r>
              <a:rPr lang="en-US" sz="2400" b="1" dirty="0" smtClean="0">
                <a:solidFill>
                  <a:schemeClr val="tx1"/>
                </a:solidFill>
                <a:cs typeface="B Nazanin" panose="00000400000000000000" pitchFamily="2" charset="-78"/>
              </a:rPr>
              <a:t>(CMMS)</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راهنماي فني الكترونيكي </a:t>
            </a:r>
            <a:r>
              <a:rPr lang="en-US" sz="2800" b="1" dirty="0" smtClean="0">
                <a:solidFill>
                  <a:schemeClr val="tx1"/>
                </a:solidFill>
                <a:cs typeface="B Nazanin" panose="00000400000000000000" pitchFamily="2" charset="-78"/>
              </a:rPr>
              <a:t>(</a:t>
            </a:r>
            <a:r>
              <a:rPr lang="en-US" sz="2400" b="1" dirty="0" smtClean="0">
                <a:solidFill>
                  <a:schemeClr val="tx1"/>
                </a:solidFill>
                <a:cs typeface="B Nazanin" panose="00000400000000000000" pitchFamily="2" charset="-78"/>
              </a:rPr>
              <a:t>Electronic Technical Manual)</a:t>
            </a:r>
            <a:r>
              <a:rPr lang="en-US" b="1" dirty="0" smtClean="0">
                <a:solidFill>
                  <a:schemeClr val="tx1"/>
                </a:solidFill>
                <a:cs typeface="B Nazanin" panose="00000400000000000000" pitchFamily="2" charset="-78"/>
              </a:rPr>
              <a:t/>
            </a:r>
            <a:br>
              <a:rPr lang="en-US" b="1"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داده‏هاي فني يكپارچه </a:t>
            </a:r>
            <a:r>
              <a:rPr lang="en-US" sz="2400" b="1" dirty="0" smtClean="0">
                <a:solidFill>
                  <a:schemeClr val="tx1"/>
                </a:solidFill>
                <a:cs typeface="B Nazanin" panose="00000400000000000000" pitchFamily="2" charset="-78"/>
              </a:rPr>
              <a:t>(Technical Data Integrated)</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ar-SA" dirty="0" smtClean="0">
                <a:solidFill>
                  <a:schemeClr val="tx1"/>
                </a:solidFill>
                <a:cs typeface="B Nazanin" panose="00000400000000000000" pitchFamily="2" charset="-78"/>
              </a:rPr>
              <a:t> نرم‏افزارهاي شبيه‏سازي </a:t>
            </a:r>
            <a:r>
              <a:rPr lang="en-US" sz="2400" b="1" dirty="0" smtClean="0">
                <a:solidFill>
                  <a:schemeClr val="tx1"/>
                </a:solidFill>
                <a:cs typeface="B Nazanin" panose="00000400000000000000" pitchFamily="2" charset="-78"/>
              </a:rPr>
              <a:t>(Simulation Softwares)</a:t>
            </a:r>
          </a:p>
        </p:txBody>
      </p:sp>
      <p:sp>
        <p:nvSpPr>
          <p:cNvPr id="137219" name="Content Placeholder 2"/>
          <p:cNvSpPr>
            <a:spLocks noGrp="1"/>
          </p:cNvSpPr>
          <p:nvPr>
            <p:ph idx="1"/>
          </p:nvPr>
        </p:nvSpPr>
        <p:spPr>
          <a:xfrm>
            <a:off x="579438" y="1063625"/>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نرم افزارها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503238" y="2346325"/>
            <a:ext cx="8183562" cy="2454275"/>
          </a:xfrm>
        </p:spPr>
        <p:txBody>
          <a:bodyPr/>
          <a:lstStyle/>
          <a:p>
            <a:pPr algn="r" rtl="1" eaLnBrk="1" hangingPunct="1">
              <a:lnSpc>
                <a:spcPct val="150000"/>
              </a:lnSpc>
            </a:pPr>
            <a:r>
              <a:rPr lang="ar-SA" sz="3600" dirty="0" smtClean="0">
                <a:solidFill>
                  <a:schemeClr val="tx1"/>
                </a:solidFill>
                <a:cs typeface="B Nazanin" panose="00000400000000000000" pitchFamily="2" charset="-78"/>
              </a:rPr>
              <a:t>شبكه محلي </a:t>
            </a:r>
            <a:r>
              <a:rPr lang="en-US" sz="3600" b="1" dirty="0" smtClean="0">
                <a:solidFill>
                  <a:schemeClr val="tx1"/>
                </a:solidFill>
                <a:cs typeface="B Nazanin" panose="00000400000000000000" pitchFamily="2" charset="-78"/>
              </a:rPr>
              <a:t>(Local Area Network)</a:t>
            </a:r>
            <a:br>
              <a:rPr lang="en-US" sz="3600" b="1" dirty="0" smtClean="0">
                <a:solidFill>
                  <a:schemeClr val="tx1"/>
                </a:solidFill>
                <a:cs typeface="B Nazanin" panose="00000400000000000000" pitchFamily="2" charset="-78"/>
              </a:rPr>
            </a:br>
            <a:r>
              <a:rPr lang="ar-SA" sz="3600" dirty="0" smtClean="0">
                <a:solidFill>
                  <a:schemeClr val="tx1"/>
                </a:solidFill>
                <a:cs typeface="B Nazanin" panose="00000400000000000000" pitchFamily="2" charset="-78"/>
              </a:rPr>
              <a:t>شبكه گسترده </a:t>
            </a:r>
            <a:r>
              <a:rPr lang="en-US" sz="3600" b="1" dirty="0" smtClean="0">
                <a:solidFill>
                  <a:schemeClr val="tx1"/>
                </a:solidFill>
                <a:cs typeface="B Nazanin" panose="00000400000000000000" pitchFamily="2" charset="-78"/>
              </a:rPr>
              <a:t>(Wide Area Network)</a:t>
            </a:r>
            <a:r>
              <a:rPr lang="en-US" sz="3600" dirty="0" smtClean="0">
                <a:solidFill>
                  <a:schemeClr val="tx1"/>
                </a:solidFill>
                <a:cs typeface="B Nazanin" panose="00000400000000000000" pitchFamily="2" charset="-78"/>
              </a:rPr>
              <a:t/>
            </a:r>
            <a:br>
              <a:rPr lang="en-US" sz="3600" dirty="0" smtClean="0">
                <a:solidFill>
                  <a:schemeClr val="tx1"/>
                </a:solidFill>
                <a:cs typeface="B Nazanin" panose="00000400000000000000" pitchFamily="2" charset="-78"/>
              </a:rPr>
            </a:br>
            <a:r>
              <a:rPr lang="ar-SA" sz="3600" dirty="0" smtClean="0">
                <a:solidFill>
                  <a:schemeClr val="tx1"/>
                </a:solidFill>
                <a:cs typeface="B Nazanin" panose="00000400000000000000" pitchFamily="2" charset="-78"/>
              </a:rPr>
              <a:t>شبكه كنترل </a:t>
            </a:r>
            <a:r>
              <a:rPr lang="en-US" sz="3600" b="1" dirty="0" smtClean="0">
                <a:solidFill>
                  <a:schemeClr val="tx1"/>
                </a:solidFill>
                <a:cs typeface="B Nazanin" panose="00000400000000000000" pitchFamily="2" charset="-78"/>
              </a:rPr>
              <a:t>(Control Area Network)</a:t>
            </a:r>
          </a:p>
        </p:txBody>
      </p:sp>
      <p:sp>
        <p:nvSpPr>
          <p:cNvPr id="138243" name="Content Placeholder 2"/>
          <p:cNvSpPr>
            <a:spLocks noGrp="1"/>
          </p:cNvSpPr>
          <p:nvPr>
            <p:ph idx="1"/>
          </p:nvPr>
        </p:nvSpPr>
        <p:spPr>
          <a:xfrm>
            <a:off x="503238" y="987425"/>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شبكه‏ها </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228600" y="2286000"/>
            <a:ext cx="8534400" cy="3352800"/>
          </a:xfrm>
        </p:spPr>
        <p:txBody>
          <a:bodyPr/>
          <a:lstStyle/>
          <a:p>
            <a:pPr algn="r" rtl="1" eaLnBrk="1" hangingPunct="1">
              <a:lnSpc>
                <a:spcPct val="150000"/>
              </a:lnSpc>
            </a:pPr>
            <a:r>
              <a:rPr lang="ar-SA" sz="3600" dirty="0" smtClean="0">
                <a:solidFill>
                  <a:schemeClr val="tx1"/>
                </a:solidFill>
                <a:cs typeface="B Nazanin" panose="00000400000000000000" pitchFamily="2" charset="-78"/>
              </a:rPr>
              <a:t>تعميرات از راه دور </a:t>
            </a:r>
            <a:r>
              <a:rPr lang="en-US" b="1" dirty="0" err="1" smtClean="0">
                <a:solidFill>
                  <a:schemeClr val="tx1"/>
                </a:solidFill>
                <a:cs typeface="B Nazanin" panose="00000400000000000000" pitchFamily="2" charset="-78"/>
              </a:rPr>
              <a:t>Telemaintenance</a:t>
            </a:r>
            <a:r>
              <a:rPr lang="en-US" sz="3600" dirty="0" smtClean="0">
                <a:solidFill>
                  <a:schemeClr val="tx1"/>
                </a:solidFill>
                <a:cs typeface="B Nazanin" panose="00000400000000000000" pitchFamily="2" charset="-78"/>
              </a:rPr>
              <a:t/>
            </a:r>
            <a:br>
              <a:rPr lang="en-US" sz="3600" dirty="0" smtClean="0">
                <a:solidFill>
                  <a:schemeClr val="tx1"/>
                </a:solidFill>
                <a:cs typeface="B Nazanin" panose="00000400000000000000" pitchFamily="2" charset="-78"/>
              </a:rPr>
            </a:br>
            <a:r>
              <a:rPr lang="ar-SA" sz="3600" dirty="0" smtClean="0">
                <a:solidFill>
                  <a:schemeClr val="tx1"/>
                </a:solidFill>
                <a:cs typeface="B Nazanin" panose="00000400000000000000" pitchFamily="2" charset="-78"/>
              </a:rPr>
              <a:t>تعميرات بر پايه شبكه </a:t>
            </a:r>
            <a:r>
              <a:rPr lang="en-US" b="1" dirty="0" smtClean="0">
                <a:solidFill>
                  <a:schemeClr val="tx1"/>
                </a:solidFill>
                <a:cs typeface="B Nazanin" panose="00000400000000000000" pitchFamily="2" charset="-78"/>
              </a:rPr>
              <a:t>Net-</a:t>
            </a:r>
            <a:r>
              <a:rPr lang="en-US" dirty="0" smtClean="0">
                <a:solidFill>
                  <a:schemeClr val="tx1"/>
                </a:solidFill>
                <a:cs typeface="B Nazanin" panose="00000400000000000000" pitchFamily="2" charset="-78"/>
              </a:rPr>
              <a:t> </a:t>
            </a:r>
            <a:r>
              <a:rPr lang="en-US" b="1" dirty="0" smtClean="0">
                <a:solidFill>
                  <a:schemeClr val="tx1"/>
                </a:solidFill>
                <a:cs typeface="B Nazanin" panose="00000400000000000000" pitchFamily="2" charset="-78"/>
              </a:rPr>
              <a:t>Centric</a:t>
            </a:r>
            <a:r>
              <a:rPr lang="en-US" dirty="0" smtClean="0">
                <a:solidFill>
                  <a:schemeClr val="tx1"/>
                </a:solidFill>
                <a:cs typeface="B Nazanin" panose="00000400000000000000" pitchFamily="2" charset="-78"/>
              </a:rPr>
              <a:t> </a:t>
            </a:r>
            <a:r>
              <a:rPr lang="en-US" b="1" dirty="0" smtClean="0">
                <a:solidFill>
                  <a:schemeClr val="tx1"/>
                </a:solidFill>
                <a:cs typeface="B Nazanin" panose="00000400000000000000" pitchFamily="2" charset="-78"/>
              </a:rPr>
              <a:t>Maintenance</a:t>
            </a:r>
            <a:r>
              <a:rPr lang="en-US" sz="3600" dirty="0" smtClean="0">
                <a:solidFill>
                  <a:schemeClr val="tx1"/>
                </a:solidFill>
                <a:cs typeface="B Nazanin" panose="00000400000000000000" pitchFamily="2" charset="-78"/>
              </a:rPr>
              <a:t/>
            </a:r>
            <a:br>
              <a:rPr lang="en-US" sz="3600" dirty="0" smtClean="0">
                <a:solidFill>
                  <a:schemeClr val="tx1"/>
                </a:solidFill>
                <a:cs typeface="B Nazanin" panose="00000400000000000000" pitchFamily="2" charset="-78"/>
              </a:rPr>
            </a:br>
            <a:r>
              <a:rPr lang="ar-SA" sz="3600" dirty="0" smtClean="0">
                <a:solidFill>
                  <a:schemeClr val="tx1"/>
                </a:solidFill>
                <a:cs typeface="B Nazanin" panose="00000400000000000000" pitchFamily="2" charset="-78"/>
              </a:rPr>
              <a:t>تعميرات مجازي </a:t>
            </a:r>
            <a:r>
              <a:rPr lang="en-US" b="1" dirty="0" smtClean="0">
                <a:solidFill>
                  <a:schemeClr val="tx1"/>
                </a:solidFill>
                <a:cs typeface="B Nazanin" panose="00000400000000000000" pitchFamily="2" charset="-78"/>
              </a:rPr>
              <a:t>Virtual</a:t>
            </a:r>
            <a:r>
              <a:rPr lang="en-US" dirty="0" smtClean="0">
                <a:solidFill>
                  <a:schemeClr val="tx1"/>
                </a:solidFill>
                <a:cs typeface="B Nazanin" panose="00000400000000000000" pitchFamily="2" charset="-78"/>
              </a:rPr>
              <a:t> </a:t>
            </a:r>
            <a:r>
              <a:rPr lang="en-US" b="1" dirty="0" smtClean="0">
                <a:solidFill>
                  <a:schemeClr val="tx1"/>
                </a:solidFill>
                <a:cs typeface="B Nazanin" panose="00000400000000000000" pitchFamily="2" charset="-78"/>
              </a:rPr>
              <a:t>Maintenance</a:t>
            </a:r>
            <a:r>
              <a:rPr lang="ar-SA" b="1" dirty="0" smtClean="0">
                <a:solidFill>
                  <a:schemeClr val="tx1"/>
                </a:solidFill>
                <a:cs typeface="B Nazanin" panose="00000400000000000000" pitchFamily="2" charset="-78"/>
              </a:rPr>
              <a:t> </a:t>
            </a:r>
            <a:endParaRPr lang="en-US" sz="3600" b="1" dirty="0" smtClean="0">
              <a:solidFill>
                <a:schemeClr val="tx1"/>
              </a:solidFill>
              <a:cs typeface="B Nazanin" panose="00000400000000000000" pitchFamily="2" charset="-78"/>
            </a:endParaRPr>
          </a:p>
        </p:txBody>
      </p:sp>
      <p:sp>
        <p:nvSpPr>
          <p:cNvPr id="139267" name="Content Placeholder 2"/>
          <p:cNvSpPr>
            <a:spLocks noGrp="1"/>
          </p:cNvSpPr>
          <p:nvPr>
            <p:ph idx="1"/>
          </p:nvPr>
        </p:nvSpPr>
        <p:spPr>
          <a:xfrm>
            <a:off x="503238" y="838200"/>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سيستمهاي نت مجازي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503238" y="2362200"/>
            <a:ext cx="8183562" cy="3140075"/>
          </a:xfrm>
        </p:spPr>
        <p:txBody>
          <a:bodyPr/>
          <a:lstStyle/>
          <a:p>
            <a:pPr algn="just" rtl="1" eaLnBrk="1" hangingPunct="1">
              <a:lnSpc>
                <a:spcPct val="150000"/>
              </a:lnSpc>
            </a:pPr>
            <a:r>
              <a:rPr lang="ar-SA" dirty="0" smtClean="0">
                <a:solidFill>
                  <a:schemeClr val="tx1"/>
                </a:solidFill>
                <a:cs typeface="B Nazanin" panose="00000400000000000000" pitchFamily="2" charset="-78"/>
              </a:rPr>
              <a:t>يك تعميركار بتواند از راه دور تشخيص عيب داده و اقدام به تعمير از راه دور بنمايد</a:t>
            </a:r>
            <a:r>
              <a:rPr lang="en-US" dirty="0" smtClean="0">
                <a:solidFill>
                  <a:schemeClr val="tx1"/>
                </a:solidFill>
                <a:cs typeface="B Nazanin" panose="00000400000000000000" pitchFamily="2" charset="-78"/>
              </a:rPr>
              <a:t>                                              </a:t>
            </a:r>
            <a:r>
              <a:rPr lang="en-US" dirty="0" smtClean="0">
                <a:solidFill>
                  <a:srgbClr val="0000FF"/>
                </a:solidFill>
                <a:cs typeface="B Nazanin" panose="00000400000000000000" pitchFamily="2" charset="-78"/>
              </a:rPr>
              <a:t/>
            </a:r>
            <a:br>
              <a:rPr lang="en-US" dirty="0" smtClean="0">
                <a:solidFill>
                  <a:srgbClr val="0000FF"/>
                </a:solidFill>
                <a:cs typeface="B Nazanin" panose="00000400000000000000" pitchFamily="2" charset="-78"/>
              </a:rPr>
            </a:br>
            <a:r>
              <a:rPr lang="fa-IR" dirty="0" smtClean="0">
                <a:solidFill>
                  <a:srgbClr val="E0081D"/>
                </a:solidFill>
                <a:cs typeface="B Nazanin" panose="00000400000000000000" pitchFamily="2" charset="-78"/>
              </a:rPr>
              <a:t>مثال:</a:t>
            </a:r>
            <a:r>
              <a:rPr lang="en-US" dirty="0" smtClean="0">
                <a:solidFill>
                  <a:srgbClr val="E0081D"/>
                </a:solidFill>
                <a:cs typeface="B Nazanin" panose="00000400000000000000" pitchFamily="2" charset="-78"/>
              </a:rPr>
              <a:t>               </a:t>
            </a:r>
            <a:r>
              <a:rPr lang="ar-SA" dirty="0" smtClean="0">
                <a:solidFill>
                  <a:srgbClr val="0000FF"/>
                </a:solidFill>
                <a:cs typeface="B Nazanin" panose="00000400000000000000" pitchFamily="2" charset="-78"/>
              </a:rPr>
              <a:t/>
            </a:r>
            <a:br>
              <a:rPr lang="ar-SA" dirty="0" smtClean="0">
                <a:solidFill>
                  <a:srgbClr val="0000FF"/>
                </a:solidFill>
                <a:cs typeface="B Nazanin" panose="00000400000000000000" pitchFamily="2" charset="-78"/>
              </a:rPr>
            </a:br>
            <a:r>
              <a:rPr lang="ar-SA" dirty="0" smtClean="0">
                <a:solidFill>
                  <a:schemeClr val="tx1"/>
                </a:solidFill>
                <a:cs typeface="B Nazanin" panose="00000400000000000000" pitchFamily="2" charset="-78"/>
              </a:rPr>
              <a:t>نگهداري و تعمير صفحات وب، استفاده از امكانات ارتباطي براي انتقال اطلاعات از راه دور براي تعمير توسط افراد ديگر</a:t>
            </a:r>
            <a:endParaRPr lang="en-US" dirty="0" smtClean="0">
              <a:solidFill>
                <a:srgbClr val="0000FF"/>
              </a:solidFill>
              <a:cs typeface="B Nazanin" panose="00000400000000000000" pitchFamily="2" charset="-78"/>
            </a:endParaRPr>
          </a:p>
        </p:txBody>
      </p:sp>
      <p:sp>
        <p:nvSpPr>
          <p:cNvPr id="140291" name="Content Placeholder 2"/>
          <p:cNvSpPr>
            <a:spLocks noGrp="1"/>
          </p:cNvSpPr>
          <p:nvPr>
            <p:ph idx="1"/>
          </p:nvPr>
        </p:nvSpPr>
        <p:spPr>
          <a:xfrm>
            <a:off x="503238" y="1066800"/>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تعميرات از راه دور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57200" y="2362200"/>
            <a:ext cx="8183562" cy="3292475"/>
          </a:xfrm>
        </p:spPr>
        <p:txBody>
          <a:bodyPr/>
          <a:lstStyle/>
          <a:p>
            <a:pPr algn="just" rtl="1" eaLnBrk="1" hangingPunct="1">
              <a:lnSpc>
                <a:spcPct val="150000"/>
              </a:lnSpc>
            </a:pPr>
            <a:r>
              <a:rPr lang="ar-SA" sz="2800" b="1" dirty="0" smtClean="0">
                <a:solidFill>
                  <a:schemeClr val="tx1"/>
                </a:solidFill>
                <a:cs typeface="B Nazanin" panose="00000400000000000000" pitchFamily="2" charset="-78"/>
              </a:rPr>
              <a:t>از امكانات فناوري اطلاعات براي توزيع اطلاعات ميان افراد مرتبط با تعميرات استفاده مي</a:t>
            </a:r>
            <a:r>
              <a:rPr lang="en-US" sz="2800" b="1" dirty="0" smtClean="0">
                <a:solidFill>
                  <a:schemeClr val="tx1"/>
                </a:solidFill>
                <a:cs typeface="B Nazanin" panose="00000400000000000000" pitchFamily="2" charset="-78"/>
              </a:rPr>
              <a:t> </a:t>
            </a:r>
            <a:r>
              <a:rPr lang="ar-SA" sz="2800" b="1" dirty="0" smtClean="0">
                <a:solidFill>
                  <a:schemeClr val="tx1"/>
                </a:solidFill>
                <a:cs typeface="B Nazanin" panose="00000400000000000000" pitchFamily="2" charset="-78"/>
              </a:rPr>
              <a:t>‏شود.</a:t>
            </a:r>
            <a:r>
              <a:rPr lang="en-US" sz="2800" b="1" dirty="0" smtClean="0">
                <a:solidFill>
                  <a:schemeClr val="tx1"/>
                </a:solidFill>
                <a:cs typeface="B Nazanin" panose="00000400000000000000" pitchFamily="2" charset="-78"/>
              </a:rPr>
              <a:t>                                      </a:t>
            </a:r>
            <a:r>
              <a:rPr lang="ar-SA" sz="2800" b="1" dirty="0" smtClean="0">
                <a:solidFill>
                  <a:schemeClr val="tx1"/>
                </a:solidFill>
                <a:cs typeface="B Nazanin" panose="00000400000000000000" pitchFamily="2" charset="-78"/>
              </a:rPr>
              <a:t/>
            </a:r>
            <a:br>
              <a:rPr lang="ar-SA" sz="2800" b="1" dirty="0" smtClean="0">
                <a:solidFill>
                  <a:schemeClr val="tx1"/>
                </a:solidFill>
                <a:cs typeface="B Nazanin" panose="00000400000000000000" pitchFamily="2" charset="-78"/>
              </a:rPr>
            </a:br>
            <a:r>
              <a:rPr lang="ar-SA" sz="2800" b="1" dirty="0" smtClean="0">
                <a:solidFill>
                  <a:srgbClr val="C00000"/>
                </a:solidFill>
                <a:cs typeface="B Nazanin" panose="00000400000000000000" pitchFamily="2" charset="-78"/>
              </a:rPr>
              <a:t>قابليتها</a:t>
            </a:r>
            <a:r>
              <a:rPr lang="ar-SA" sz="2800" b="1" dirty="0" smtClean="0">
                <a:solidFill>
                  <a:schemeClr val="tx1"/>
                </a:solidFill>
                <a:cs typeface="B Nazanin" panose="00000400000000000000" pitchFamily="2" charset="-78"/>
              </a:rPr>
              <a:t>: توزيع اطلاعات و فراهم ساختن امكان تصميم‏گيري گروهي </a:t>
            </a:r>
            <a:r>
              <a:rPr lang="en-US" sz="2800" b="1" dirty="0" smtClean="0">
                <a:solidFill>
                  <a:schemeClr val="tx1"/>
                </a:solidFill>
                <a:cs typeface="B Nazanin" panose="00000400000000000000" pitchFamily="2" charset="-78"/>
              </a:rPr>
              <a:t>-</a:t>
            </a:r>
            <a:r>
              <a:rPr lang="ar-SA" sz="2800" b="1" dirty="0" smtClean="0">
                <a:solidFill>
                  <a:schemeClr val="tx1"/>
                </a:solidFill>
                <a:cs typeface="B Nazanin" panose="00000400000000000000" pitchFamily="2" charset="-78"/>
              </a:rPr>
              <a:t>اطلاعات مورد نياز براي تصميم گيري به سرعت به مراكز تصميم‏گيري متنقل شده و نتايج تصميم‏گيري دريافت و توزيع مي‏شود.</a:t>
            </a:r>
            <a:endParaRPr lang="en-US" sz="2800" b="1" dirty="0" smtClean="0">
              <a:solidFill>
                <a:schemeClr val="tx1"/>
              </a:solidFill>
              <a:cs typeface="B Nazanin" panose="00000400000000000000" pitchFamily="2" charset="-78"/>
            </a:endParaRPr>
          </a:p>
        </p:txBody>
      </p:sp>
      <p:sp>
        <p:nvSpPr>
          <p:cNvPr id="141315" name="Content Placeholder 2"/>
          <p:cNvSpPr>
            <a:spLocks noGrp="1"/>
          </p:cNvSpPr>
          <p:nvPr>
            <p:ph idx="1"/>
          </p:nvPr>
        </p:nvSpPr>
        <p:spPr>
          <a:xfrm>
            <a:off x="503238" y="990600"/>
            <a:ext cx="8183562" cy="993775"/>
          </a:xfrm>
        </p:spPr>
        <p:txBody>
          <a:bodyPr>
            <a:norm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تعميرات بر پايه شبكه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503238" y="2057400"/>
            <a:ext cx="8183562" cy="3978275"/>
          </a:xfrm>
        </p:spPr>
        <p:txBody>
          <a:bodyPr/>
          <a:lstStyle/>
          <a:p>
            <a:pPr algn="just" rtl="1" eaLnBrk="1" hangingPunct="1">
              <a:lnSpc>
                <a:spcPct val="150000"/>
              </a:lnSpc>
            </a:pPr>
            <a:r>
              <a:rPr lang="ar-SA" sz="3600" dirty="0" smtClean="0">
                <a:solidFill>
                  <a:schemeClr val="tx1"/>
                </a:solidFill>
                <a:cs typeface="B Nazanin" panose="00000400000000000000" pitchFamily="2" charset="-78"/>
              </a:rPr>
              <a:t>در تعميرات مجازي از امكانات ممكن در واقعيت مجازي براي نظارت، تست، اجراي تعمير و يا آموزش تعميركاران استفاده مي‏شود . وسايل حسن ساز واكنشهاي محيط را به شكلی شبيه واقعيت به تعمير كار منتقل مي‏كنند.</a:t>
            </a:r>
            <a:endParaRPr lang="en-US" sz="3600" dirty="0" smtClean="0">
              <a:solidFill>
                <a:schemeClr val="tx1"/>
              </a:solidFill>
              <a:cs typeface="B Nazanin" panose="00000400000000000000" pitchFamily="2" charset="-78"/>
            </a:endParaRPr>
          </a:p>
        </p:txBody>
      </p:sp>
      <p:sp>
        <p:nvSpPr>
          <p:cNvPr id="142339" name="Content Placeholder 2"/>
          <p:cNvSpPr>
            <a:spLocks noGrp="1"/>
          </p:cNvSpPr>
          <p:nvPr>
            <p:ph idx="1"/>
          </p:nvPr>
        </p:nvSpPr>
        <p:spPr>
          <a:xfrm>
            <a:off x="503238" y="530225"/>
            <a:ext cx="8183562" cy="1450975"/>
          </a:xfrm>
        </p:spPr>
        <p:txBody>
          <a:bodyPr>
            <a:noAutofit/>
          </a:bodyPr>
          <a:lstStyle/>
          <a:p>
            <a:pPr marL="0" indent="0" algn="ctr" rtl="1" eaLnBrk="1" hangingPunct="1">
              <a:buFont typeface="Wingdings 2" panose="05020102010507070707" pitchFamily="18" charset="2"/>
              <a:buNone/>
            </a:pPr>
            <a:r>
              <a:rPr lang="ar-SA" sz="4400" dirty="0" smtClean="0">
                <a:solidFill>
                  <a:schemeClr val="bg1"/>
                </a:solidFill>
                <a:cs typeface="B Titr" pitchFamily="2" charset="-78"/>
              </a:rPr>
              <a:t>تعميرات مجازي</a:t>
            </a:r>
            <a:endParaRPr lang="en-US" sz="4400" dirty="0" smtClean="0">
              <a:solidFill>
                <a:schemeClr val="bg1"/>
              </a:solidFill>
              <a:cs typeface="B Titr" pitchFamily="2" charset="-78"/>
            </a:endParaRPr>
          </a:p>
          <a:p>
            <a:pPr marL="0" indent="0" algn="ctr" rtl="1" eaLnBrk="1" hangingPunct="1">
              <a:buFont typeface="Wingdings 2" panose="05020102010507070707" pitchFamily="18" charset="2"/>
              <a:buNone/>
            </a:pPr>
            <a:r>
              <a:rPr lang="en-US" sz="3600" dirty="0" smtClean="0">
                <a:solidFill>
                  <a:schemeClr val="bg1"/>
                </a:solidFill>
                <a:cs typeface="B Titr" pitchFamily="2" charset="-78"/>
              </a:rPr>
              <a:t>Virtual Maintenance</a:t>
            </a:r>
          </a:p>
        </p:txBody>
      </p:sp>
    </p:spTree>
  </p:cSld>
  <p:clrMapOvr>
    <a:masterClrMapping/>
  </p:clrMapOvr>
  <p:transition spd="med">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04800" y="2346325"/>
            <a:ext cx="8305800" cy="4297385"/>
          </a:xfrm>
        </p:spPr>
        <p:txBody>
          <a:bodyPr/>
          <a:lstStyle/>
          <a:p>
            <a:pPr algn="r" rtl="1" eaLnBrk="1" hangingPunct="1">
              <a:lnSpc>
                <a:spcPct val="150000"/>
              </a:lnSpc>
            </a:pPr>
            <a:r>
              <a:rPr lang="en-US" sz="3600"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a:t>
            </a:r>
            <a:r>
              <a:rPr lang="ar-SA" dirty="0" smtClean="0">
                <a:solidFill>
                  <a:schemeClr val="tx1"/>
                </a:solidFill>
                <a:cs typeface="B Nazanin" panose="00000400000000000000" pitchFamily="2" charset="-78"/>
              </a:rPr>
              <a:t>آشنايي مديران و پرسنل نت با دستاوردهاي</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علمی و فناورانه</a:t>
            </a:r>
            <a:r>
              <a:rPr lang="ar-SA" dirty="0" smtClean="0">
                <a:solidFill>
                  <a:schemeClr val="tx1"/>
                </a:solidFill>
                <a:cs typeface="B Nazanin" panose="00000400000000000000" pitchFamily="2" charset="-78"/>
              </a:rPr>
              <a:t> جديد در زمينه</a:t>
            </a:r>
            <a:r>
              <a:rPr lang="fa-IR" dirty="0" smtClean="0">
                <a:solidFill>
                  <a:schemeClr val="tx1"/>
                </a:solidFill>
                <a:cs typeface="B Nazanin" panose="00000400000000000000" pitchFamily="2" charset="-78"/>
              </a:rPr>
              <a:t> نت</a:t>
            </a:r>
            <a:br>
              <a:rPr lang="fa-IR" dirty="0" smtClean="0">
                <a:solidFill>
                  <a:schemeClr val="tx1"/>
                </a:solidFill>
                <a:cs typeface="B Nazanin" panose="00000400000000000000" pitchFamily="2" charset="-78"/>
              </a:rPr>
            </a:br>
            <a:r>
              <a:rPr lang="en-US" dirty="0" smtClean="0">
                <a:solidFill>
                  <a:schemeClr val="tx1"/>
                </a:solidFill>
                <a:cs typeface="B Nazanin" panose="00000400000000000000" pitchFamily="2" charset="-78"/>
              </a:rPr>
              <a:t> </a:t>
            </a:r>
            <a:r>
              <a:rPr lang="en-US" sz="3600" dirty="0" smtClean="0">
                <a:solidFill>
                  <a:schemeClr val="tx1"/>
                </a:solidFill>
                <a:cs typeface="B Nazanin" panose="00000400000000000000" pitchFamily="2" charset="-78"/>
              </a:rPr>
              <a:t>-</a:t>
            </a:r>
            <a:r>
              <a:rPr lang="fa-IR" dirty="0" smtClean="0">
                <a:solidFill>
                  <a:schemeClr val="tx1"/>
                </a:solidFill>
                <a:cs typeface="B Nazanin" panose="00000400000000000000" pitchFamily="2" charset="-78"/>
              </a:rPr>
              <a:t>ایجاد و </a:t>
            </a:r>
            <a:r>
              <a:rPr lang="ar-SA" dirty="0" smtClean="0">
                <a:solidFill>
                  <a:schemeClr val="tx1"/>
                </a:solidFill>
                <a:cs typeface="B Nazanin" panose="00000400000000000000" pitchFamily="2" charset="-78"/>
              </a:rPr>
              <a:t>پياده سازي </a:t>
            </a:r>
            <a:r>
              <a:rPr lang="fa-IR" dirty="0" smtClean="0">
                <a:solidFill>
                  <a:schemeClr val="tx1"/>
                </a:solidFill>
                <a:cs typeface="B Nazanin" panose="00000400000000000000" pitchFamily="2" charset="-78"/>
              </a:rPr>
              <a:t>سیستم فراگیر نت </a:t>
            </a:r>
            <a:r>
              <a:rPr lang="ar-SA" dirty="0" smtClean="0">
                <a:solidFill>
                  <a:schemeClr val="tx1"/>
                </a:solidFill>
                <a:cs typeface="B Nazanin" panose="00000400000000000000" pitchFamily="2" charset="-78"/>
              </a:rPr>
              <a:t>بومي شده درصنایع</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كشور با محوريت توسعه دانش نيروي انساني</a:t>
            </a:r>
            <a:r>
              <a:rPr lang="fa-IR" dirty="0" smtClean="0">
                <a:solidFill>
                  <a:schemeClr val="tx1"/>
                </a:solidFill>
                <a:cs typeface="B Nazanin" panose="00000400000000000000" pitchFamily="2" charset="-78"/>
              </a:rPr>
              <a:t> و به کارگیری فناوری اطلاعات</a:t>
            </a:r>
            <a:endParaRPr lang="en-US" dirty="0" smtClean="0">
              <a:solidFill>
                <a:schemeClr val="tx1"/>
              </a:solidFill>
              <a:cs typeface="B Nazanin" panose="00000400000000000000" pitchFamily="2" charset="-78"/>
            </a:endParaRPr>
          </a:p>
        </p:txBody>
      </p:sp>
      <p:sp>
        <p:nvSpPr>
          <p:cNvPr id="143363" name="Content Placeholder 2"/>
          <p:cNvSpPr>
            <a:spLocks noGrp="1"/>
          </p:cNvSpPr>
          <p:nvPr>
            <p:ph idx="1"/>
          </p:nvPr>
        </p:nvSpPr>
        <p:spPr>
          <a:xfrm>
            <a:off x="503238" y="914400"/>
            <a:ext cx="8183562" cy="993775"/>
          </a:xfrm>
        </p:spPr>
        <p:txBody>
          <a:bodyPr>
            <a:normAutofit/>
          </a:bodyPr>
          <a:lstStyle/>
          <a:p>
            <a:pPr marL="0" indent="0" algn="ctr" rtl="1" eaLnBrk="1" hangingPunct="1">
              <a:buFont typeface="Wingdings 2" panose="05020102010507070707" pitchFamily="18" charset="2"/>
              <a:buNone/>
            </a:pPr>
            <a:r>
              <a:rPr lang="fa-IR" sz="4000" dirty="0" smtClean="0">
                <a:solidFill>
                  <a:schemeClr val="bg1"/>
                </a:solidFill>
                <a:cs typeface="B Titr" panose="00000700000000000000" pitchFamily="2" charset="-78"/>
              </a:rPr>
              <a:t>پیشنهادات</a:t>
            </a:r>
            <a:endParaRPr lang="en-US" sz="4000" dirty="0" smtClean="0">
              <a:solidFill>
                <a:schemeClr val="bg1"/>
              </a:solidFill>
              <a:cs typeface="B Titr" panose="000007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00034" y="2285992"/>
            <a:ext cx="8229600" cy="4214834"/>
          </a:xfrm>
        </p:spPr>
        <p:txBody>
          <a:bodyPr>
            <a:normAutofit fontScale="62500" lnSpcReduction="20000"/>
          </a:bodyPr>
          <a:lstStyle/>
          <a:p>
            <a:pPr marL="0" indent="0" algn="ctr" rtl="1">
              <a:lnSpc>
                <a:spcPct val="150000"/>
              </a:lnSpc>
              <a:buNone/>
              <a:defRPr/>
            </a:pPr>
            <a:r>
              <a:rPr lang="fa-IR" sz="2800" b="1" dirty="0" smtClean="0">
                <a:solidFill>
                  <a:srgbClr val="C00000"/>
                </a:solidFill>
                <a:cs typeface="B Titr" panose="00000700000000000000" pitchFamily="2" charset="-78"/>
              </a:rPr>
              <a:t>ادامه نتا</a:t>
            </a:r>
            <a:r>
              <a:rPr lang="ar-SA" sz="2800" b="1" dirty="0">
                <a:solidFill>
                  <a:srgbClr val="C00000"/>
                </a:solidFill>
                <a:cs typeface="B Titr" panose="00000700000000000000" pitchFamily="2" charset="-78"/>
              </a:rPr>
              <a:t>ي</a:t>
            </a:r>
            <a:r>
              <a:rPr lang="fa-IR" sz="2800" b="1" dirty="0">
                <a:solidFill>
                  <a:srgbClr val="C00000"/>
                </a:solidFill>
                <a:cs typeface="B Titr" panose="00000700000000000000" pitchFamily="2" charset="-78"/>
              </a:rPr>
              <a:t>ج ملموس</a:t>
            </a:r>
            <a:endParaRPr lang="en-US" sz="2800" b="1" dirty="0">
              <a:solidFill>
                <a:srgbClr val="C00000"/>
              </a:solidFill>
              <a:cs typeface="B Titr" panose="00000700000000000000" pitchFamily="2" charset="-78"/>
            </a:endParaRPr>
          </a:p>
          <a:p>
            <a:pPr marL="0" indent="0" algn="r" rtl="1">
              <a:buNone/>
              <a:defRPr/>
            </a:pPr>
            <a:r>
              <a:rPr lang="fa-IR" sz="3200" b="1" dirty="0" smtClean="0">
                <a:solidFill>
                  <a:srgbClr val="C00000"/>
                </a:solidFill>
                <a:cs typeface="B Nazanin" pitchFamily="2" charset="-78"/>
              </a:rPr>
              <a:t>هز</a:t>
            </a:r>
            <a:r>
              <a:rPr lang="ar-SA" sz="3200" b="1" dirty="0" smtClean="0">
                <a:solidFill>
                  <a:srgbClr val="C00000"/>
                </a:solidFill>
                <a:cs typeface="B Nazanin" pitchFamily="2" charset="-78"/>
              </a:rPr>
              <a:t>ي</a:t>
            </a:r>
            <a:r>
              <a:rPr lang="fa-IR" sz="3200" b="1" dirty="0" smtClean="0">
                <a:solidFill>
                  <a:srgbClr val="C00000"/>
                </a:solidFill>
                <a:cs typeface="B Nazanin" pitchFamily="2" charset="-78"/>
              </a:rPr>
              <a:t>نه</a:t>
            </a:r>
            <a:r>
              <a:rPr lang="en-US" sz="3200" b="1" dirty="0" smtClean="0">
                <a:solidFill>
                  <a:srgbClr val="C00000"/>
                </a:solidFill>
                <a:cs typeface="B Nazanin" pitchFamily="2" charset="-78"/>
              </a:rPr>
              <a:t>:</a:t>
            </a:r>
            <a:r>
              <a:rPr lang="fa-IR" sz="3200" b="1" dirty="0" smtClean="0">
                <a:solidFill>
                  <a:srgbClr val="C00000"/>
                </a:solidFill>
                <a:cs typeface="B Nazanin" pitchFamily="2" charset="-78"/>
              </a:rPr>
              <a:t> </a:t>
            </a:r>
            <a:r>
              <a:rPr lang="en-US" sz="3200" b="1" dirty="0" smtClean="0">
                <a:solidFill>
                  <a:srgbClr val="C00000"/>
                </a:solidFill>
                <a:cs typeface="B Nazanin" pitchFamily="2" charset="-78"/>
              </a:rPr>
              <a:t>(Cost) C</a:t>
            </a:r>
            <a:r>
              <a:rPr lang="fa-IR" sz="6000" b="1" dirty="0" smtClean="0">
                <a:solidFill>
                  <a:srgbClr val="7030A0"/>
                </a:solidFill>
                <a:cs typeface="B Nazanin" pitchFamily="2" charset="-78"/>
              </a:rPr>
              <a:t> </a:t>
            </a:r>
            <a:endParaRPr lang="en-US" sz="6000" b="1" dirty="0" smtClean="0">
              <a:solidFill>
                <a:srgbClr val="7030A0"/>
              </a:solidFill>
              <a:cs typeface="B Nazanin" pitchFamily="2" charset="-78"/>
            </a:endParaRPr>
          </a:p>
          <a:p>
            <a:pPr algn="r" rtl="1">
              <a:buFont typeface="Wingdings" pitchFamily="2" charset="2"/>
              <a:buChar char="ü"/>
              <a:defRPr/>
            </a:pPr>
            <a:r>
              <a:rPr lang="fa-IR" sz="3200" b="1" dirty="0" smtClean="0">
                <a:solidFill>
                  <a:schemeClr val="tx1"/>
                </a:solidFill>
                <a:cs typeface="B Nazanin" pitchFamily="2" charset="-78"/>
              </a:rPr>
              <a:t>کاهش هز</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نه‌ها</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 تول</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د</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 تا ۳۰٪</a:t>
            </a:r>
          </a:p>
          <a:p>
            <a:pPr marL="0" indent="0" algn="r" rtl="1">
              <a:buNone/>
              <a:defRPr/>
            </a:pPr>
            <a:r>
              <a:rPr lang="en-US" sz="3200" b="1" dirty="0" smtClean="0">
                <a:solidFill>
                  <a:srgbClr val="7030A0"/>
                </a:solidFill>
                <a:cs typeface="B Nazanin" pitchFamily="2" charset="-78"/>
              </a:rPr>
              <a:t> </a:t>
            </a:r>
            <a:r>
              <a:rPr lang="fa-IR" sz="3200" b="1" dirty="0" smtClean="0">
                <a:solidFill>
                  <a:srgbClr val="C00000"/>
                </a:solidFill>
                <a:cs typeface="B Nazanin" pitchFamily="2" charset="-78"/>
              </a:rPr>
              <a:t>تحو</a:t>
            </a:r>
            <a:r>
              <a:rPr lang="ar-SA" sz="3200" b="1" dirty="0" smtClean="0">
                <a:solidFill>
                  <a:srgbClr val="C00000"/>
                </a:solidFill>
                <a:cs typeface="B Nazanin" pitchFamily="2" charset="-78"/>
              </a:rPr>
              <a:t>ي</a:t>
            </a:r>
            <a:r>
              <a:rPr lang="fa-IR" sz="3200" b="1" dirty="0" smtClean="0">
                <a:solidFill>
                  <a:srgbClr val="C00000"/>
                </a:solidFill>
                <a:cs typeface="B Nazanin" pitchFamily="2" charset="-78"/>
              </a:rPr>
              <a:t>ل</a:t>
            </a:r>
            <a:r>
              <a:rPr lang="en-US" sz="3200" b="1" dirty="0" smtClean="0">
                <a:solidFill>
                  <a:srgbClr val="C00000"/>
                </a:solidFill>
                <a:cs typeface="B Nazanin" pitchFamily="2" charset="-78"/>
              </a:rPr>
              <a:t>:</a:t>
            </a:r>
            <a:r>
              <a:rPr lang="fa-IR" sz="3200" b="1" dirty="0" smtClean="0">
                <a:solidFill>
                  <a:srgbClr val="C00000"/>
                </a:solidFill>
                <a:cs typeface="B Nazanin" pitchFamily="2" charset="-78"/>
              </a:rPr>
              <a:t> </a:t>
            </a:r>
            <a:r>
              <a:rPr lang="en-US" sz="3200" b="1" dirty="0" smtClean="0">
                <a:solidFill>
                  <a:srgbClr val="C00000"/>
                </a:solidFill>
                <a:cs typeface="B Nazanin" pitchFamily="2" charset="-78"/>
              </a:rPr>
              <a:t>(Delivery) D</a:t>
            </a:r>
            <a:endParaRPr lang="fa-IR" sz="3200" b="1" dirty="0" smtClean="0">
              <a:solidFill>
                <a:srgbClr val="C00000"/>
              </a:solidFill>
              <a:cs typeface="B Nazanin" pitchFamily="2" charset="-78"/>
            </a:endParaRPr>
          </a:p>
          <a:p>
            <a:pPr algn="r" rtl="1">
              <a:buFont typeface="Wingdings" pitchFamily="2" charset="2"/>
              <a:buChar char="ü"/>
              <a:defRPr/>
            </a:pPr>
            <a:r>
              <a:rPr lang="fa-IR" sz="3200" b="1" dirty="0" smtClean="0">
                <a:solidFill>
                  <a:schemeClr val="tx1"/>
                </a:solidFill>
                <a:cs typeface="B Nazanin" pitchFamily="2" charset="-78"/>
              </a:rPr>
              <a:t>کاهش موجود</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 محصولات و اقلام ن</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مه ساخته</a:t>
            </a:r>
          </a:p>
          <a:p>
            <a:pPr marL="0" indent="0" algn="r" rtl="1">
              <a:buNone/>
              <a:defRPr/>
            </a:pPr>
            <a:r>
              <a:rPr lang="fa-IR" sz="3200" b="1" dirty="0" smtClean="0">
                <a:solidFill>
                  <a:srgbClr val="C00000"/>
                </a:solidFill>
                <a:cs typeface="B Nazanin" pitchFamily="2" charset="-78"/>
              </a:rPr>
              <a:t> </a:t>
            </a:r>
            <a:r>
              <a:rPr lang="en-US" sz="3200" b="1" dirty="0" smtClean="0">
                <a:solidFill>
                  <a:srgbClr val="C00000"/>
                </a:solidFill>
                <a:cs typeface="B Nazanin" pitchFamily="2" charset="-78"/>
              </a:rPr>
              <a:t> </a:t>
            </a:r>
            <a:r>
              <a:rPr lang="fa-IR" sz="3200" b="1" dirty="0" smtClean="0">
                <a:solidFill>
                  <a:srgbClr val="C00000"/>
                </a:solidFill>
                <a:cs typeface="B Nazanin" pitchFamily="2" charset="-78"/>
              </a:rPr>
              <a:t> ا</a:t>
            </a:r>
            <a:r>
              <a:rPr lang="ar-SA" sz="3200" b="1" dirty="0" smtClean="0">
                <a:solidFill>
                  <a:srgbClr val="C00000"/>
                </a:solidFill>
                <a:cs typeface="B Nazanin" pitchFamily="2" charset="-78"/>
              </a:rPr>
              <a:t>ي</a:t>
            </a:r>
            <a:r>
              <a:rPr lang="fa-IR" sz="3200" b="1" dirty="0" smtClean="0">
                <a:solidFill>
                  <a:srgbClr val="C00000"/>
                </a:solidFill>
                <a:cs typeface="B Nazanin" pitchFamily="2" charset="-78"/>
              </a:rPr>
              <a:t>من</a:t>
            </a:r>
            <a:r>
              <a:rPr lang="ar-SA" sz="3200" b="1" dirty="0" smtClean="0">
                <a:solidFill>
                  <a:srgbClr val="C00000"/>
                </a:solidFill>
                <a:cs typeface="B Nazanin" pitchFamily="2" charset="-78"/>
              </a:rPr>
              <a:t>ي</a:t>
            </a:r>
            <a:r>
              <a:rPr lang="en-US" sz="3200" b="1" dirty="0" smtClean="0">
                <a:solidFill>
                  <a:srgbClr val="C00000"/>
                </a:solidFill>
                <a:cs typeface="B Nazanin" pitchFamily="2" charset="-78"/>
              </a:rPr>
              <a:t>:</a:t>
            </a:r>
            <a:r>
              <a:rPr lang="fa-IR" sz="3200" b="1" dirty="0" smtClean="0">
                <a:solidFill>
                  <a:srgbClr val="C00000"/>
                </a:solidFill>
                <a:cs typeface="B Nazanin" pitchFamily="2" charset="-78"/>
              </a:rPr>
              <a:t> </a:t>
            </a:r>
            <a:r>
              <a:rPr lang="en-US" sz="3200" b="1" dirty="0" smtClean="0">
                <a:solidFill>
                  <a:srgbClr val="C00000"/>
                </a:solidFill>
                <a:cs typeface="B Nazanin" pitchFamily="2" charset="-78"/>
              </a:rPr>
              <a:t>(Safety) S</a:t>
            </a:r>
          </a:p>
          <a:p>
            <a:pPr algn="r" rtl="1">
              <a:buFont typeface="Wingdings" pitchFamily="2" charset="2"/>
              <a:buChar char="ü"/>
              <a:defRPr/>
            </a:pPr>
            <a:r>
              <a:rPr lang="fa-IR" sz="3200" b="1" dirty="0" smtClean="0">
                <a:solidFill>
                  <a:schemeClr val="tx1"/>
                </a:solidFill>
                <a:cs typeface="B Nazanin" pitchFamily="2" charset="-78"/>
              </a:rPr>
              <a:t>حوادث غ</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ر مترقبه صفر</a:t>
            </a:r>
          </a:p>
          <a:p>
            <a:pPr algn="r" rtl="1">
              <a:buFont typeface="Wingdings" pitchFamily="2" charset="2"/>
              <a:buChar char="ü"/>
              <a:defRPr/>
            </a:pPr>
            <a:r>
              <a:rPr lang="fa-IR" sz="3200" b="1" dirty="0" smtClean="0">
                <a:solidFill>
                  <a:schemeClr val="tx1"/>
                </a:solidFill>
                <a:cs typeface="B Nazanin" pitchFamily="2" charset="-78"/>
              </a:rPr>
              <a:t>حوادث منجر به ا</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جاد آلودگ</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 محيط صفر</a:t>
            </a:r>
          </a:p>
          <a:p>
            <a:pPr marL="0" indent="0" algn="r" rtl="1">
              <a:buNone/>
              <a:defRPr/>
            </a:pPr>
            <a:r>
              <a:rPr lang="en-US" sz="3200" b="1" dirty="0" smtClean="0">
                <a:solidFill>
                  <a:srgbClr val="7030A0"/>
                </a:solidFill>
                <a:cs typeface="B Nazanin" pitchFamily="2" charset="-78"/>
              </a:rPr>
              <a:t>  </a:t>
            </a:r>
            <a:r>
              <a:rPr lang="fa-IR" sz="3200" b="1" dirty="0" smtClean="0">
                <a:solidFill>
                  <a:srgbClr val="C00000"/>
                </a:solidFill>
                <a:cs typeface="B Nazanin" pitchFamily="2" charset="-78"/>
              </a:rPr>
              <a:t>انگ</a:t>
            </a:r>
            <a:r>
              <a:rPr lang="ar-SA" sz="3200" b="1" dirty="0" smtClean="0">
                <a:solidFill>
                  <a:srgbClr val="C00000"/>
                </a:solidFill>
                <a:cs typeface="B Nazanin" pitchFamily="2" charset="-78"/>
              </a:rPr>
              <a:t>ي</a:t>
            </a:r>
            <a:r>
              <a:rPr lang="fa-IR" sz="3200" b="1" dirty="0" smtClean="0">
                <a:solidFill>
                  <a:srgbClr val="C00000"/>
                </a:solidFill>
                <a:cs typeface="B Nazanin" pitchFamily="2" charset="-78"/>
              </a:rPr>
              <a:t>زه: </a:t>
            </a:r>
            <a:r>
              <a:rPr lang="en-US" sz="3200" b="1" dirty="0" smtClean="0">
                <a:solidFill>
                  <a:srgbClr val="C00000"/>
                </a:solidFill>
                <a:cs typeface="B Nazanin" pitchFamily="2" charset="-78"/>
              </a:rPr>
              <a:t>(Motivation) M</a:t>
            </a:r>
          </a:p>
          <a:p>
            <a:pPr algn="r" rtl="1">
              <a:buFont typeface="Wingdings" pitchFamily="2" charset="2"/>
              <a:buChar char="ü"/>
              <a:defRPr/>
            </a:pPr>
            <a:r>
              <a:rPr lang="fa-IR" sz="3200" b="1" dirty="0" smtClean="0">
                <a:solidFill>
                  <a:schemeClr val="tx1"/>
                </a:solidFill>
                <a:cs typeface="B Nazanin" pitchFamily="2" charset="-78"/>
              </a:rPr>
              <a:t>افزا</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ش پ</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شنهادات بهبود ب</a:t>
            </a:r>
            <a:r>
              <a:rPr lang="ar-SA" sz="3200" b="1" dirty="0" smtClean="0">
                <a:solidFill>
                  <a:schemeClr val="tx1"/>
                </a:solidFill>
                <a:cs typeface="B Nazanin" pitchFamily="2" charset="-78"/>
              </a:rPr>
              <a:t>ي</a:t>
            </a:r>
            <a:r>
              <a:rPr lang="fa-IR" sz="3200" b="1" dirty="0" smtClean="0">
                <a:solidFill>
                  <a:schemeClr val="tx1"/>
                </a:solidFill>
                <a:cs typeface="B Nazanin" pitchFamily="2" charset="-78"/>
              </a:rPr>
              <a:t>ن ۵ تا ۱۰ برابر</a:t>
            </a:r>
            <a:endParaRPr lang="en-US" sz="3200" b="1" dirty="0" smtClean="0">
              <a:solidFill>
                <a:schemeClr val="tx1"/>
              </a:solidFill>
              <a:cs typeface="B Nazanin" pitchFamily="2" charset="-78"/>
            </a:endParaRPr>
          </a:p>
        </p:txBody>
      </p:sp>
      <p:sp>
        <p:nvSpPr>
          <p:cNvPr id="2" name="Rectangle 1"/>
          <p:cNvSpPr/>
          <p:nvPr/>
        </p:nvSpPr>
        <p:spPr>
          <a:xfrm>
            <a:off x="602002" y="1063417"/>
            <a:ext cx="7939995" cy="584775"/>
          </a:xfrm>
          <a:prstGeom prst="rect">
            <a:avLst/>
          </a:prstGeom>
          <a:noFill/>
        </p:spPr>
        <p:txBody>
          <a:bodyPr wrap="none">
            <a:spAutoFit/>
          </a:bodyPr>
          <a:lstStyle/>
          <a:p>
            <a:pPr algn="ctr" rtl="1"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مثالها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از نتا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ج بکارگ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ر</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TPM</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در شرکتها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تول</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د</a:t>
            </a:r>
            <a:r>
              <a:rPr lang="ar-SA" sz="32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924800" cy="4368800"/>
          </a:xfrm>
        </p:spPr>
        <p:txBody>
          <a:bodyPr>
            <a:noAutofit/>
          </a:bodyPr>
          <a:lstStyle/>
          <a:p>
            <a:pPr marL="0" indent="0" algn="just" rtl="1">
              <a:lnSpc>
                <a:spcPct val="150000"/>
              </a:lnSpc>
              <a:buNone/>
            </a:pPr>
            <a:r>
              <a:rPr lang="ar-SA" sz="3600" dirty="0">
                <a:solidFill>
                  <a:schemeClr val="tx1"/>
                </a:solidFill>
                <a:cs typeface="B Nazanin" panose="00000400000000000000" pitchFamily="2" charset="-78"/>
              </a:rPr>
              <a:t>ارتقاي دانش مديران و پرسنل نت به منظور آشنايي </a:t>
            </a:r>
            <a:r>
              <a:rPr lang="ar-SA" sz="3600" dirty="0" smtClean="0">
                <a:solidFill>
                  <a:schemeClr val="tx1"/>
                </a:solidFill>
                <a:cs typeface="B Nazanin" panose="00000400000000000000" pitchFamily="2" charset="-78"/>
              </a:rPr>
              <a:t>با</a:t>
            </a:r>
            <a:r>
              <a:rPr lang="fa-IR"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روشهاي جديد نت </a:t>
            </a:r>
            <a:r>
              <a:rPr lang="ar-SA" sz="3600" dirty="0">
                <a:solidFill>
                  <a:schemeClr val="tx1"/>
                </a:solidFill>
                <a:cs typeface="B Nazanin" panose="00000400000000000000" pitchFamily="2" charset="-78"/>
              </a:rPr>
              <a:t>و بكارگيري </a:t>
            </a:r>
            <a:r>
              <a:rPr lang="fa-IR" sz="3600" dirty="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آنها</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a:t>
            </a:r>
            <a:r>
              <a:rPr lang="ar-SA" sz="3600" dirty="0">
                <a:solidFill>
                  <a:schemeClr val="tx1"/>
                </a:solidFill>
                <a:cs typeface="B Nazanin" panose="00000400000000000000" pitchFamily="2" charset="-78"/>
              </a:rPr>
              <a:t/>
            </a:r>
            <a:br>
              <a:rPr lang="ar-SA" sz="3600" dirty="0">
                <a:solidFill>
                  <a:schemeClr val="tx1"/>
                </a:solidFill>
                <a:cs typeface="B Nazanin" panose="00000400000000000000" pitchFamily="2" charset="-78"/>
              </a:rPr>
            </a:br>
            <a:r>
              <a:rPr lang="ar-SA" sz="3600" dirty="0">
                <a:solidFill>
                  <a:schemeClr val="tx1"/>
                </a:solidFill>
                <a:cs typeface="B Nazanin" panose="00000400000000000000" pitchFamily="2" charset="-78"/>
              </a:rPr>
              <a:t>پياده سازي نت </a:t>
            </a:r>
            <a:r>
              <a:rPr lang="ar-SA" sz="3600" dirty="0" smtClean="0">
                <a:solidFill>
                  <a:schemeClr val="tx1"/>
                </a:solidFill>
                <a:cs typeface="B Nazanin" panose="00000400000000000000" pitchFamily="2" charset="-78"/>
              </a:rPr>
              <a:t>براساس شرايط </a:t>
            </a:r>
            <a:r>
              <a:rPr lang="en-US" sz="3600" dirty="0" smtClean="0">
                <a:solidFill>
                  <a:schemeClr val="tx1"/>
                </a:solidFill>
                <a:cs typeface="B Nazanin" panose="00000400000000000000" pitchFamily="2" charset="-78"/>
              </a:rPr>
              <a:t>(CBM)</a:t>
            </a:r>
            <a:r>
              <a:rPr lang="ar-SA" sz="3600" dirty="0" smtClean="0">
                <a:solidFill>
                  <a:schemeClr val="tx1"/>
                </a:solidFill>
                <a:cs typeface="B Nazanin" panose="00000400000000000000" pitchFamily="2" charset="-78"/>
              </a:rPr>
              <a:t> به </a:t>
            </a:r>
            <a:r>
              <a:rPr lang="ar-SA" sz="3600" dirty="0">
                <a:solidFill>
                  <a:schemeClr val="tx1"/>
                </a:solidFill>
                <a:cs typeface="B Nazanin" panose="00000400000000000000" pitchFamily="2" charset="-78"/>
              </a:rPr>
              <a:t>منظور كاهش </a:t>
            </a:r>
            <a:r>
              <a:rPr lang="ar-SA" sz="3600" dirty="0" smtClean="0">
                <a:solidFill>
                  <a:schemeClr val="tx1"/>
                </a:solidFill>
                <a:cs typeface="B Nazanin" panose="00000400000000000000" pitchFamily="2" charset="-78"/>
              </a:rPr>
              <a:t>هزينه</a:t>
            </a:r>
            <a:r>
              <a:rPr lang="fa-IR" sz="3600" dirty="0" smtClean="0">
                <a:solidFill>
                  <a:schemeClr val="tx1"/>
                </a:solidFill>
                <a:cs typeface="B Nazanin" panose="00000400000000000000" pitchFamily="2" charset="-78"/>
              </a:rPr>
              <a:t> ها</a:t>
            </a:r>
            <a:r>
              <a:rPr lang="ar-SA" sz="3600" dirty="0" smtClean="0">
                <a:solidFill>
                  <a:schemeClr val="tx1"/>
                </a:solidFill>
                <a:cs typeface="B Nazanin" panose="00000400000000000000" pitchFamily="2" charset="-78"/>
              </a:rPr>
              <a:t>، </a:t>
            </a:r>
            <a:r>
              <a:rPr lang="ar-SA" sz="3600" dirty="0">
                <a:solidFill>
                  <a:schemeClr val="tx1"/>
                </a:solidFill>
                <a:cs typeface="B Nazanin" panose="00000400000000000000" pitchFamily="2" charset="-78"/>
              </a:rPr>
              <a:t>افزايش بهره‏وري و تشخيص عيوب در شرف تكوين</a:t>
            </a:r>
            <a:endParaRPr lang="en-US" sz="3600" dirty="0">
              <a:solidFill>
                <a:schemeClr val="tx1"/>
              </a:solidFill>
            </a:endParaRPr>
          </a:p>
        </p:txBody>
      </p:sp>
      <p:sp>
        <p:nvSpPr>
          <p:cNvPr id="6" name="Content Placeholder 2"/>
          <p:cNvSpPr txBox="1">
            <a:spLocks/>
          </p:cNvSpPr>
          <p:nvPr/>
        </p:nvSpPr>
        <p:spPr>
          <a:xfrm>
            <a:off x="503238" y="9144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000" dirty="0" smtClean="0">
                <a:solidFill>
                  <a:schemeClr val="bg1"/>
                </a:solidFill>
                <a:cs typeface="B Titr" panose="00000700000000000000" pitchFamily="2" charset="-78"/>
              </a:rPr>
              <a:t>پیشنهادات </a:t>
            </a:r>
            <a:r>
              <a:rPr lang="fa-IR" sz="2800" dirty="0" smtClean="0">
                <a:solidFill>
                  <a:schemeClr val="bg1"/>
                </a:solidFill>
                <a:cs typeface="B Titr" panose="00000700000000000000" pitchFamily="2" charset="-78"/>
              </a:rPr>
              <a:t>- ادامه</a:t>
            </a:r>
            <a:endParaRPr lang="en-US" sz="2800" dirty="0" smtClean="0">
              <a:solidFill>
                <a:schemeClr val="bg1"/>
              </a:solidFill>
              <a:cs typeface="B Titr" panose="00000700000000000000" pitchFamily="2" charset="-78"/>
            </a:endParaRPr>
          </a:p>
        </p:txBody>
      </p:sp>
    </p:spTree>
    <p:extLst>
      <p:ext uri="{BB962C8B-B14F-4D97-AF65-F5344CB8AC3E}">
        <p14:creationId xmlns:p14="http://schemas.microsoft.com/office/powerpoint/2010/main" xmlns="" val="2302113646"/>
      </p:ext>
    </p:extLst>
  </p:cSld>
  <p:clrMapOvr>
    <a:masterClrMapping/>
  </p:clrMapOvr>
  <p:transition spd="med">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728" y="927098"/>
            <a:ext cx="4354536" cy="709865"/>
          </a:xfrm>
        </p:spPr>
        <p:txBody>
          <a:bodyPr/>
          <a:lstStyle/>
          <a:p>
            <a:pPr algn="ctr"/>
            <a:r>
              <a:rPr lang="fa-IR" dirty="0" smtClean="0">
                <a:cs typeface="B Titr" pitchFamily="2" charset="-78"/>
              </a:rPr>
              <a:t>فهرست منابع مورد استفاده</a:t>
            </a:r>
            <a:endParaRPr lang="fa-IR" dirty="0"/>
          </a:p>
        </p:txBody>
      </p:sp>
      <p:sp>
        <p:nvSpPr>
          <p:cNvPr id="3" name="Content Placeholder 2"/>
          <p:cNvSpPr>
            <a:spLocks noGrp="1"/>
          </p:cNvSpPr>
          <p:nvPr>
            <p:ph idx="1"/>
          </p:nvPr>
        </p:nvSpPr>
        <p:spPr>
          <a:xfrm>
            <a:off x="428596" y="2489200"/>
            <a:ext cx="8215370" cy="3530600"/>
          </a:xfrm>
        </p:spPr>
        <p:txBody>
          <a:bodyPr>
            <a:normAutofit/>
          </a:bodyPr>
          <a:lstStyle/>
          <a:p>
            <a:pPr algn="r">
              <a:lnSpc>
                <a:spcPct val="150000"/>
              </a:lnSpc>
              <a:buNone/>
            </a:pPr>
            <a:r>
              <a:rPr lang="en-US" sz="2400" b="1" dirty="0" smtClean="0">
                <a:solidFill>
                  <a:schemeClr val="tx1"/>
                </a:solidFill>
                <a:cs typeface="B Nazanin" pitchFamily="2" charset="-78"/>
              </a:rPr>
              <a:t>1. TPM in Process Industries. Edited By: </a:t>
            </a:r>
            <a:r>
              <a:rPr lang="en-US" sz="2400" b="1" dirty="0" err="1" smtClean="0">
                <a:solidFill>
                  <a:schemeClr val="tx1"/>
                </a:solidFill>
                <a:cs typeface="B Nazanin" pitchFamily="2" charset="-78"/>
              </a:rPr>
              <a:t>Tokutaro</a:t>
            </a:r>
            <a:r>
              <a:rPr lang="en-US" sz="2400" b="1" dirty="0" smtClean="0">
                <a:solidFill>
                  <a:schemeClr val="tx1"/>
                </a:solidFill>
                <a:cs typeface="B Nazanin" pitchFamily="2" charset="-78"/>
              </a:rPr>
              <a:t> Suzuki</a:t>
            </a:r>
            <a:r>
              <a:rPr lang="en-US" sz="2400" dirty="0" smtClean="0">
                <a:solidFill>
                  <a:schemeClr val="tx1"/>
                </a:solidFill>
                <a:cs typeface="B Nazanin" pitchFamily="2" charset="-78"/>
              </a:rPr>
              <a:t/>
            </a:r>
            <a:br>
              <a:rPr lang="en-US" sz="2400" dirty="0" smtClean="0">
                <a:solidFill>
                  <a:schemeClr val="tx1"/>
                </a:solidFill>
                <a:cs typeface="B Nazanin" pitchFamily="2" charset="-78"/>
              </a:rPr>
            </a:br>
            <a:r>
              <a:rPr lang="en-US" sz="2000" b="1" dirty="0" smtClean="0">
                <a:solidFill>
                  <a:schemeClr val="tx1"/>
                </a:solidFill>
                <a:cs typeface="B Nazanin" pitchFamily="2" charset="-78"/>
              </a:rPr>
              <a:t>Japan Institute of Plant Maintenance 1994     </a:t>
            </a:r>
            <a:r>
              <a:rPr lang="en-US" sz="2400" dirty="0" smtClean="0">
                <a:solidFill>
                  <a:schemeClr val="tx1"/>
                </a:solidFill>
                <a:cs typeface="B Nazanin" pitchFamily="2" charset="-78"/>
              </a:rPr>
              <a:t/>
            </a:r>
            <a:br>
              <a:rPr lang="en-US" sz="2400" dirty="0" smtClean="0">
                <a:solidFill>
                  <a:schemeClr val="tx1"/>
                </a:solidFill>
                <a:cs typeface="B Nazanin" pitchFamily="2" charset="-78"/>
              </a:rPr>
            </a:br>
            <a:r>
              <a:rPr lang="fa-IR" sz="2400" dirty="0" smtClean="0">
                <a:solidFill>
                  <a:schemeClr val="tx1"/>
                </a:solidFill>
                <a:cs typeface="B Nazanin" pitchFamily="2" charset="-78"/>
              </a:rPr>
              <a:t>2.  برنامه ریزی نگهداری و تعمیرات - علی شیرمحمدی</a:t>
            </a:r>
            <a:br>
              <a:rPr lang="fa-IR" sz="2400" dirty="0" smtClean="0">
                <a:solidFill>
                  <a:schemeClr val="tx1"/>
                </a:solidFill>
                <a:cs typeface="B Nazanin" pitchFamily="2" charset="-78"/>
              </a:rPr>
            </a:br>
            <a:r>
              <a:rPr lang="fa-IR" sz="2400" dirty="0" smtClean="0">
                <a:solidFill>
                  <a:schemeClr val="tx1"/>
                </a:solidFill>
                <a:cs typeface="B Nazanin" pitchFamily="2" charset="-78"/>
              </a:rPr>
              <a:t>3. نگهداری و تعمیرات بهره ور فراگیر - علی شیر محمدی </a:t>
            </a:r>
            <a:br>
              <a:rPr lang="fa-IR" sz="2400" dirty="0" smtClean="0">
                <a:solidFill>
                  <a:schemeClr val="tx1"/>
                </a:solidFill>
                <a:cs typeface="B Nazanin" pitchFamily="2" charset="-78"/>
              </a:rPr>
            </a:br>
            <a:r>
              <a:rPr lang="fa-IR" sz="2400" dirty="0" smtClean="0">
                <a:solidFill>
                  <a:schemeClr val="tx1"/>
                </a:solidFill>
                <a:cs typeface="B Nazanin" pitchFamily="2" charset="-78"/>
              </a:rPr>
              <a:t>4. سایر منابع اینترنتی و صوتی- تصویری</a:t>
            </a:r>
          </a:p>
        </p:txBody>
      </p:sp>
    </p:spTree>
  </p:cSld>
  <p:clrMapOvr>
    <a:masterClrMapping/>
  </p:clrMapOvr>
  <p:transition spd="med">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183563" cy="3657616"/>
          </a:xfrm>
        </p:spPr>
        <p:txBody>
          <a:bodyPr rtlCol="0">
            <a:normAutofit fontScale="90000"/>
          </a:bodyPr>
          <a:lstStyle/>
          <a:p>
            <a:pPr algn="ctr" rtl="1" eaLnBrk="1" fontAlgn="auto" hangingPunct="1">
              <a:spcAft>
                <a:spcPts val="0"/>
              </a:spcAft>
              <a:defRPr/>
            </a:pPr>
            <a:r>
              <a:rPr lang="fa-IR" sz="8800" dirty="0" smtClean="0">
                <a:solidFill>
                  <a:srgbClr val="00B050"/>
                </a:solidFill>
                <a:latin typeface="Andalus" panose="02020603050405020304" pitchFamily="18" charset="-78"/>
                <a:cs typeface="Andalus" panose="02020603050405020304" pitchFamily="18" charset="-78"/>
              </a:rPr>
              <a:t>والسلام</a:t>
            </a:r>
            <a:r>
              <a:rPr lang="fa-IR" sz="5400" dirty="0" smtClean="0">
                <a:solidFill>
                  <a:schemeClr val="tx1"/>
                </a:solidFill>
                <a:latin typeface="Nast21" pitchFamily="2" charset="0"/>
                <a:cs typeface="B Nazanin" pitchFamily="2" charset="-78"/>
              </a:rPr>
              <a:t/>
            </a:r>
            <a:br>
              <a:rPr lang="fa-IR" sz="5400" dirty="0" smtClean="0">
                <a:solidFill>
                  <a:schemeClr val="tx1"/>
                </a:solidFill>
                <a:latin typeface="Nast21" pitchFamily="2" charset="0"/>
                <a:cs typeface="B Nazanin" pitchFamily="2" charset="-78"/>
              </a:rPr>
            </a:br>
            <a:r>
              <a:rPr lang="fa-IR" sz="5400" dirty="0" smtClean="0">
                <a:solidFill>
                  <a:schemeClr val="tx1"/>
                </a:solidFill>
                <a:latin typeface="Nast21" pitchFamily="2" charset="0"/>
                <a:cs typeface="B Nazanin" pitchFamily="2" charset="-78"/>
              </a:rPr>
              <a:t>با آرزوی موفقیت برای شماو</a:t>
            </a:r>
            <a:br>
              <a:rPr lang="fa-IR" sz="5400" dirty="0" smtClean="0">
                <a:solidFill>
                  <a:schemeClr val="tx1"/>
                </a:solidFill>
                <a:latin typeface="Nast21" pitchFamily="2" charset="0"/>
                <a:cs typeface="B Nazanin" pitchFamily="2" charset="-78"/>
              </a:rPr>
            </a:br>
            <a:r>
              <a:rPr lang="fa-IR" sz="5400" dirty="0" smtClean="0">
                <a:solidFill>
                  <a:schemeClr val="tx1"/>
                </a:solidFill>
                <a:latin typeface="Nast21" pitchFamily="2" charset="0"/>
                <a:cs typeface="B Nazanin" pitchFamily="2" charset="-78"/>
              </a:rPr>
              <a:t> </a:t>
            </a:r>
            <a:r>
              <a:rPr lang="fa-IR" sz="5400" dirty="0" smtClean="0">
                <a:solidFill>
                  <a:srgbClr val="E0081D"/>
                </a:solidFill>
                <a:latin typeface="Nast21" pitchFamily="2" charset="0"/>
                <a:cs typeface="B Nazanin" pitchFamily="2" charset="-78"/>
              </a:rPr>
              <a:t>آرزوی ظهور منجی عالم بشریت، حضرت مهدی موعود (عج)</a:t>
            </a:r>
            <a:endParaRPr lang="en-US" sz="5400" dirty="0">
              <a:solidFill>
                <a:srgbClr val="E0081D"/>
              </a:solidFill>
              <a:latin typeface="Nast21" pitchFamily="2" charset="0"/>
              <a:cs typeface="B Nazanin"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78898" y="2285992"/>
            <a:ext cx="8207902" cy="4143403"/>
          </a:xfrm>
        </p:spPr>
        <p:txBody>
          <a:bodyPr/>
          <a:lstStyle/>
          <a:p>
            <a:pPr algn="ctr" rtl="1" eaLnBrk="1" hangingPunct="1">
              <a:lnSpc>
                <a:spcPct val="150000"/>
              </a:lnSpc>
            </a:pPr>
            <a:r>
              <a:rPr lang="fa-IR" b="1" dirty="0" smtClean="0">
                <a:solidFill>
                  <a:srgbClr val="C00000"/>
                </a:solidFill>
                <a:cs typeface="B Nazanin" panose="00000400000000000000" pitchFamily="2" charset="-78"/>
              </a:rPr>
              <a:t>نتایج غیر ملموس</a:t>
            </a:r>
            <a:r>
              <a:rPr lang="en-US" sz="2800" dirty="0" smtClean="0">
                <a:solidFill>
                  <a:schemeClr val="tx1"/>
                </a:solidFill>
                <a:cs typeface="B Nazanin" panose="00000400000000000000" pitchFamily="2" charset="-78"/>
              </a:rPr>
              <a:t/>
            </a:r>
            <a:br>
              <a:rPr lang="en-US" sz="2800"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رس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دن به خود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کامل</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 اپراتورها از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مانند صاحبان اصل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آنها مواظبت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‌کنند بدون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نکه 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به</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توص</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ه</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بالاتر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داشته باشند.</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حذف شکست ماش</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 آلات و ع</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وب و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جاد اطم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نان خاطر از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نکه هر کار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شدن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است.</a:t>
            </a:r>
            <a:endParaRPr lang="en-US" sz="2800" b="1" dirty="0" smtClean="0">
              <a:solidFill>
                <a:schemeClr val="tx1"/>
              </a:solidFill>
              <a:cs typeface="B Nazanin" panose="00000400000000000000" pitchFamily="2" charset="-78"/>
            </a:endParaRPr>
          </a:p>
        </p:txBody>
      </p:sp>
      <p:sp>
        <p:nvSpPr>
          <p:cNvPr id="2" name="Rectangle 1"/>
          <p:cNvSpPr/>
          <p:nvPr/>
        </p:nvSpPr>
        <p:spPr>
          <a:xfrm>
            <a:off x="519076" y="1072043"/>
            <a:ext cx="8127546" cy="584775"/>
          </a:xfrm>
          <a:prstGeom prst="rect">
            <a:avLst/>
          </a:prstGeom>
          <a:noFill/>
        </p:spPr>
        <p:txBody>
          <a:bodyPr wrap="none">
            <a:spAutoFit/>
          </a:bodyPr>
          <a:lstStyle/>
          <a:p>
            <a:pPr algn="ctr" rtl="1"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مثالها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از نتا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ج بکارگ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ر</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a:t>
            </a:r>
            <a:r>
              <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TPM</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در شرکتها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تول</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د</a:t>
            </a:r>
            <a:r>
              <a:rPr lang="ar-SA" sz="32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48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914400"/>
            <a:ext cx="8077200" cy="990600"/>
          </a:xfrm>
          <a:extLst/>
        </p:spPr>
        <p:txBody>
          <a:bodyPr/>
          <a:lstStyle/>
          <a:p>
            <a:pPr algn="ctr" rtl="1" eaLnBrk="1" hangingPunct="1">
              <a:defRPr/>
            </a:pP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 مثالها</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 از نتا</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ج بکارگ</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ر</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 </a:t>
            </a:r>
            <a:r>
              <a:rPr lang="en-US" sz="3600" b="1" dirty="0">
                <a:ln w="17780" cmpd="sng">
                  <a:solidFill>
                    <a:srgbClr val="FFFFFF"/>
                  </a:solidFill>
                  <a:prstDash val="solid"/>
                  <a:miter lim="800000"/>
                </a:ln>
                <a:effectLst>
                  <a:outerShdw blurRad="50800" algn="tl" rotWithShape="0">
                    <a:srgbClr val="000000"/>
                  </a:outerShdw>
                </a:effectLst>
                <a:latin typeface="Times New Roman" pitchFamily="18" charset="0"/>
                <a:cs typeface="B Titr" pitchFamily="2" charset="-78"/>
              </a:rPr>
              <a:t>TPM</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 در شرکتها</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 تول</a:t>
            </a:r>
            <a:r>
              <a:rPr lang="ar-SA"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r>
              <a:rPr lang="fa-IR" b="1" dirty="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د</a:t>
            </a:r>
            <a:r>
              <a:rPr lang="ar-SA" b="1" dirty="0" smtClean="0">
                <a:ln w="17780" cmpd="sng">
                  <a:solidFill>
                    <a:srgbClr val="FFFFFF"/>
                  </a:solidFill>
                  <a:prstDash val="solid"/>
                  <a:miter lim="800000"/>
                </a:ln>
                <a:effectLst>
                  <a:outerShdw blurRad="50800" algn="tl" rotWithShape="0">
                    <a:srgbClr val="000000"/>
                  </a:outerShdw>
                </a:effectLst>
                <a:latin typeface="Arial" pitchFamily="34" charset="0"/>
                <a:cs typeface="B Titr" pitchFamily="2" charset="-78"/>
              </a:rPr>
              <a:t>ي</a:t>
            </a:r>
            <a:endParaRPr lang="en-US" dirty="0" smtClean="0">
              <a:cs typeface="B Titr" pitchFamily="2" charset="-78"/>
            </a:endParaRPr>
          </a:p>
        </p:txBody>
      </p:sp>
      <p:sp>
        <p:nvSpPr>
          <p:cNvPr id="21507" name="Content Placeholder 2"/>
          <p:cNvSpPr>
            <a:spLocks noGrp="1"/>
          </p:cNvSpPr>
          <p:nvPr>
            <p:ph idx="1"/>
          </p:nvPr>
        </p:nvSpPr>
        <p:spPr>
          <a:xfrm>
            <a:off x="533400" y="2133600"/>
            <a:ext cx="8077200" cy="4114800"/>
          </a:xfrm>
        </p:spPr>
        <p:txBody>
          <a:bodyPr>
            <a:normAutofit lnSpcReduction="10000"/>
          </a:bodyPr>
          <a:lstStyle/>
          <a:p>
            <a:pPr marL="0" indent="0" algn="ctr" rtl="1" eaLnBrk="1" hangingPunct="1">
              <a:lnSpc>
                <a:spcPct val="150000"/>
              </a:lnSpc>
              <a:buFont typeface="Arial" panose="020B0604020202020204" pitchFamily="34" charset="0"/>
              <a:buNone/>
            </a:pPr>
            <a:r>
              <a:rPr lang="fa-IR" sz="2800" b="1" dirty="0" smtClean="0">
                <a:solidFill>
                  <a:srgbClr val="C00000"/>
                </a:solidFill>
                <a:cs typeface="B Nazanin" panose="00000400000000000000" pitchFamily="2" charset="-78"/>
              </a:rPr>
              <a:t>ادامه نتایج غیر ملموس</a:t>
            </a:r>
          </a:p>
          <a:p>
            <a:pPr marL="0" indent="0" algn="r" rtl="1" eaLnBrk="1" hangingPunct="1">
              <a:lnSpc>
                <a:spcPct val="150000"/>
              </a:lnSpc>
              <a:buFont typeface="Arial" panose="020B0604020202020204" pitchFamily="34" charset="0"/>
              <a:buNone/>
            </a:pPr>
            <a:r>
              <a:rPr lang="fa-IR" sz="3000" b="1" dirty="0" smtClean="0">
                <a:solidFill>
                  <a:schemeClr val="tx1"/>
                </a:solidFill>
                <a:cs typeface="B Nazanin" panose="00000400000000000000" pitchFamily="2" charset="-78"/>
              </a:rPr>
              <a:t>-تغ</a:t>
            </a:r>
            <a:r>
              <a:rPr lang="ar-SA" sz="3000" b="1" dirty="0" smtClean="0">
                <a:solidFill>
                  <a:schemeClr val="tx1"/>
                </a:solidFill>
                <a:cs typeface="B Nazanin" panose="00000400000000000000" pitchFamily="2" charset="-78"/>
              </a:rPr>
              <a:t>يي</a:t>
            </a:r>
            <a:r>
              <a:rPr lang="fa-IR" sz="3000" b="1" dirty="0" smtClean="0">
                <a:solidFill>
                  <a:schemeClr val="tx1"/>
                </a:solidFill>
                <a:cs typeface="B Nazanin" panose="00000400000000000000" pitchFamily="2" charset="-78"/>
              </a:rPr>
              <a:t>ر مح</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ط کث</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ف و چرب و آلوده به مح</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ط</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 که بطور غ</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ر قابل تصور</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 درخشان و قابل زندگ</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 باشد.                   </a:t>
            </a:r>
            <a:br>
              <a:rPr lang="fa-IR" sz="3000" b="1" dirty="0" smtClean="0">
                <a:solidFill>
                  <a:schemeClr val="tx1"/>
                </a:solidFill>
                <a:cs typeface="B Nazanin" panose="00000400000000000000" pitchFamily="2" charset="-78"/>
              </a:rPr>
            </a:br>
            <a:r>
              <a:rPr lang="fa-IR" sz="3000" b="1" dirty="0" smtClean="0">
                <a:solidFill>
                  <a:schemeClr val="tx1"/>
                </a:solidFill>
                <a:cs typeface="B Nazanin" panose="00000400000000000000" pitchFamily="2" charset="-78"/>
              </a:rPr>
              <a:t>-دادن </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ک تصور بس</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ار بهتر</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 به بازد</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دکنندگان کارخانه در رابطه با شرکت بطور</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 که احتمال سفارشات ب</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شتر</a:t>
            </a:r>
            <a:r>
              <a:rPr lang="fa-IR" sz="3000" b="1" dirty="0" smtClean="0">
                <a:solidFill>
                  <a:srgbClr val="7030A0"/>
                </a:solidFill>
                <a:cs typeface="B Nazanin" panose="00000400000000000000" pitchFamily="2" charset="-78"/>
              </a:rPr>
              <a:t> </a:t>
            </a:r>
            <a:r>
              <a:rPr lang="en-US" sz="3000" b="1" dirty="0" smtClean="0">
                <a:solidFill>
                  <a:srgbClr val="7030A0"/>
                </a:solidFill>
                <a:cs typeface="B Nazanin" panose="00000400000000000000" pitchFamily="2" charset="-78"/>
              </a:rPr>
              <a:t>.</a:t>
            </a:r>
            <a:r>
              <a:rPr lang="fa-IR" sz="3000" b="1" dirty="0" smtClean="0">
                <a:solidFill>
                  <a:schemeClr val="tx1"/>
                </a:solidFill>
                <a:cs typeface="B Nazanin" panose="00000400000000000000" pitchFamily="2" charset="-78"/>
              </a:rPr>
              <a:t>توسط آنان را افزا</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ش م</a:t>
            </a:r>
            <a:r>
              <a:rPr lang="ar-SA" sz="3000" b="1" dirty="0" smtClean="0">
                <a:solidFill>
                  <a:schemeClr val="tx1"/>
                </a:solidFill>
                <a:cs typeface="B Nazanin" panose="00000400000000000000" pitchFamily="2" charset="-78"/>
              </a:rPr>
              <a:t>ي</a:t>
            </a:r>
            <a:r>
              <a:rPr lang="fa-IR" sz="3000" b="1" dirty="0" smtClean="0">
                <a:solidFill>
                  <a:schemeClr val="tx1"/>
                </a:solidFill>
                <a:cs typeface="B Nazanin" panose="00000400000000000000" pitchFamily="2" charset="-78"/>
              </a:rPr>
              <a:t>‌دهد</a:t>
            </a:r>
            <a:endParaRPr lang="en-US" sz="3000" b="1"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286000"/>
            <a:ext cx="8077200" cy="4114800"/>
          </a:xfrm>
        </p:spPr>
        <p:txBody>
          <a:bodyPr/>
          <a:lstStyle/>
          <a:p>
            <a:pPr algn="r" rtl="1" eaLnBrk="1" hangingPunct="1">
              <a:lnSpc>
                <a:spcPct val="150000"/>
              </a:lnSpc>
            </a:pPr>
            <a:r>
              <a:rPr lang="fa-IR" sz="2800" b="1" dirty="0" smtClean="0">
                <a:solidFill>
                  <a:schemeClr val="tx1"/>
                </a:solidFill>
                <a:cs typeface="B Nazanin" panose="00000400000000000000" pitchFamily="2" charset="-78"/>
              </a:rPr>
              <a:t>هشت فعال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اساس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t>
            </a:r>
            <a:r>
              <a:rPr lang="en-US" sz="2800" b="1" dirty="0" smtClean="0">
                <a:solidFill>
                  <a:schemeClr val="tx1"/>
                </a:solidFill>
                <a:cs typeface="B Nazanin" panose="00000400000000000000" pitchFamily="2" charset="-78"/>
              </a:rPr>
              <a:t>TPM</a:t>
            </a:r>
            <a:r>
              <a:rPr lang="fa-IR" sz="2800" b="1" dirty="0" smtClean="0">
                <a:solidFill>
                  <a:schemeClr val="tx1"/>
                </a:solidFill>
                <a:cs typeface="B Nazanin" panose="00000400000000000000" pitchFamily="2" charset="-78"/>
              </a:rPr>
              <a:t> عبارتند از:</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۱</a:t>
            </a:r>
            <a:r>
              <a:rPr lang="en-US" sz="2800" b="1"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 بهبود مستمر </a:t>
            </a:r>
            <a:r>
              <a:rPr lang="en-US" sz="2800" dirty="0" smtClean="0">
                <a:solidFill>
                  <a:schemeClr val="tx1"/>
                </a:solidFill>
                <a:cs typeface="B Nazanin" panose="00000400000000000000" pitchFamily="2" charset="-78"/>
              </a:rPr>
              <a:t>Focused Improvement</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۲</a:t>
            </a:r>
            <a:r>
              <a:rPr lang="en-US" sz="2800" b="1"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 نت مستقل خودکار </a:t>
            </a:r>
            <a:r>
              <a:rPr lang="en-US" sz="2800" dirty="0" smtClean="0">
                <a:solidFill>
                  <a:schemeClr val="tx1"/>
                </a:solidFill>
                <a:cs typeface="B Nazanin" panose="00000400000000000000" pitchFamily="2" charset="-78"/>
              </a:rPr>
              <a:t>Autonomous Maintenance</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۳</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نت برنامه‌ر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شده </a:t>
            </a:r>
            <a:r>
              <a:rPr lang="en-US" sz="2800" dirty="0" smtClean="0">
                <a:solidFill>
                  <a:schemeClr val="tx1"/>
                </a:solidFill>
                <a:cs typeface="B Nazanin" panose="00000400000000000000" pitchFamily="2" charset="-78"/>
              </a:rPr>
              <a:t>Planned Maintenance</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۴</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آموزش و تعل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م </a:t>
            </a:r>
            <a:r>
              <a:rPr lang="en-US" sz="2800" dirty="0" smtClean="0">
                <a:solidFill>
                  <a:schemeClr val="tx1"/>
                </a:solidFill>
                <a:cs typeface="B Nazanin" panose="00000400000000000000" pitchFamily="2" charset="-78"/>
              </a:rPr>
              <a:t>Education &amp; Training</a:t>
            </a: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۵</a:t>
            </a:r>
            <a:r>
              <a:rPr lang="en-US" sz="2800" b="1"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به هنگام </a:t>
            </a:r>
            <a:r>
              <a:rPr lang="en-US" sz="2800" dirty="0" smtClean="0">
                <a:solidFill>
                  <a:schemeClr val="tx1"/>
                </a:solidFill>
                <a:cs typeface="B Nazanin" panose="00000400000000000000" pitchFamily="2" charset="-78"/>
              </a:rPr>
              <a:t>Early Management</a:t>
            </a:r>
            <a:endParaRPr lang="en-US" sz="2400" b="1" dirty="0" smtClean="0">
              <a:solidFill>
                <a:schemeClr val="tx1"/>
              </a:solidFill>
              <a:cs typeface="B Nazanin" panose="00000400000000000000" pitchFamily="2" charset="-78"/>
            </a:endParaRPr>
          </a:p>
        </p:txBody>
      </p:sp>
      <p:sp>
        <p:nvSpPr>
          <p:cNvPr id="2" name="Rectangle 1"/>
          <p:cNvSpPr/>
          <p:nvPr/>
        </p:nvSpPr>
        <p:spPr>
          <a:xfrm>
            <a:off x="2143289" y="906959"/>
            <a:ext cx="4857420" cy="769441"/>
          </a:xfrm>
          <a:prstGeom prst="rect">
            <a:avLst/>
          </a:prstGeom>
          <a:noFill/>
        </p:spPr>
        <p:txBody>
          <a:bodyPr wrap="none">
            <a:spAutoFit/>
          </a:bodyPr>
          <a:lstStyle/>
          <a:p>
            <a:pPr algn="ctr" rtl="1"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فعال</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تها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 اساس</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 </a:t>
            </a:r>
            <a:r>
              <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TPM</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33400" y="2209800"/>
            <a:ext cx="8107362" cy="3200400"/>
          </a:xfrm>
        </p:spPr>
        <p:txBody>
          <a:bodyPr>
            <a:noAutofit/>
          </a:bodyPr>
          <a:lstStyle/>
          <a:p>
            <a:pPr marL="0" indent="0" algn="r" rtl="1" eaLnBrk="1" hangingPunct="1">
              <a:lnSpc>
                <a:spcPct val="150000"/>
              </a:lnSpc>
              <a:buFont typeface="Arial" panose="020B0604020202020204" pitchFamily="34" charset="0"/>
              <a:buNone/>
            </a:pPr>
            <a:r>
              <a:rPr lang="fa-IR" sz="2800" b="1" dirty="0" smtClean="0">
                <a:solidFill>
                  <a:schemeClr val="tx1"/>
                </a:solidFill>
                <a:cs typeface="B Nazanin" panose="00000400000000000000" pitchFamily="2" charset="-78"/>
              </a:rPr>
              <a:t>۶</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نگهدار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ف</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Quality Maintenance</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۷ </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فعال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بخشها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ادار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پشت</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بان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t>
            </a:r>
            <a:r>
              <a:rPr lang="en-US" sz="2800" dirty="0" smtClean="0">
                <a:solidFill>
                  <a:schemeClr val="tx1"/>
                </a:solidFill>
                <a:cs typeface="B Nazanin" panose="00000400000000000000" pitchFamily="2" charset="-78"/>
              </a:rPr>
              <a:t>Administrative &amp; Support Department Activities</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۸ </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من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مح</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ط 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ست </a:t>
            </a:r>
            <a:r>
              <a:rPr lang="en-US" sz="2800" dirty="0" smtClean="0">
                <a:solidFill>
                  <a:schemeClr val="tx1"/>
                </a:solidFill>
                <a:cs typeface="B Nazanin" panose="00000400000000000000" pitchFamily="2" charset="-78"/>
              </a:rPr>
              <a:t>Safety &amp; Environment Management</a:t>
            </a:r>
            <a:endParaRPr lang="en-US" sz="2800" dirty="0" smtClean="0">
              <a:solidFill>
                <a:schemeClr val="tx1"/>
              </a:solidFill>
            </a:endParaRPr>
          </a:p>
        </p:txBody>
      </p:sp>
      <p:sp>
        <p:nvSpPr>
          <p:cNvPr id="3" name="Rectangle 2"/>
          <p:cNvSpPr/>
          <p:nvPr/>
        </p:nvSpPr>
        <p:spPr>
          <a:xfrm>
            <a:off x="2077855" y="867167"/>
            <a:ext cx="6285119" cy="769441"/>
          </a:xfrm>
          <a:prstGeom prst="rect">
            <a:avLst/>
          </a:prstGeom>
          <a:noFill/>
        </p:spPr>
        <p:txBody>
          <a:bodyPr wrap="none">
            <a:spAutoFit/>
          </a:bodyPr>
          <a:lstStyle/>
          <a:p>
            <a:pPr algn="ctr" rtl="1" eaLnBrk="1" hangingPunct="1">
              <a:defRPr/>
            </a:pPr>
            <a:r>
              <a:rPr lang="fa-IR" sz="4400" b="1"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ادامه: فعال</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تها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 اساس</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 </a:t>
            </a:r>
            <a:r>
              <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B Titr" pitchFamily="2" charset="-78"/>
              </a:rPr>
              <a:t> TPM</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762000" y="2743200"/>
            <a:ext cx="7924800" cy="1600200"/>
          </a:xfrm>
        </p:spPr>
        <p:txBody>
          <a:bodyPr>
            <a:noAutofit/>
          </a:bodyPr>
          <a:lstStyle/>
          <a:p>
            <a:pPr marL="0" indent="0" algn="ctr" rtl="1" eaLnBrk="1" hangingPunct="1">
              <a:buFont typeface="Wingdings 2" panose="05020102010507070707" pitchFamily="18" charset="2"/>
              <a:buNone/>
            </a:pPr>
            <a:r>
              <a:rPr lang="fa-IR" sz="3600" dirty="0" smtClean="0">
                <a:solidFill>
                  <a:schemeClr val="tx1"/>
                </a:solidFill>
                <a:cs typeface="B Nazanin" panose="00000400000000000000" pitchFamily="2" charset="-78"/>
              </a:rPr>
              <a:t>همانا خداوند دوست دارد که وقتی بنده ای</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کاری را انجام می</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دهد به صورت اساسی و دقیق آن را انجام دهد. </a:t>
            </a:r>
          </a:p>
          <a:p>
            <a:pPr marL="0" indent="0" algn="ctr" eaLnBrk="1" hangingPunct="1">
              <a:buFont typeface="Wingdings 2" panose="05020102010507070707" pitchFamily="18" charset="2"/>
              <a:buNone/>
            </a:pPr>
            <a:r>
              <a:rPr lang="fa-IR" sz="2000" b="1" dirty="0" smtClean="0">
                <a:solidFill>
                  <a:schemeClr val="tx1"/>
                </a:solidFill>
                <a:cs typeface="B Nazanin" panose="00000400000000000000" pitchFamily="2" charset="-78"/>
              </a:rPr>
              <a:t>( پیامبر اکرم ،حضرت محمد ابن عبدالله صلی الله علیه و آله و سلم</a:t>
            </a:r>
            <a:r>
              <a:rPr lang="fa-IR" b="1" dirty="0" smtClean="0">
                <a:solidFill>
                  <a:schemeClr val="tx1"/>
                </a:solidFill>
                <a:cs typeface="B Nazanin" panose="00000400000000000000" pitchFamily="2" charset="-78"/>
              </a:rPr>
              <a:t>)</a:t>
            </a:r>
            <a:endParaRPr lang="en-US" b="1" dirty="0" smtClean="0">
              <a:solidFill>
                <a:schemeClr val="tx1"/>
              </a:solidFill>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0"/>
            <a:ext cx="8077200" cy="3886200"/>
          </a:xfrm>
        </p:spPr>
        <p:txBody>
          <a:bodyPr/>
          <a:lstStyle/>
          <a:p>
            <a:pPr algn="just" rtl="1" eaLnBrk="1" hangingPunct="1">
              <a:lnSpc>
                <a:spcPct val="150000"/>
              </a:lnSpc>
            </a:pPr>
            <a:r>
              <a:rPr lang="fa-IR" sz="2800" dirty="0" smtClean="0">
                <a:solidFill>
                  <a:schemeClr val="tx1"/>
                </a:solidFill>
                <a:cs typeface="B Nazanin" panose="00000400000000000000" pitchFamily="2" charset="-78"/>
              </a:rPr>
              <a:t>بهبود مستمر</a:t>
            </a:r>
            <a:r>
              <a:rPr lang="en-US" sz="2800" dirty="0" smtClean="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 فعال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ت ها</a:t>
            </a:r>
            <a:r>
              <a:rPr lang="ar-SA" sz="2800" dirty="0" smtClean="0">
                <a:solidFill>
                  <a:schemeClr val="tx1"/>
                </a:solidFill>
                <a:cs typeface="B Nazanin" panose="00000400000000000000" pitchFamily="2" charset="-78"/>
              </a:rPr>
              <a:t>يي</a:t>
            </a:r>
            <a:r>
              <a:rPr lang="fa-IR" sz="2800" dirty="0" smtClean="0">
                <a:solidFill>
                  <a:schemeClr val="tx1"/>
                </a:solidFill>
                <a:cs typeface="B Nazanin" panose="00000400000000000000" pitchFamily="2" charset="-78"/>
              </a:rPr>
              <a:t> است که توسط ت</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م</a:t>
            </a:r>
            <a:r>
              <a:rPr lang="en-US" sz="2800" dirty="0" smtClean="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ها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پروژه متداخل مانند مهندس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 تول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 ،</a:t>
            </a:r>
            <a:r>
              <a:rPr lang="en-US" sz="2800" dirty="0" smtClean="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پرسنل بخش نت و اپراتورها انجام شده و هدف آن به حداقل رساندن ز</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ان</a:t>
            </a:r>
            <a:r>
              <a:rPr lang="en-US" sz="2800" dirty="0" smtClean="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های شش گانه ای است که باعث کاهش اثر بخش</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 بهره‌ور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زات 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‌گردند</a:t>
            </a:r>
            <a:r>
              <a:rPr lang="en-US" sz="2800" dirty="0" smtClean="0">
                <a:solidFill>
                  <a:schemeClr val="tx1"/>
                </a:solidFill>
                <a:cs typeface="B Nazanin" panose="00000400000000000000" pitchFamily="2" charset="-78"/>
              </a:rPr>
              <a:t>. </a:t>
            </a:r>
          </a:p>
        </p:txBody>
      </p:sp>
      <p:sp>
        <p:nvSpPr>
          <p:cNvPr id="2" name="Rectangle 1"/>
          <p:cNvSpPr/>
          <p:nvPr/>
        </p:nvSpPr>
        <p:spPr>
          <a:xfrm>
            <a:off x="3301460" y="905267"/>
            <a:ext cx="2541080"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بهبود مستمر</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399" y="3124200"/>
            <a:ext cx="8077200" cy="2362200"/>
          </a:xfrm>
        </p:spPr>
        <p:txBody>
          <a:bodyPr/>
          <a:lstStyle/>
          <a:p>
            <a:pPr algn="ctr" rtl="1" eaLnBrk="1" hangingPunct="1">
              <a:lnSpc>
                <a:spcPct val="150000"/>
              </a:lnSpc>
            </a:pPr>
            <a:r>
              <a:rPr lang="fa-IR" sz="3600" dirty="0" smtClean="0">
                <a:solidFill>
                  <a:schemeClr val="tx1"/>
                </a:solidFill>
                <a:cs typeface="B Nazanin" panose="00000400000000000000" pitchFamily="2" charset="-78"/>
              </a:rPr>
              <a:t>شش زيان عمده در کارخانه باعث کاهش اثر بخشی تجهيزات و در نتيجه کاهش اثربخشی کل کارخانه می</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شود</a:t>
            </a:r>
            <a:r>
              <a:rPr lang="en-US" sz="3600" dirty="0" smtClean="0">
                <a:solidFill>
                  <a:schemeClr val="tx1"/>
                </a:solidFill>
                <a:cs typeface="B Nazanin" panose="00000400000000000000" pitchFamily="2" charset="-78"/>
              </a:rPr>
              <a:t>.</a:t>
            </a:r>
          </a:p>
        </p:txBody>
      </p:sp>
      <p:sp>
        <p:nvSpPr>
          <p:cNvPr id="2" name="Rectangle 1"/>
          <p:cNvSpPr/>
          <p:nvPr/>
        </p:nvSpPr>
        <p:spPr>
          <a:xfrm>
            <a:off x="2795711" y="905470"/>
            <a:ext cx="3552576"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B Titr" pitchFamily="2" charset="-78"/>
              </a:rPr>
              <a:t>زيانهای شش گانه</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209800"/>
            <a:ext cx="8153400" cy="2987675"/>
          </a:xfrm>
        </p:spPr>
        <p:txBody>
          <a:bodyPr/>
          <a:lstStyle/>
          <a:p>
            <a:pPr marL="342900" indent="-342900" algn="r" rtl="1" eaLnBrk="1" hangingPunct="1">
              <a:lnSpc>
                <a:spcPct val="150000"/>
              </a:lnSpc>
            </a:pPr>
            <a:r>
              <a:rPr lang="fa-IR" sz="4000" dirty="0" smtClean="0">
                <a:solidFill>
                  <a:schemeClr val="tx1"/>
                </a:solidFill>
                <a:cs typeface="B Nazanin" panose="00000400000000000000" pitchFamily="2" charset="-78"/>
              </a:rPr>
              <a:t>   1-توقف ماش</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ن به علت خراب</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ها</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 اضطرار</a:t>
            </a:r>
            <a:r>
              <a:rPr lang="ar-SA" sz="4000" dirty="0" smtClean="0">
                <a:solidFill>
                  <a:schemeClr val="tx1"/>
                </a:solidFill>
                <a:cs typeface="B Nazanin" panose="00000400000000000000" pitchFamily="2" charset="-78"/>
              </a:rPr>
              <a:t>ي</a:t>
            </a:r>
            <a:r>
              <a:rPr lang="en-US" sz="4000" dirty="0" smtClean="0">
                <a:solidFill>
                  <a:schemeClr val="tx1"/>
                </a:solidFill>
                <a:cs typeface="B Nazanin" panose="00000400000000000000" pitchFamily="2" charset="-78"/>
              </a:rPr>
              <a:t/>
            </a:r>
            <a:br>
              <a:rPr lang="en-US" sz="4000" dirty="0" smtClean="0">
                <a:solidFill>
                  <a:schemeClr val="tx1"/>
                </a:solidFill>
                <a:cs typeface="B Nazanin" panose="00000400000000000000" pitchFamily="2" charset="-78"/>
              </a:rPr>
            </a:br>
            <a:r>
              <a:rPr lang="fa-IR" sz="4000" dirty="0" smtClean="0">
                <a:solidFill>
                  <a:schemeClr val="tx1"/>
                </a:solidFill>
                <a:cs typeface="B Nazanin" panose="00000400000000000000" pitchFamily="2" charset="-78"/>
              </a:rPr>
              <a:t>۲- رکود ماش</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ن به علت تنظ</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م و آماده ساز</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 ماش</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نها برا</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 شروع هر تول</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د جد</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د</a:t>
            </a:r>
            <a:endParaRPr lang="en-US" sz="4000" dirty="0" smtClean="0">
              <a:solidFill>
                <a:schemeClr val="tx1"/>
              </a:solidFill>
              <a:cs typeface="B Nazanin" panose="00000400000000000000" pitchFamily="2" charset="-78"/>
            </a:endParaRPr>
          </a:p>
        </p:txBody>
      </p:sp>
      <p:sp>
        <p:nvSpPr>
          <p:cNvPr id="2" name="Rectangle 1"/>
          <p:cNvSpPr/>
          <p:nvPr/>
        </p:nvSpPr>
        <p:spPr>
          <a:xfrm>
            <a:off x="2046308" y="867167"/>
            <a:ext cx="5051384" cy="769441"/>
          </a:xfrm>
          <a:prstGeom prst="rect">
            <a:avLst/>
          </a:prstGeom>
          <a:noFill/>
        </p:spPr>
        <p:txBody>
          <a:bodyPr wrap="none">
            <a:spAutoFit/>
          </a:bodyPr>
          <a:lstStyle/>
          <a:p>
            <a:pPr algn="ctr" eaLnBrk="1" hangingPunct="1">
              <a:defRPr/>
            </a:pPr>
            <a:r>
              <a:rPr lang="fa-IR" sz="44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Arial" charset="0"/>
                <a:cs typeface="B Titr" pitchFamily="2" charset="-78"/>
              </a:rPr>
              <a:t>زيانهای مربوط به توقفات</a:t>
            </a:r>
            <a:endParaRPr lang="en-US" sz="44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2286000"/>
            <a:ext cx="8839200" cy="3810000"/>
          </a:xfrm>
        </p:spPr>
        <p:txBody>
          <a:bodyPr/>
          <a:lstStyle/>
          <a:p>
            <a:pPr marL="342900" indent="-342900" algn="r" rtl="1" eaLnBrk="1" hangingPunct="1">
              <a:lnSpc>
                <a:spcPct val="150000"/>
              </a:lnSpc>
            </a:pPr>
            <a:r>
              <a:rPr lang="fa-IR" sz="3600" dirty="0" smtClean="0">
                <a:solidFill>
                  <a:schemeClr val="tx1"/>
                </a:solidFill>
                <a:cs typeface="B Nazanin" panose="00000400000000000000" pitchFamily="2" charset="-78"/>
              </a:rPr>
              <a:t>   ۳ -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کار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ها و توقفها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کوتاه مدت و حرکات بدون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(عملکرد سنسورها-گ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 کردن مواد اول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ه و </a:t>
            </a:r>
            <a:r>
              <a:rPr lang="en-US" sz="3600" dirty="0" smtClean="0">
                <a:solidFill>
                  <a:schemeClr val="tx1"/>
                </a:solidFill>
                <a:cs typeface="B Nazanin" panose="00000400000000000000" pitchFamily="2" charset="-78"/>
              </a:rPr>
              <a:t/>
            </a:r>
            <a:br>
              <a:rPr lang="en-US" sz="3600" dirty="0" smtClean="0">
                <a:solidFill>
                  <a:schemeClr val="tx1"/>
                </a:solidFill>
                <a:cs typeface="B Nazanin" panose="00000400000000000000" pitchFamily="2" charset="-78"/>
              </a:rPr>
            </a:b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قطعات در مس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 و </a:t>
            </a:r>
            <a:r>
              <a:rPr lang="en-US" sz="2800" dirty="0">
                <a:solidFill>
                  <a:schemeClr val="tx1"/>
                </a:solidFill>
                <a:cs typeface="B Nazanin" panose="00000400000000000000" pitchFamily="2" charset="-78"/>
              </a:rPr>
              <a:t>.</a:t>
            </a:r>
            <a:r>
              <a:rPr lang="fa-IR" sz="3600" dirty="0" smtClean="0">
                <a:solidFill>
                  <a:schemeClr val="tx1"/>
                </a:solidFill>
                <a:cs typeface="B Nazanin" panose="00000400000000000000" pitchFamily="2" charset="-78"/>
              </a:rPr>
              <a:t>..)</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۴- کاهش سرعت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ا کاهش ظرف</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به دل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ل اختلاف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سرعت اسم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و عمل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a:t>
            </a:r>
            <a:endParaRPr lang="en-US" sz="3600" dirty="0" smtClean="0">
              <a:solidFill>
                <a:schemeClr val="tx1"/>
              </a:solidFill>
              <a:cs typeface="B Nazanin" panose="00000400000000000000" pitchFamily="2" charset="-78"/>
            </a:endParaRPr>
          </a:p>
        </p:txBody>
      </p:sp>
      <p:sp>
        <p:nvSpPr>
          <p:cNvPr id="2" name="Rectangle 1"/>
          <p:cNvSpPr/>
          <p:nvPr/>
        </p:nvSpPr>
        <p:spPr>
          <a:xfrm>
            <a:off x="1896427" y="905267"/>
            <a:ext cx="5351145"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زیان های مربوط به سرعت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33600"/>
            <a:ext cx="8610600" cy="3352800"/>
          </a:xfrm>
        </p:spPr>
        <p:txBody>
          <a:bodyPr/>
          <a:lstStyle/>
          <a:p>
            <a:pPr marL="342900" indent="-342900" algn="r" rtl="1" eaLnBrk="1" hangingPunct="1">
              <a:lnSpc>
                <a:spcPct val="150000"/>
              </a:lnSpc>
            </a:pPr>
            <a:r>
              <a:rPr lang="fa-IR" sz="3600" dirty="0" smtClean="0">
                <a:solidFill>
                  <a:schemeClr val="tx1"/>
                </a:solidFill>
                <a:cs typeface="B Nazanin" panose="00000400000000000000" pitchFamily="2" charset="-78"/>
              </a:rPr>
              <a:t>    ۵- ز</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انها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ناش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از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محصولات مع</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وب و دوباره کار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ها در زمان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عاد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۶- کاهش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و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ضا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عات در فاصله زمان</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شروع راه‌انداز</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ماش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و رس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دن ماش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به وضع</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عاد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تولید</a:t>
            </a:r>
            <a:endParaRPr lang="en-US" sz="1600" dirty="0" smtClean="0">
              <a:solidFill>
                <a:schemeClr val="tx1"/>
              </a:solidFill>
              <a:cs typeface="B Nazanin" panose="00000400000000000000" pitchFamily="2" charset="-78"/>
            </a:endParaRPr>
          </a:p>
        </p:txBody>
      </p:sp>
      <p:sp>
        <p:nvSpPr>
          <p:cNvPr id="4" name="Rectangle 3"/>
          <p:cNvSpPr/>
          <p:nvPr/>
        </p:nvSpPr>
        <p:spPr>
          <a:xfrm>
            <a:off x="1984592" y="914400"/>
            <a:ext cx="5174815"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زیان های مربوط به عیوب</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438400"/>
            <a:ext cx="8153400" cy="3124200"/>
          </a:xfrm>
        </p:spPr>
        <p:txBody>
          <a:bodyPr/>
          <a:lstStyle/>
          <a:p>
            <a:pPr algn="r" rtl="1" eaLnBrk="1" hangingPunct="1">
              <a:lnSpc>
                <a:spcPct val="150000"/>
              </a:lnSpc>
            </a:pPr>
            <a:r>
              <a:rPr lang="fa-IR" sz="3600" dirty="0" smtClean="0">
                <a:solidFill>
                  <a:schemeClr val="tx1"/>
                </a:solidFill>
                <a:cs typeface="B Nazanin" panose="00000400000000000000" pitchFamily="2" charset="-78"/>
              </a:rPr>
              <a:t>با دو نوع فعال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اثر بخش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زت افزا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شش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ابند:</a:t>
            </a:r>
            <a:br>
              <a:rPr lang="fa-IR" sz="3600" dirty="0" smtClean="0">
                <a:solidFill>
                  <a:schemeClr val="tx1"/>
                </a:solidFill>
                <a:cs typeface="B Nazanin" panose="00000400000000000000" pitchFamily="2" charset="-78"/>
              </a:rPr>
            </a:br>
            <a:r>
              <a:rPr lang="fa-IR" sz="4000" b="1" dirty="0" smtClean="0">
                <a:solidFill>
                  <a:srgbClr val="C00000"/>
                </a:solidFill>
                <a:cs typeface="B Nazanin" panose="00000400000000000000" pitchFamily="2" charset="-78"/>
              </a:rPr>
              <a:t>کم</a:t>
            </a:r>
            <a:r>
              <a:rPr lang="ar-SA" sz="4000" b="1" dirty="0" smtClean="0">
                <a:solidFill>
                  <a:srgbClr val="C00000"/>
                </a:solidFill>
                <a:cs typeface="B Nazanin" panose="00000400000000000000" pitchFamily="2" charset="-78"/>
              </a:rPr>
              <a:t>ي</a:t>
            </a:r>
            <a:r>
              <a:rPr lang="fa-IR" sz="4000" b="1" dirty="0" smtClean="0">
                <a:solidFill>
                  <a:srgbClr val="C00000"/>
                </a:solidFill>
                <a:cs typeface="B Nazanin" panose="00000400000000000000" pitchFamily="2" charset="-78"/>
              </a:rPr>
              <a:t>:</a:t>
            </a:r>
            <a:r>
              <a:rPr lang="fa-IR" sz="3600" dirty="0" smtClean="0">
                <a:solidFill>
                  <a:schemeClr val="tx1"/>
                </a:solidFill>
                <a:cs typeface="B Nazanin" panose="00000400000000000000" pitchFamily="2" charset="-78"/>
              </a:rPr>
              <a:t>افزا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 قابل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دسترس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 و رساندن کارایی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 در حد سرعت مطلوب</a:t>
            </a:r>
            <a:br>
              <a:rPr lang="fa-IR" sz="3600" dirty="0" smtClean="0">
                <a:solidFill>
                  <a:schemeClr val="tx1"/>
                </a:solidFill>
                <a:cs typeface="B Nazanin" panose="00000400000000000000" pitchFamily="2" charset="-78"/>
              </a:rPr>
            </a:br>
            <a:r>
              <a:rPr lang="fa-IR" sz="4000" b="1" dirty="0" smtClean="0">
                <a:solidFill>
                  <a:srgbClr val="C00000"/>
                </a:solidFill>
                <a:cs typeface="B Nazanin" panose="00000400000000000000" pitchFamily="2" charset="-78"/>
              </a:rPr>
              <a:t>ک</a:t>
            </a:r>
            <a:r>
              <a:rPr lang="ar-SA" sz="4000" b="1" dirty="0" smtClean="0">
                <a:solidFill>
                  <a:srgbClr val="C00000"/>
                </a:solidFill>
                <a:cs typeface="B Nazanin" panose="00000400000000000000" pitchFamily="2" charset="-78"/>
              </a:rPr>
              <a:t>ي</a:t>
            </a:r>
            <a:r>
              <a:rPr lang="fa-IR" sz="4000" b="1" dirty="0" smtClean="0">
                <a:solidFill>
                  <a:srgbClr val="C00000"/>
                </a:solidFill>
                <a:cs typeface="B Nazanin" panose="00000400000000000000" pitchFamily="2" charset="-78"/>
              </a:rPr>
              <a:t>ف</a:t>
            </a:r>
            <a:r>
              <a:rPr lang="ar-SA" sz="4000" b="1" dirty="0" smtClean="0">
                <a:solidFill>
                  <a:srgbClr val="C00000"/>
                </a:solidFill>
                <a:cs typeface="B Nazanin" panose="00000400000000000000" pitchFamily="2" charset="-78"/>
              </a:rPr>
              <a:t>ي</a:t>
            </a:r>
            <a:r>
              <a:rPr lang="fa-IR" sz="4000" b="1" dirty="0" smtClean="0">
                <a:solidFill>
                  <a:srgbClr val="C00000"/>
                </a:solidFill>
                <a:cs typeface="B Nazanin" panose="00000400000000000000" pitchFamily="2" charset="-78"/>
              </a:rPr>
              <a:t>:</a:t>
            </a:r>
            <a:r>
              <a:rPr lang="fa-IR" sz="3600" dirty="0" smtClean="0">
                <a:solidFill>
                  <a:schemeClr val="tx1"/>
                </a:solidFill>
                <a:cs typeface="B Nazanin" panose="00000400000000000000" pitchFamily="2" charset="-78"/>
              </a:rPr>
              <a:t>کاهش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زان محصولات تول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مع</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وب</a:t>
            </a:r>
          </a:p>
        </p:txBody>
      </p:sp>
      <p:sp>
        <p:nvSpPr>
          <p:cNvPr id="2" name="Rectangle 1"/>
          <p:cNvSpPr/>
          <p:nvPr/>
        </p:nvSpPr>
        <p:spPr>
          <a:xfrm>
            <a:off x="936229" y="1057666"/>
            <a:ext cx="7271541" cy="707886"/>
          </a:xfrm>
          <a:prstGeom prst="rect">
            <a:avLst/>
          </a:prstGeom>
          <a:noFill/>
        </p:spPr>
        <p:txBody>
          <a:bodyPr wrap="none">
            <a:spAutoFit/>
          </a:bodyPr>
          <a:lstStyle/>
          <a:p>
            <a:pPr algn="ctr" eaLnBrk="1" hangingPunct="1">
              <a:defRPr/>
            </a:pP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حداکثر کردن م</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زان اثر بخش</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تجه</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زات</a:t>
            </a:r>
            <a:endParaRPr lang="en-US"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1828800"/>
            <a:ext cx="9372600" cy="4130675"/>
          </a:xfrm>
        </p:spPr>
        <p:txBody>
          <a:bodyPr/>
          <a:lstStyle/>
          <a:p>
            <a:pPr algn="ctr"/>
            <a:r>
              <a:rPr lang="fa-IR" sz="2000" dirty="0" smtClean="0">
                <a:solidFill>
                  <a:schemeClr val="tx1"/>
                </a:solidFill>
                <a:cs typeface="B Nazanin" panose="00000400000000000000" pitchFamily="2" charset="-78"/>
              </a:rPr>
              <a:t> نسبت کیفیت تولیدات   × نرخ کارایی تجهیزات  × قابلیت دسترسی تجهیزات = اثر بخشی کلی تجهیزات</a:t>
            </a:r>
            <a:endParaRPr lang="en-US" sz="2000" dirty="0" smtClean="0">
              <a:solidFill>
                <a:schemeClr val="tx1"/>
              </a:solidFill>
              <a:cs typeface="B Nazanin" panose="00000400000000000000" pitchFamily="2" charset="-78"/>
            </a:endParaRPr>
          </a:p>
        </p:txBody>
      </p:sp>
      <p:sp>
        <p:nvSpPr>
          <p:cNvPr id="2" name="Rectangle 1"/>
          <p:cNvSpPr/>
          <p:nvPr/>
        </p:nvSpPr>
        <p:spPr>
          <a:xfrm>
            <a:off x="1256830" y="990600"/>
            <a:ext cx="6630340"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محاسبه میزان اثربخشی تجهیزات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0" y="2209800"/>
            <a:ext cx="9144000" cy="838200"/>
          </a:xfrm>
        </p:spPr>
        <p:txBody>
          <a:bodyPr>
            <a:normAutofit fontScale="40000" lnSpcReduction="20000"/>
          </a:bodyPr>
          <a:lstStyle/>
          <a:p>
            <a:pPr marL="0" indent="0" algn="ctr" eaLnBrk="1" hangingPunct="1">
              <a:buFont typeface="Arial" panose="020B0604020202020204" pitchFamily="34" charset="0"/>
              <a:buNone/>
              <a:defRPr/>
            </a:pPr>
            <a:endParaRPr lang="en-US" sz="1800" b="1" dirty="0" smtClean="0">
              <a:cs typeface="Nazanin" pitchFamily="2" charset="-78"/>
            </a:endParaRPr>
          </a:p>
          <a:p>
            <a:pPr marL="0" indent="0" algn="ctr" eaLnBrk="1" hangingPunct="1">
              <a:buNone/>
              <a:defRPr/>
            </a:pPr>
            <a:r>
              <a:rPr lang="fa-IR" sz="4400" b="1" dirty="0" smtClean="0">
                <a:cs typeface="Nazanin" pitchFamily="2" charset="-78"/>
              </a:rPr>
              <a:t>نسبت ک</a:t>
            </a:r>
            <a:r>
              <a:rPr lang="ar-SA" sz="4400" b="1" dirty="0" smtClean="0">
                <a:cs typeface="Nazanin" pitchFamily="2" charset="-78"/>
              </a:rPr>
              <a:t>ي</a:t>
            </a:r>
            <a:r>
              <a:rPr lang="fa-IR" sz="4400" b="1" dirty="0" smtClean="0">
                <a:cs typeface="Nazanin" pitchFamily="2" charset="-78"/>
              </a:rPr>
              <a:t>ف</a:t>
            </a:r>
            <a:r>
              <a:rPr lang="ar-SA" sz="4400" b="1" dirty="0" smtClean="0">
                <a:cs typeface="Nazanin" pitchFamily="2" charset="-78"/>
              </a:rPr>
              <a:t>ي</a:t>
            </a:r>
            <a:r>
              <a:rPr lang="fa-IR" sz="4400" b="1" dirty="0" smtClean="0">
                <a:cs typeface="Nazanin" pitchFamily="2" charset="-78"/>
              </a:rPr>
              <a:t>ت تول</a:t>
            </a:r>
            <a:r>
              <a:rPr lang="ar-SA" sz="4400" b="1" dirty="0" smtClean="0">
                <a:cs typeface="Nazanin" pitchFamily="2" charset="-78"/>
              </a:rPr>
              <a:t>ي</a:t>
            </a:r>
            <a:r>
              <a:rPr lang="fa-IR" sz="4400" b="1" dirty="0" smtClean="0">
                <a:cs typeface="Nazanin" pitchFamily="2" charset="-78"/>
              </a:rPr>
              <a:t>دات *  نرخ کارآ</a:t>
            </a:r>
            <a:r>
              <a:rPr lang="ar-SA" sz="4400" b="1" dirty="0" smtClean="0">
                <a:cs typeface="Nazanin" pitchFamily="2" charset="-78"/>
              </a:rPr>
              <a:t>يي</a:t>
            </a:r>
            <a:r>
              <a:rPr lang="fa-IR" sz="4400" b="1" dirty="0" smtClean="0">
                <a:cs typeface="Nazanin" pitchFamily="2" charset="-78"/>
              </a:rPr>
              <a:t> تجه</a:t>
            </a:r>
            <a:r>
              <a:rPr lang="ar-SA" sz="4400" b="1" dirty="0" smtClean="0">
                <a:cs typeface="Nazanin" pitchFamily="2" charset="-78"/>
              </a:rPr>
              <a:t>ي</a:t>
            </a:r>
            <a:r>
              <a:rPr lang="fa-IR" sz="4400" b="1" dirty="0" smtClean="0">
                <a:cs typeface="Nazanin" pitchFamily="2" charset="-78"/>
              </a:rPr>
              <a:t>زات *   قابل</a:t>
            </a:r>
            <a:r>
              <a:rPr lang="ar-SA" sz="4400" b="1" dirty="0" smtClean="0">
                <a:cs typeface="Nazanin" pitchFamily="2" charset="-78"/>
              </a:rPr>
              <a:t>ي</a:t>
            </a:r>
            <a:r>
              <a:rPr lang="fa-IR" sz="4400" b="1" dirty="0" smtClean="0">
                <a:cs typeface="Nazanin" pitchFamily="2" charset="-78"/>
              </a:rPr>
              <a:t>ت دسترس</a:t>
            </a:r>
            <a:r>
              <a:rPr lang="ar-SA" sz="4400" b="1" dirty="0" smtClean="0">
                <a:cs typeface="Nazanin" pitchFamily="2" charset="-78"/>
              </a:rPr>
              <a:t>ي</a:t>
            </a:r>
            <a:r>
              <a:rPr lang="fa-IR" sz="4400" b="1" dirty="0" smtClean="0">
                <a:cs typeface="Nazanin" pitchFamily="2" charset="-78"/>
              </a:rPr>
              <a:t> تجه</a:t>
            </a:r>
            <a:r>
              <a:rPr lang="ar-SA" sz="4400" b="1" dirty="0" smtClean="0">
                <a:cs typeface="Nazanin" pitchFamily="2" charset="-78"/>
              </a:rPr>
              <a:t>ي</a:t>
            </a:r>
            <a:r>
              <a:rPr lang="fa-IR" sz="4400" b="1" dirty="0" smtClean="0">
                <a:cs typeface="Nazanin" pitchFamily="2" charset="-78"/>
              </a:rPr>
              <a:t>زات </a:t>
            </a:r>
            <a:r>
              <a:rPr lang="fa-IR" sz="4400" b="1" dirty="0" smtClean="0">
                <a:solidFill>
                  <a:srgbClr val="0000FF"/>
                </a:solidFill>
                <a:cs typeface="Nazanin" pitchFamily="2" charset="-78"/>
              </a:rPr>
              <a:t>= </a:t>
            </a:r>
            <a:r>
              <a:rPr lang="fa-IR" sz="4400" b="1" dirty="0" smtClean="0">
                <a:solidFill>
                  <a:srgbClr val="C00000"/>
                </a:solidFill>
                <a:cs typeface="Nazanin" pitchFamily="2" charset="-78"/>
              </a:rPr>
              <a:t>اثر بخش</a:t>
            </a:r>
            <a:r>
              <a:rPr lang="ar-SA" sz="4400" b="1" dirty="0" smtClean="0">
                <a:solidFill>
                  <a:srgbClr val="C00000"/>
                </a:solidFill>
                <a:cs typeface="Nazanin" pitchFamily="2" charset="-78"/>
              </a:rPr>
              <a:t>ي</a:t>
            </a:r>
            <a:r>
              <a:rPr lang="fa-IR" sz="4400" b="1" dirty="0" smtClean="0">
                <a:solidFill>
                  <a:srgbClr val="C00000"/>
                </a:solidFill>
                <a:cs typeface="Nazanin" pitchFamily="2" charset="-78"/>
              </a:rPr>
              <a:t> کل</a:t>
            </a:r>
            <a:r>
              <a:rPr lang="ar-SA" sz="4400" b="1" dirty="0" smtClean="0">
                <a:solidFill>
                  <a:srgbClr val="C00000"/>
                </a:solidFill>
                <a:cs typeface="Nazanin" pitchFamily="2" charset="-78"/>
              </a:rPr>
              <a:t>ي</a:t>
            </a:r>
            <a:r>
              <a:rPr lang="fa-IR" sz="4400" b="1" dirty="0" smtClean="0">
                <a:solidFill>
                  <a:srgbClr val="C00000"/>
                </a:solidFill>
                <a:cs typeface="Nazanin" pitchFamily="2" charset="-78"/>
              </a:rPr>
              <a:t> تجه</a:t>
            </a:r>
            <a:r>
              <a:rPr lang="ar-SA" sz="4400" b="1" dirty="0" smtClean="0">
                <a:solidFill>
                  <a:srgbClr val="C00000"/>
                </a:solidFill>
                <a:cs typeface="Nazanin" pitchFamily="2" charset="-78"/>
              </a:rPr>
              <a:t>ي</a:t>
            </a:r>
            <a:r>
              <a:rPr lang="fa-IR" sz="4400" b="1" dirty="0" smtClean="0">
                <a:solidFill>
                  <a:srgbClr val="C00000"/>
                </a:solidFill>
                <a:cs typeface="Nazanin" pitchFamily="2" charset="-78"/>
              </a:rPr>
              <a:t>زات</a:t>
            </a:r>
          </a:p>
          <a:p>
            <a:pPr algn="ctr" eaLnBrk="1" hangingPunct="1">
              <a:buFontTx/>
              <a:buChar char="-"/>
              <a:defRPr/>
            </a:pPr>
            <a:endParaRPr lang="fa-IR" sz="1800" dirty="0" smtClean="0">
              <a:cs typeface="Nazanin" pitchFamily="2" charset="-78"/>
            </a:endParaRPr>
          </a:p>
          <a:p>
            <a:pPr algn="ctr" eaLnBrk="1" hangingPunct="1">
              <a:buFontTx/>
              <a:buChar char="-"/>
              <a:defRPr/>
            </a:pPr>
            <a:endParaRPr lang="fa-IR" dirty="0" smtClean="0">
              <a:cs typeface="Nazanin" pitchFamily="2" charset="-78"/>
            </a:endParaRPr>
          </a:p>
          <a:p>
            <a:pPr algn="ctr" eaLnBrk="1" hangingPunct="1">
              <a:buFontTx/>
              <a:buChar char="-"/>
              <a:defRPr/>
            </a:pPr>
            <a:endParaRPr lang="fa-IR" dirty="0" smtClean="0">
              <a:cs typeface="Nazanin" pitchFamily="2" charset="-78"/>
            </a:endParaRPr>
          </a:p>
        </p:txBody>
      </p:sp>
      <p:sp>
        <p:nvSpPr>
          <p:cNvPr id="20492" name="AutoShape 12"/>
          <p:cNvSpPr>
            <a:spLocks/>
          </p:cNvSpPr>
          <p:nvPr/>
        </p:nvSpPr>
        <p:spPr bwMode="auto">
          <a:xfrm>
            <a:off x="762000" y="4495800"/>
            <a:ext cx="2362200" cy="1905000"/>
          </a:xfrm>
          <a:prstGeom prst="borderCallout2">
            <a:avLst>
              <a:gd name="adj1" fmla="val 9375"/>
              <a:gd name="adj2" fmla="val 103227"/>
              <a:gd name="adj3" fmla="val 9375"/>
              <a:gd name="adj4" fmla="val 119491"/>
              <a:gd name="adj5" fmla="val -83232"/>
              <a:gd name="adj6" fmla="val 141767"/>
            </a:avLst>
          </a:prstGeom>
          <a:solidFill>
            <a:schemeClr val="accent1">
              <a:lumMod val="40000"/>
              <a:lumOff val="60000"/>
            </a:schemeClr>
          </a:solidFill>
          <a:ln w="9525">
            <a:solidFill>
              <a:schemeClr val="tx1"/>
            </a:solidFill>
            <a:miter lim="800000"/>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50000"/>
              </a:lnSpc>
              <a:spcBef>
                <a:spcPct val="0"/>
              </a:spcBef>
              <a:buFontTx/>
              <a:buNone/>
            </a:pPr>
            <a:r>
              <a:rPr lang="fa-IR" sz="1800" dirty="0" smtClean="0">
                <a:latin typeface="Verdana" panose="020B0604030504040204" pitchFamily="34" charset="0"/>
                <a:cs typeface="B Nazanin" panose="00000400000000000000" pitchFamily="2" charset="-78"/>
              </a:rPr>
              <a:t>-</a:t>
            </a:r>
            <a:r>
              <a:rPr lang="en-US" sz="1800" dirty="0" smtClean="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توقف </a:t>
            </a:r>
            <a:r>
              <a:rPr lang="fa-IR" sz="1800" dirty="0">
                <a:latin typeface="Verdana" panose="020B0604030504040204" pitchFamily="34" charset="0"/>
                <a:cs typeface="B Nazanin" panose="00000400000000000000" pitchFamily="2" charset="-78"/>
              </a:rPr>
              <a:t>ماش</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ن به علت </a:t>
            </a:r>
            <a:r>
              <a:rPr lang="en-US" sz="1800" dirty="0">
                <a:latin typeface="Verdana" panose="020B0604030504040204" pitchFamily="34" charset="0"/>
                <a:cs typeface="B Nazanin" panose="00000400000000000000" pitchFamily="2" charset="-78"/>
              </a:rPr>
              <a:t> </a:t>
            </a:r>
            <a:r>
              <a:rPr lang="en-US" sz="1800" dirty="0" smtClean="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خراب</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ها</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 اضطرار</a:t>
            </a:r>
            <a:r>
              <a:rPr lang="ar-SA" sz="1800" dirty="0">
                <a:latin typeface="Verdana" panose="020B0604030504040204" pitchFamily="34" charset="0"/>
                <a:cs typeface="B Nazanin" panose="00000400000000000000" pitchFamily="2" charset="-78"/>
              </a:rPr>
              <a:t>ي</a:t>
            </a:r>
            <a:endParaRPr lang="fa-IR" sz="1800" dirty="0">
              <a:latin typeface="Verdana" panose="020B0604030504040204" pitchFamily="34" charset="0"/>
              <a:cs typeface="B Nazanin" panose="00000400000000000000" pitchFamily="2" charset="-78"/>
            </a:endParaRPr>
          </a:p>
          <a:p>
            <a:pPr algn="r" rtl="1" eaLnBrk="1" hangingPunct="1">
              <a:lnSpc>
                <a:spcPct val="150000"/>
              </a:lnSpc>
              <a:spcBef>
                <a:spcPct val="0"/>
              </a:spcBef>
              <a:buFontTx/>
              <a:buNone/>
            </a:pPr>
            <a:r>
              <a:rPr lang="fa-IR" sz="1800" dirty="0" smtClean="0">
                <a:latin typeface="Verdana" panose="020B0604030504040204" pitchFamily="34" charset="0"/>
                <a:cs typeface="B Nazanin" panose="00000400000000000000" pitchFamily="2" charset="-78"/>
              </a:rPr>
              <a:t>-</a:t>
            </a:r>
            <a:r>
              <a:rPr lang="en-US" sz="1800" dirty="0" smtClean="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رکود </a:t>
            </a:r>
            <a:r>
              <a:rPr lang="fa-IR" sz="1800" dirty="0">
                <a:latin typeface="Verdana" panose="020B0604030504040204" pitchFamily="34" charset="0"/>
                <a:cs typeface="B Nazanin" panose="00000400000000000000" pitchFamily="2" charset="-78"/>
              </a:rPr>
              <a:t>ماش</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ن به علت تنظ</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م و آماده ساز</a:t>
            </a:r>
            <a:r>
              <a:rPr lang="ar-SA" sz="1800" dirty="0" smtClean="0">
                <a:latin typeface="Verdana" panose="020B0604030504040204" pitchFamily="34" charset="0"/>
                <a:cs typeface="B Nazanin" panose="00000400000000000000" pitchFamily="2" charset="-78"/>
              </a:rPr>
              <a:t>ي</a:t>
            </a:r>
            <a:endParaRPr lang="en-US" sz="1800" dirty="0">
              <a:latin typeface="Verdana" panose="020B0604030504040204" pitchFamily="34" charset="0"/>
              <a:cs typeface="B Nazanin" panose="00000400000000000000" pitchFamily="2" charset="-78"/>
            </a:endParaRPr>
          </a:p>
        </p:txBody>
      </p:sp>
      <p:sp>
        <p:nvSpPr>
          <p:cNvPr id="20494" name="AutoShape 14"/>
          <p:cNvSpPr>
            <a:spLocks/>
          </p:cNvSpPr>
          <p:nvPr/>
        </p:nvSpPr>
        <p:spPr bwMode="auto">
          <a:xfrm>
            <a:off x="3733800" y="4648200"/>
            <a:ext cx="1676400" cy="1752600"/>
          </a:xfrm>
          <a:prstGeom prst="borderCallout2">
            <a:avLst>
              <a:gd name="adj1" fmla="val 15792"/>
              <a:gd name="adj2" fmla="val 104546"/>
              <a:gd name="adj3" fmla="val 15792"/>
              <a:gd name="adj4" fmla="val 113449"/>
              <a:gd name="adj5" fmla="val -101144"/>
              <a:gd name="adj6" fmla="val 121692"/>
            </a:avLst>
          </a:prstGeom>
          <a:solidFill>
            <a:schemeClr val="accent1">
              <a:lumMod val="40000"/>
              <a:lumOff val="60000"/>
            </a:schemeClr>
          </a:solidFill>
          <a:ln w="9525">
            <a:solidFill>
              <a:schemeClr val="tx1"/>
            </a:solidFill>
            <a:miter lim="800000"/>
            <a:headEnd/>
            <a:tailEnd/>
          </a:ln>
        </p:spPr>
        <p:txBody>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50000"/>
              </a:lnSpc>
              <a:spcBef>
                <a:spcPct val="0"/>
              </a:spcBef>
              <a:buFontTx/>
              <a:buNone/>
            </a:pPr>
            <a:r>
              <a:rPr lang="fa-IR" sz="1800" dirty="0" smtClean="0">
                <a:latin typeface="Verdana" panose="020B0604030504040204" pitchFamily="34" charset="0"/>
                <a:cs typeface="B Nazanin" panose="00000400000000000000" pitchFamily="2" charset="-78"/>
              </a:rPr>
              <a:t>-</a:t>
            </a:r>
            <a:r>
              <a:rPr lang="en-US" sz="1800" dirty="0" smtClean="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ب</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کار</a:t>
            </a:r>
            <a:r>
              <a:rPr lang="ar-SA" sz="1800" dirty="0" smtClean="0">
                <a:latin typeface="Verdana" panose="020B0604030504040204" pitchFamily="34" charset="0"/>
                <a:cs typeface="B Nazanin" panose="00000400000000000000" pitchFamily="2" charset="-78"/>
              </a:rPr>
              <a:t>ي</a:t>
            </a:r>
            <a:r>
              <a:rPr lang="en-US" sz="1800" dirty="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ها</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 کوتاه مدت</a:t>
            </a:r>
          </a:p>
          <a:p>
            <a:pPr algn="r" eaLnBrk="1" hangingPunct="1">
              <a:lnSpc>
                <a:spcPct val="150000"/>
              </a:lnSpc>
              <a:spcBef>
                <a:spcPct val="0"/>
              </a:spcBef>
              <a:buFontTx/>
              <a:buNone/>
            </a:pPr>
            <a:r>
              <a:rPr lang="fa-IR" sz="1800" dirty="0">
                <a:latin typeface="Verdana" panose="020B0604030504040204" pitchFamily="34" charset="0"/>
                <a:cs typeface="B Nazanin" panose="00000400000000000000" pitchFamily="2" charset="-78"/>
              </a:rPr>
              <a:t>- سرعت پایین ماش</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ن</a:t>
            </a:r>
            <a:endParaRPr lang="en-US" sz="1800" dirty="0">
              <a:latin typeface="Verdana" panose="020B0604030504040204" pitchFamily="34" charset="0"/>
              <a:cs typeface="B Nazanin" panose="00000400000000000000" pitchFamily="2" charset="-78"/>
            </a:endParaRPr>
          </a:p>
          <a:p>
            <a:pPr algn="r" eaLnBrk="1" hangingPunct="1">
              <a:lnSpc>
                <a:spcPct val="150000"/>
              </a:lnSpc>
              <a:spcBef>
                <a:spcPct val="0"/>
              </a:spcBef>
              <a:buFontTx/>
              <a:buNone/>
            </a:pPr>
            <a:endParaRPr lang="en-US" sz="1800" dirty="0">
              <a:latin typeface="Verdana" panose="020B0604030504040204" pitchFamily="34" charset="0"/>
              <a:cs typeface="B Nazanin" panose="00000400000000000000" pitchFamily="2" charset="-78"/>
            </a:endParaRPr>
          </a:p>
        </p:txBody>
      </p:sp>
      <p:sp>
        <p:nvSpPr>
          <p:cNvPr id="20495" name="AutoShape 15"/>
          <p:cNvSpPr>
            <a:spLocks/>
          </p:cNvSpPr>
          <p:nvPr/>
        </p:nvSpPr>
        <p:spPr bwMode="auto">
          <a:xfrm>
            <a:off x="5638800" y="5181600"/>
            <a:ext cx="2514600" cy="923330"/>
          </a:xfrm>
          <a:prstGeom prst="borderCallout2">
            <a:avLst>
              <a:gd name="adj1" fmla="val 9523"/>
              <a:gd name="adj2" fmla="val 103972"/>
              <a:gd name="adj3" fmla="val 9523"/>
              <a:gd name="adj4" fmla="val 109106"/>
              <a:gd name="adj5" fmla="val -241306"/>
              <a:gd name="adj6" fmla="val 89579"/>
            </a:avLst>
          </a:prstGeom>
          <a:solidFill>
            <a:schemeClr val="accent1">
              <a:lumMod val="40000"/>
              <a:lumOff val="60000"/>
            </a:schemeClr>
          </a:solidFill>
          <a:ln w="9525">
            <a:solidFill>
              <a:schemeClr val="tx1"/>
            </a:solidFill>
            <a:miter lim="800000"/>
            <a:headEnd/>
            <a:tailEnd/>
          </a:ln>
        </p:spPr>
        <p:txBody>
          <a:bodyPr wrap="square">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50000"/>
              </a:lnSpc>
              <a:spcBef>
                <a:spcPct val="0"/>
              </a:spcBef>
              <a:buFontTx/>
              <a:buNone/>
            </a:pPr>
            <a:r>
              <a:rPr lang="fa-IR" sz="1800" dirty="0" smtClean="0">
                <a:latin typeface="Verdana" panose="020B0604030504040204" pitchFamily="34" charset="0"/>
                <a:cs typeface="B Nazanin" panose="00000400000000000000" pitchFamily="2" charset="-78"/>
              </a:rPr>
              <a:t>-</a:t>
            </a:r>
            <a:r>
              <a:rPr lang="en-US" sz="1800" dirty="0" smtClean="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ضا</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عات ک</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ف</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ت و دوباره کار</a:t>
            </a:r>
            <a:r>
              <a:rPr lang="ar-SA" sz="1800" dirty="0">
                <a:latin typeface="Verdana" panose="020B0604030504040204" pitchFamily="34" charset="0"/>
                <a:cs typeface="B Nazanin" panose="00000400000000000000" pitchFamily="2" charset="-78"/>
              </a:rPr>
              <a:t>ي</a:t>
            </a:r>
            <a:endParaRPr lang="fa-IR" sz="1800" dirty="0">
              <a:latin typeface="Verdana" panose="020B0604030504040204" pitchFamily="34" charset="0"/>
              <a:cs typeface="B Nazanin" panose="00000400000000000000" pitchFamily="2" charset="-78"/>
            </a:endParaRPr>
          </a:p>
          <a:p>
            <a:pPr algn="r" rtl="1" eaLnBrk="1" hangingPunct="1">
              <a:lnSpc>
                <a:spcPct val="150000"/>
              </a:lnSpc>
              <a:spcBef>
                <a:spcPct val="0"/>
              </a:spcBef>
              <a:buFontTx/>
              <a:buNone/>
            </a:pPr>
            <a:r>
              <a:rPr lang="fa-IR" sz="1800" dirty="0" smtClean="0">
                <a:latin typeface="Verdana" panose="020B0604030504040204" pitchFamily="34" charset="0"/>
                <a:cs typeface="B Nazanin" panose="00000400000000000000" pitchFamily="2" charset="-78"/>
              </a:rPr>
              <a:t>-</a:t>
            </a:r>
            <a:r>
              <a:rPr lang="en-US" sz="1800" dirty="0">
                <a:latin typeface="Verdana" panose="020B0604030504040204" pitchFamily="34" charset="0"/>
                <a:cs typeface="B Nazanin" panose="00000400000000000000" pitchFamily="2" charset="-78"/>
              </a:rPr>
              <a:t> </a:t>
            </a:r>
            <a:r>
              <a:rPr lang="fa-IR" sz="1800" dirty="0" smtClean="0">
                <a:latin typeface="Verdana" panose="020B0604030504040204" pitchFamily="34" charset="0"/>
                <a:cs typeface="B Nazanin" panose="00000400000000000000" pitchFamily="2" charset="-78"/>
              </a:rPr>
              <a:t>ضا</a:t>
            </a:r>
            <a:r>
              <a:rPr lang="ar-SA" sz="1800" dirty="0">
                <a:latin typeface="Verdana" panose="020B0604030504040204" pitchFamily="34" charset="0"/>
                <a:cs typeface="B Nazanin" panose="00000400000000000000" pitchFamily="2" charset="-78"/>
              </a:rPr>
              <a:t>ي</a:t>
            </a:r>
            <a:r>
              <a:rPr lang="fa-IR" sz="1800" dirty="0">
                <a:latin typeface="Verdana" panose="020B0604030504040204" pitchFamily="34" charset="0"/>
                <a:cs typeface="B Nazanin" panose="00000400000000000000" pitchFamily="2" charset="-78"/>
              </a:rPr>
              <a:t>عات آغاز هر تول</a:t>
            </a:r>
            <a:r>
              <a:rPr lang="ar-SA" sz="1800" dirty="0">
                <a:latin typeface="Verdana" panose="020B0604030504040204" pitchFamily="34" charset="0"/>
                <a:cs typeface="B Nazanin" panose="00000400000000000000" pitchFamily="2" charset="-78"/>
              </a:rPr>
              <a:t>ي</a:t>
            </a:r>
            <a:r>
              <a:rPr lang="fa-IR" sz="1800" dirty="0" smtClean="0">
                <a:latin typeface="Verdana" panose="020B0604030504040204" pitchFamily="34" charset="0"/>
                <a:cs typeface="B Nazanin" panose="00000400000000000000" pitchFamily="2" charset="-78"/>
              </a:rPr>
              <a:t>د</a:t>
            </a:r>
            <a:endParaRPr lang="en-US" sz="1800" dirty="0">
              <a:latin typeface="Verdana" panose="020B0604030504040204" pitchFamily="34" charset="0"/>
              <a:cs typeface="B Nazanin" panose="00000400000000000000" pitchFamily="2" charset="-78"/>
            </a:endParaRPr>
          </a:p>
        </p:txBody>
      </p:sp>
      <p:sp>
        <p:nvSpPr>
          <p:cNvPr id="2" name="Rectangle 1"/>
          <p:cNvSpPr/>
          <p:nvPr/>
        </p:nvSpPr>
        <p:spPr>
          <a:xfrm>
            <a:off x="2167335" y="867167"/>
            <a:ext cx="4809330"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عوامل موثر بر اثربخشی</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2000"/>
                                        <p:tgtEl>
                                          <p:spTgt spid="20483">
                                            <p:txEl>
                                              <p:pRg st="1" end="1"/>
                                            </p:txEl>
                                          </p:spTgt>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anim calcmode="lin" valueType="num">
                                      <p:cBhvr>
                                        <p:cTn id="11" dur="1000" fill="hold"/>
                                        <p:tgtEl>
                                          <p:spTgt spid="20492"/>
                                        </p:tgtEl>
                                        <p:attrNameLst>
                                          <p:attrName>ppt_w</p:attrName>
                                        </p:attrNameLst>
                                      </p:cBhvr>
                                      <p:tavLst>
                                        <p:tav tm="0">
                                          <p:val>
                                            <p:fltVal val="0"/>
                                          </p:val>
                                        </p:tav>
                                        <p:tav tm="100000">
                                          <p:val>
                                            <p:strVal val="#ppt_w"/>
                                          </p:val>
                                        </p:tav>
                                      </p:tavLst>
                                    </p:anim>
                                    <p:anim calcmode="lin" valueType="num">
                                      <p:cBhvr>
                                        <p:cTn id="12" dur="1000" fill="hold"/>
                                        <p:tgtEl>
                                          <p:spTgt spid="20492"/>
                                        </p:tgtEl>
                                        <p:attrNameLst>
                                          <p:attrName>ppt_h</p:attrName>
                                        </p:attrNameLst>
                                      </p:cBhvr>
                                      <p:tavLst>
                                        <p:tav tm="0">
                                          <p:val>
                                            <p:fltVal val="0"/>
                                          </p:val>
                                        </p:tav>
                                        <p:tav tm="100000">
                                          <p:val>
                                            <p:strVal val="#ppt_h"/>
                                          </p:val>
                                        </p:tav>
                                      </p:tavLst>
                                    </p:anim>
                                    <p:animEffect transition="in" filter="fade">
                                      <p:cBhvr>
                                        <p:cTn id="13" dur="1000"/>
                                        <p:tgtEl>
                                          <p:spTgt spid="20492"/>
                                        </p:tgtEl>
                                      </p:cBhvr>
                                    </p:animEffect>
                                  </p:childTnLst>
                                </p:cTn>
                              </p:par>
                            </p:childTnLst>
                          </p:cTn>
                        </p:par>
                        <p:par>
                          <p:cTn id="14" fill="hold" nodeType="afterGroup">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20494"/>
                                        </p:tgtEl>
                                        <p:attrNameLst>
                                          <p:attrName>style.visibility</p:attrName>
                                        </p:attrNameLst>
                                      </p:cBhvr>
                                      <p:to>
                                        <p:strVal val="visible"/>
                                      </p:to>
                                    </p:set>
                                    <p:anim calcmode="lin" valueType="num">
                                      <p:cBhvr>
                                        <p:cTn id="17" dur="1000" fill="hold"/>
                                        <p:tgtEl>
                                          <p:spTgt spid="20494"/>
                                        </p:tgtEl>
                                        <p:attrNameLst>
                                          <p:attrName>ppt_w</p:attrName>
                                        </p:attrNameLst>
                                      </p:cBhvr>
                                      <p:tavLst>
                                        <p:tav tm="0">
                                          <p:val>
                                            <p:fltVal val="0"/>
                                          </p:val>
                                        </p:tav>
                                        <p:tav tm="100000">
                                          <p:val>
                                            <p:strVal val="#ppt_w"/>
                                          </p:val>
                                        </p:tav>
                                      </p:tavLst>
                                    </p:anim>
                                    <p:anim calcmode="lin" valueType="num">
                                      <p:cBhvr>
                                        <p:cTn id="18" dur="1000" fill="hold"/>
                                        <p:tgtEl>
                                          <p:spTgt spid="20494"/>
                                        </p:tgtEl>
                                        <p:attrNameLst>
                                          <p:attrName>ppt_h</p:attrName>
                                        </p:attrNameLst>
                                      </p:cBhvr>
                                      <p:tavLst>
                                        <p:tav tm="0">
                                          <p:val>
                                            <p:fltVal val="0"/>
                                          </p:val>
                                        </p:tav>
                                        <p:tav tm="100000">
                                          <p:val>
                                            <p:strVal val="#ppt_h"/>
                                          </p:val>
                                        </p:tav>
                                      </p:tavLst>
                                    </p:anim>
                                    <p:animEffect transition="in" filter="fade">
                                      <p:cBhvr>
                                        <p:cTn id="19" dur="1000"/>
                                        <p:tgtEl>
                                          <p:spTgt spid="20494"/>
                                        </p:tgtEl>
                                      </p:cBhvr>
                                    </p:animEffect>
                                  </p:childTnLst>
                                </p:cTn>
                              </p:par>
                            </p:childTnLst>
                          </p:cTn>
                        </p:par>
                        <p:par>
                          <p:cTn id="20" fill="hold" nodeType="afterGroup">
                            <p:stCondLst>
                              <p:cond delay="4000"/>
                            </p:stCondLst>
                            <p:childTnLst>
                              <p:par>
                                <p:cTn id="21" presetID="53" presetClass="entr" presetSubtype="0" fill="hold" grpId="0" nodeType="afterEffect">
                                  <p:stCondLst>
                                    <p:cond delay="0"/>
                                  </p:stCondLst>
                                  <p:childTnLst>
                                    <p:set>
                                      <p:cBhvr>
                                        <p:cTn id="22" dur="1" fill="hold">
                                          <p:stCondLst>
                                            <p:cond delay="0"/>
                                          </p:stCondLst>
                                        </p:cTn>
                                        <p:tgtEl>
                                          <p:spTgt spid="20495"/>
                                        </p:tgtEl>
                                        <p:attrNameLst>
                                          <p:attrName>style.visibility</p:attrName>
                                        </p:attrNameLst>
                                      </p:cBhvr>
                                      <p:to>
                                        <p:strVal val="visible"/>
                                      </p:to>
                                    </p:set>
                                    <p:anim calcmode="lin" valueType="num">
                                      <p:cBhvr>
                                        <p:cTn id="23" dur="1000" fill="hold"/>
                                        <p:tgtEl>
                                          <p:spTgt spid="20495"/>
                                        </p:tgtEl>
                                        <p:attrNameLst>
                                          <p:attrName>ppt_w</p:attrName>
                                        </p:attrNameLst>
                                      </p:cBhvr>
                                      <p:tavLst>
                                        <p:tav tm="0">
                                          <p:val>
                                            <p:fltVal val="0"/>
                                          </p:val>
                                        </p:tav>
                                        <p:tav tm="100000">
                                          <p:val>
                                            <p:strVal val="#ppt_w"/>
                                          </p:val>
                                        </p:tav>
                                      </p:tavLst>
                                    </p:anim>
                                    <p:anim calcmode="lin" valueType="num">
                                      <p:cBhvr>
                                        <p:cTn id="24" dur="1000" fill="hold"/>
                                        <p:tgtEl>
                                          <p:spTgt spid="20495"/>
                                        </p:tgtEl>
                                        <p:attrNameLst>
                                          <p:attrName>ppt_h</p:attrName>
                                        </p:attrNameLst>
                                      </p:cBhvr>
                                      <p:tavLst>
                                        <p:tav tm="0">
                                          <p:val>
                                            <p:fltVal val="0"/>
                                          </p:val>
                                        </p:tav>
                                        <p:tav tm="100000">
                                          <p:val>
                                            <p:strVal val="#ppt_h"/>
                                          </p:val>
                                        </p:tav>
                                      </p:tavLst>
                                    </p:anim>
                                    <p:animEffect transition="in" filter="fade">
                                      <p:cBhvr>
                                        <p:cTn id="25" dur="1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94" grpId="0" animBg="1"/>
      <p:bldP spid="204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3400" y="2362200"/>
            <a:ext cx="8153400" cy="3733800"/>
          </a:xfrm>
        </p:spPr>
        <p:txBody>
          <a:bodyPr>
            <a:noAutofit/>
          </a:bodyPr>
          <a:lstStyle/>
          <a:p>
            <a:pPr marL="0" indent="0" algn="just" rtl="1" eaLnBrk="1" hangingPunct="1">
              <a:lnSpc>
                <a:spcPct val="150000"/>
              </a:lnSpc>
              <a:buNone/>
            </a:pPr>
            <a:r>
              <a:rPr lang="en-US" sz="3600" b="1" dirty="0" smtClean="0">
                <a:solidFill>
                  <a:schemeClr val="tx1"/>
                </a:solidFill>
                <a:cs typeface="B Nazanin" panose="00000400000000000000" pitchFamily="2" charset="-78"/>
              </a:rPr>
              <a:t>TPM</a:t>
            </a:r>
            <a:r>
              <a:rPr lang="fa-IR" sz="3600" dirty="0" smtClean="0">
                <a:solidFill>
                  <a:schemeClr val="tx1"/>
                </a:solidFill>
                <a:cs typeface="B Nazanin" panose="00000400000000000000" pitchFamily="2" charset="-78"/>
              </a:rPr>
              <a:t> با بهبود عوامل موثر بر اثربخش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اثربخش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را افزا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‌دهد</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a:t>
            </a:r>
          </a:p>
          <a:p>
            <a:pPr marL="0" indent="0" algn="just" rtl="1" eaLnBrk="1" hangingPunct="1">
              <a:lnSpc>
                <a:spcPct val="150000"/>
              </a:lnSpc>
              <a:buNone/>
            </a:pPr>
            <a:r>
              <a:rPr lang="fa-IR" sz="3600" b="1" dirty="0" smtClean="0">
                <a:solidFill>
                  <a:srgbClr val="C00000"/>
                </a:solidFill>
                <a:cs typeface="B Nazanin" panose="00000400000000000000" pitchFamily="2" charset="-78"/>
              </a:rPr>
              <a:t>قابل</a:t>
            </a:r>
            <a:r>
              <a:rPr lang="ar-SA" sz="3600" b="1" dirty="0" smtClean="0">
                <a:solidFill>
                  <a:srgbClr val="C00000"/>
                </a:solidFill>
                <a:cs typeface="B Nazanin" panose="00000400000000000000" pitchFamily="2" charset="-78"/>
              </a:rPr>
              <a:t>ي</a:t>
            </a:r>
            <a:r>
              <a:rPr lang="fa-IR" sz="3600" b="1" dirty="0" smtClean="0">
                <a:solidFill>
                  <a:srgbClr val="C00000"/>
                </a:solidFill>
                <a:cs typeface="B Nazanin" panose="00000400000000000000" pitchFamily="2" charset="-78"/>
              </a:rPr>
              <a:t>ت دسترس</a:t>
            </a:r>
            <a:r>
              <a:rPr lang="ar-SA" sz="3600" b="1" dirty="0" smtClean="0">
                <a:solidFill>
                  <a:srgbClr val="C00000"/>
                </a:solidFill>
                <a:cs typeface="B Nazanin" panose="00000400000000000000" pitchFamily="2" charset="-78"/>
              </a:rPr>
              <a:t>ي</a:t>
            </a:r>
            <a:r>
              <a:rPr lang="fa-IR" sz="3600" b="1" dirty="0" smtClean="0">
                <a:solidFill>
                  <a:srgbClr val="C00000"/>
                </a:solidFill>
                <a:cs typeface="B Nazanin" panose="00000400000000000000" pitchFamily="2" charset="-78"/>
              </a:rPr>
              <a:t> تجه</a:t>
            </a:r>
            <a:r>
              <a:rPr lang="ar-SA" sz="3600" b="1" dirty="0" smtClean="0">
                <a:solidFill>
                  <a:srgbClr val="C00000"/>
                </a:solidFill>
                <a:cs typeface="B Nazanin" panose="00000400000000000000" pitchFamily="2" charset="-78"/>
              </a:rPr>
              <a:t>ي</a:t>
            </a:r>
            <a:r>
              <a:rPr lang="fa-IR" sz="3600" b="1" dirty="0" smtClean="0">
                <a:solidFill>
                  <a:srgbClr val="C00000"/>
                </a:solidFill>
                <a:cs typeface="B Nazanin" panose="00000400000000000000" pitchFamily="2" charset="-78"/>
              </a:rPr>
              <a:t>زات</a:t>
            </a:r>
            <a:r>
              <a:rPr lang="en-US" sz="3600" b="1" dirty="0" smtClean="0">
                <a:solidFill>
                  <a:srgbClr val="C00000"/>
                </a:solidFill>
                <a:cs typeface="B Nazanin" panose="00000400000000000000" pitchFamily="2" charset="-78"/>
              </a:rPr>
              <a:t> </a:t>
            </a:r>
            <a:r>
              <a:rPr lang="fa-IR" sz="3600" b="1" dirty="0" smtClean="0">
                <a:solidFill>
                  <a:schemeClr val="tx1"/>
                </a:solidFill>
                <a:cs typeface="B Nazanin" panose="00000400000000000000" pitchFamily="2" charset="-78"/>
              </a:rPr>
              <a:t>:</a:t>
            </a:r>
            <a:r>
              <a:rPr lang="en-US" sz="3600" b="1"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با حذف خراب</a:t>
            </a:r>
            <a:r>
              <a:rPr lang="ar-SA" sz="3600" dirty="0" smtClean="0">
                <a:solidFill>
                  <a:schemeClr val="tx1"/>
                </a:solidFill>
                <a:cs typeface="B Nazanin" panose="00000400000000000000" pitchFamily="2" charset="-78"/>
              </a:rPr>
              <a:t>ي</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اضطرار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و ضا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عات آماده ساز</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و تنظ</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م بهبود 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ابد.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p:cTn id="7" dur="1000" fill="hold"/>
                                        <p:tgtEl>
                                          <p:spTgt spid="12083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08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0835">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p:cTn id="13" dur="1000" fill="hold"/>
                                        <p:tgtEl>
                                          <p:spTgt spid="12083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2083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685800" y="2438400"/>
            <a:ext cx="7924800" cy="4038600"/>
          </a:xfrm>
        </p:spPr>
        <p:txBody>
          <a:bodyPr>
            <a:normAutofit/>
          </a:bodyPr>
          <a:lstStyle/>
          <a:p>
            <a:pPr marL="0" indent="0" algn="justLow" rtl="1" eaLnBrk="1" hangingPunct="1">
              <a:lnSpc>
                <a:spcPct val="150000"/>
              </a:lnSpc>
              <a:buNone/>
            </a:pPr>
            <a:r>
              <a:rPr lang="fa-IR" sz="3200" b="1" dirty="0" smtClean="0">
                <a:solidFill>
                  <a:srgbClr val="C00000"/>
                </a:solidFill>
                <a:cs typeface="B Nazanin" panose="00000400000000000000" pitchFamily="2" charset="-78"/>
              </a:rPr>
              <a:t>نرخ کارآ</a:t>
            </a:r>
            <a:r>
              <a:rPr lang="ar-SA" sz="3200" b="1" dirty="0" smtClean="0">
                <a:solidFill>
                  <a:srgbClr val="C00000"/>
                </a:solidFill>
                <a:cs typeface="B Nazanin" panose="00000400000000000000" pitchFamily="2" charset="-78"/>
              </a:rPr>
              <a:t>يي</a:t>
            </a:r>
            <a:r>
              <a:rPr lang="fa-IR" sz="3200" b="1" dirty="0" smtClean="0">
                <a:solidFill>
                  <a:srgbClr val="C00000"/>
                </a:solidFill>
                <a:cs typeface="B Nazanin" panose="00000400000000000000" pitchFamily="2" charset="-78"/>
              </a:rPr>
              <a:t> تجه</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زات</a:t>
            </a:r>
            <a:r>
              <a:rPr lang="en-US" sz="3200" b="1" dirty="0" smtClean="0">
                <a:solidFill>
                  <a:srgbClr val="C00000"/>
                </a:solidFill>
                <a:cs typeface="B Nazanin" panose="00000400000000000000" pitchFamily="2" charset="-78"/>
              </a:rPr>
              <a:t> </a:t>
            </a:r>
            <a:r>
              <a:rPr lang="fa-IR" sz="32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با حذف ضا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عات کاهش سرعت و ضابعات 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کار</a:t>
            </a:r>
            <a:r>
              <a:rPr lang="ar-SA" sz="2800" b="1" dirty="0" smtClean="0">
                <a:solidFill>
                  <a:schemeClr val="tx1"/>
                </a:solidFill>
                <a:cs typeface="B Nazanin" panose="00000400000000000000" pitchFamily="2" charset="-78"/>
              </a:rPr>
              <a:t>ي</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کوتاه مدت افزا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ش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ابد</a:t>
            </a:r>
            <a:r>
              <a:rPr lang="fa-IR" sz="2800" b="1" dirty="0" smtClean="0">
                <a:solidFill>
                  <a:srgbClr val="7030A0"/>
                </a:solidFill>
                <a:cs typeface="B Nazanin" panose="00000400000000000000" pitchFamily="2" charset="-78"/>
              </a:rPr>
              <a:t>.</a:t>
            </a:r>
          </a:p>
          <a:p>
            <a:pPr marL="0" indent="0" algn="justLow" rtl="1" eaLnBrk="1" hangingPunct="1">
              <a:lnSpc>
                <a:spcPct val="150000"/>
              </a:lnSpc>
              <a:buNone/>
            </a:pPr>
            <a:r>
              <a:rPr lang="fa-IR" sz="3200" b="1" dirty="0" smtClean="0">
                <a:solidFill>
                  <a:srgbClr val="C00000"/>
                </a:solidFill>
                <a:cs typeface="B Nazanin" panose="00000400000000000000" pitchFamily="2" charset="-78"/>
              </a:rPr>
              <a:t>نسبت ک</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ف</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ت تول</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دات</a:t>
            </a:r>
            <a:r>
              <a:rPr lang="en-US" sz="3200" b="1" dirty="0" smtClean="0">
                <a:solidFill>
                  <a:srgbClr val="C00000"/>
                </a:solidFill>
                <a:cs typeface="B Nazanin" panose="00000400000000000000" pitchFamily="2" charset="-78"/>
              </a:rPr>
              <a:t> </a:t>
            </a:r>
            <a:r>
              <a:rPr lang="fa-IR" sz="32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با حذف اشکالات در فرآ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ند و در زمان راه</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‌انداز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هر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بهبود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ابد.</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533400" y="2133600"/>
            <a:ext cx="8077200" cy="4191000"/>
          </a:xfrm>
        </p:spPr>
        <p:txBody>
          <a:bodyPr rtlCol="0">
            <a:normAutofit fontScale="90000"/>
          </a:bodyPr>
          <a:lstStyle/>
          <a:p>
            <a:pPr algn="r" rtl="1" eaLnBrk="1" fontAlgn="auto" hangingPunct="1">
              <a:lnSpc>
                <a:spcPct val="150000"/>
              </a:lnSpc>
              <a:spcAft>
                <a:spcPts val="0"/>
              </a:spcAft>
              <a:defRPr/>
            </a:pPr>
            <a:r>
              <a:rPr lang="fa-IR" sz="2800" b="1" dirty="0" smtClean="0">
                <a:solidFill>
                  <a:schemeClr val="tx1"/>
                </a:solidFill>
                <a:cs typeface="B Nazanin" pitchFamily="2" charset="-78"/>
              </a:rPr>
              <a:t>1- اصطلاحات نت تا قبل از سال 1970</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2-</a:t>
            </a:r>
            <a:r>
              <a:rPr lang="en-US" sz="2800" b="1" dirty="0" smtClean="0">
                <a:solidFill>
                  <a:schemeClr val="tx1"/>
                </a:solidFill>
                <a:cs typeface="B Nazanin" pitchFamily="2" charset="-78"/>
              </a:rPr>
              <a:t> </a:t>
            </a:r>
            <a:r>
              <a:rPr lang="fa-IR" sz="2800" b="1" dirty="0" smtClean="0">
                <a:solidFill>
                  <a:schemeClr val="tx1"/>
                </a:solidFill>
                <a:cs typeface="B Nazanin" pitchFamily="2" charset="-78"/>
              </a:rPr>
              <a:t>نت بهره ور فراگیر</a:t>
            </a:r>
            <a:r>
              <a:rPr lang="en-US" sz="2800" b="1" dirty="0" smtClean="0">
                <a:solidFill>
                  <a:schemeClr val="tx1"/>
                </a:solidFill>
                <a:cs typeface="B Nazanin" pitchFamily="2" charset="-78"/>
              </a:rPr>
              <a:t> </a:t>
            </a:r>
            <a:r>
              <a:rPr lang="en-US" sz="2400" b="1" dirty="0" smtClean="0">
                <a:solidFill>
                  <a:schemeClr val="tx1"/>
                </a:solidFill>
                <a:cs typeface="B Nazanin" pitchFamily="2" charset="-78"/>
              </a:rPr>
              <a:t>TPM    </a:t>
            </a:r>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3- نت مبتنی برشرایط</a:t>
            </a:r>
            <a:r>
              <a:rPr lang="en-US" sz="2800" b="1" dirty="0" smtClean="0">
                <a:solidFill>
                  <a:schemeClr val="tx1"/>
                </a:solidFill>
                <a:cs typeface="B Nazanin" pitchFamily="2" charset="-78"/>
              </a:rPr>
              <a:t> </a:t>
            </a:r>
            <a:r>
              <a:rPr lang="en-US" sz="2400" b="1" dirty="0" smtClean="0">
                <a:solidFill>
                  <a:schemeClr val="tx1"/>
                </a:solidFill>
                <a:cs typeface="B Nazanin" pitchFamily="2" charset="-78"/>
              </a:rPr>
              <a:t>CBM </a:t>
            </a:r>
            <a:r>
              <a:rPr lang="en-US" sz="2800" b="1" dirty="0" smtClean="0">
                <a:solidFill>
                  <a:schemeClr val="tx1"/>
                </a:solidFill>
                <a:cs typeface="B Nazanin" pitchFamily="2" charset="-78"/>
              </a:rPr>
              <a:t> </a:t>
            </a:r>
            <a:r>
              <a:rPr lang="fa-IR" sz="2800" b="1" dirty="0" smtClean="0">
                <a:solidFill>
                  <a:schemeClr val="tx1"/>
                </a:solidFill>
                <a:cs typeface="B Nazanin" pitchFamily="2" charset="-78"/>
              </a:rPr>
              <a:t>و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پیشگویانه، </a:t>
            </a:r>
            <a:r>
              <a:rPr lang="en-US" sz="2400" b="1" dirty="0" smtClean="0">
                <a:solidFill>
                  <a:schemeClr val="tx1"/>
                </a:solidFill>
                <a:cs typeface="B Nazanin" pitchFamily="2" charset="-78"/>
              </a:rPr>
              <a:t>Predictive Maintenance (PM)</a:t>
            </a:r>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4- بی نیاز ازتعمیر، </a:t>
            </a:r>
            <a:r>
              <a:rPr lang="en-US" sz="2400" b="1" dirty="0" smtClean="0">
                <a:solidFill>
                  <a:schemeClr val="tx1"/>
                </a:solidFill>
                <a:cs typeface="B Nazanin" pitchFamily="2" charset="-78"/>
              </a:rPr>
              <a:t>MP</a:t>
            </a:r>
            <a:r>
              <a:rPr lang="en-US" sz="2800" b="1" dirty="0" smtClean="0">
                <a:solidFill>
                  <a:schemeClr val="tx1"/>
                </a:solidFill>
                <a:cs typeface="B Nazanin" pitchFamily="2" charset="-78"/>
              </a:rPr>
              <a:t>, </a:t>
            </a:r>
            <a:r>
              <a:rPr lang="en-US" sz="2400" b="1" dirty="0" smtClean="0">
                <a:solidFill>
                  <a:schemeClr val="tx1"/>
                </a:solidFill>
                <a:cs typeface="B Nazanin" pitchFamily="2" charset="-78"/>
              </a:rPr>
              <a:t>MF </a:t>
            </a:r>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5- نت ناب</a:t>
            </a:r>
            <a:r>
              <a:rPr lang="en-US" sz="2400" b="1" dirty="0" smtClean="0">
                <a:solidFill>
                  <a:schemeClr val="tx1"/>
                </a:solidFill>
                <a:cs typeface="B Nazanin" pitchFamily="2" charset="-78"/>
              </a:rPr>
              <a:t>Lean Maintenance   </a:t>
            </a:r>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6- نت مجازی </a:t>
            </a:r>
            <a:r>
              <a:rPr lang="en-US" sz="2400" b="1" dirty="0" smtClean="0">
                <a:solidFill>
                  <a:schemeClr val="tx1"/>
                </a:solidFill>
                <a:cs typeface="B Nazanin" pitchFamily="2" charset="-78"/>
              </a:rPr>
              <a:t>(Virtual Maintenance)</a:t>
            </a:r>
            <a:endParaRPr lang="en-US" sz="2800" b="1" dirty="0" smtClean="0">
              <a:solidFill>
                <a:schemeClr val="tx1"/>
              </a:solidFill>
              <a:cs typeface="B Nazanin" pitchFamily="2" charset="-78"/>
            </a:endParaRPr>
          </a:p>
        </p:txBody>
      </p:sp>
      <p:sp>
        <p:nvSpPr>
          <p:cNvPr id="4" name="Rectangle 3"/>
          <p:cNvSpPr/>
          <p:nvPr/>
        </p:nvSpPr>
        <p:spPr>
          <a:xfrm>
            <a:off x="3044177" y="829067"/>
            <a:ext cx="3055645"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l-Kharashi 66 Koufi"/>
                <a:ea typeface="Al-Kharashi 66 Koufi"/>
                <a:cs typeface="B Titr" pitchFamily="2" charset="-78"/>
              </a:rPr>
              <a:t>فهرست مطالب</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77" name="Group 73"/>
          <p:cNvGraphicFramePr>
            <a:graphicFrameLocks noGrp="1"/>
          </p:cNvGraphicFramePr>
          <p:nvPr>
            <p:extLst>
              <p:ext uri="{D42A27DB-BD31-4B8C-83A1-F6EECF244321}">
                <p14:modId xmlns:p14="http://schemas.microsoft.com/office/powerpoint/2010/main" xmlns="" val="685616833"/>
              </p:ext>
            </p:extLst>
          </p:nvPr>
        </p:nvGraphicFramePr>
        <p:xfrm>
          <a:off x="571499" y="2209800"/>
          <a:ext cx="8001000" cy="4581120"/>
        </p:xfrm>
        <a:graphic>
          <a:graphicData uri="http://schemas.openxmlformats.org/drawingml/2006/table">
            <a:tbl>
              <a:tblPr>
                <a:tableStyleId>{16D9F66E-5EB9-4882-86FB-DCBF35E3C3E4}</a:tableStyleId>
              </a:tblPr>
              <a:tblGrid>
                <a:gridCol w="3352800"/>
                <a:gridCol w="1752600"/>
                <a:gridCol w="2895600"/>
              </a:tblGrid>
              <a:tr h="327514">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400" b="1" u="none" strike="noStrike" cap="none" normalizeH="0" baseline="0" dirty="0" smtClean="0">
                          <a:ln>
                            <a:noFill/>
                          </a:ln>
                          <a:effectLst/>
                          <a:cs typeface="B Nazanin" pitchFamily="2" charset="-78"/>
                        </a:rPr>
                        <a:t>ملاحظات</a:t>
                      </a:r>
                      <a:endParaRPr kumimoji="0" lang="en-US" sz="2400" b="1" i="0" u="none" strike="noStrike" cap="none" normalizeH="0" baseline="0" dirty="0" smtClean="0">
                        <a:ln>
                          <a:noFill/>
                        </a:ln>
                        <a:solidFill>
                          <a:schemeClr val="tx1"/>
                        </a:solidFill>
                        <a:effectLst/>
                        <a:latin typeface="Arial" charset="0"/>
                        <a:cs typeface="B Nazanin" pitchFamily="2" charset="-78"/>
                      </a:endParaRPr>
                    </a:p>
                  </a:txBody>
                  <a:tcPr marT="45714" marB="45714"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400" b="1" u="none" strike="noStrike" cap="none" normalizeH="0" baseline="0" dirty="0" smtClean="0">
                          <a:ln>
                            <a:noFill/>
                          </a:ln>
                          <a:effectLst/>
                          <a:cs typeface="B Nazanin" pitchFamily="2" charset="-78"/>
                        </a:rPr>
                        <a:t>هدف</a:t>
                      </a:r>
                      <a:endParaRPr kumimoji="0" lang="en-US" sz="2400" b="1" i="0" u="none" strike="noStrike" cap="none" normalizeH="0" baseline="0" dirty="0" smtClean="0">
                        <a:ln>
                          <a:noFill/>
                        </a:ln>
                        <a:solidFill>
                          <a:schemeClr val="tx1"/>
                        </a:solidFill>
                        <a:effectLst/>
                        <a:latin typeface="Arial" charset="0"/>
                        <a:cs typeface="B Nazanin" pitchFamily="2" charset="-78"/>
                      </a:endParaRPr>
                    </a:p>
                  </a:txBody>
                  <a:tcPr marT="45714" marB="45714" horzOverflow="overflow"/>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a-IR" sz="2400" b="1" u="none" strike="noStrike" cap="none" normalizeH="0" baseline="0" dirty="0" smtClean="0">
                          <a:ln>
                            <a:noFill/>
                          </a:ln>
                          <a:effectLst/>
                          <a:cs typeface="B Nazanin" pitchFamily="2" charset="-78"/>
                        </a:rPr>
                        <a:t>نوع زیان</a:t>
                      </a:r>
                      <a:endParaRPr kumimoji="0" lang="en-US" sz="2400" b="1" i="0" u="none" strike="noStrike" cap="none" normalizeH="0" baseline="0" dirty="0" smtClean="0">
                        <a:ln>
                          <a:noFill/>
                        </a:ln>
                        <a:solidFill>
                          <a:schemeClr val="tx1"/>
                        </a:solidFill>
                        <a:effectLst/>
                        <a:latin typeface="Arial" charset="0"/>
                        <a:cs typeface="B Nazanin" pitchFamily="2" charset="-78"/>
                      </a:endParaRPr>
                    </a:p>
                  </a:txBody>
                  <a:tcPr marT="45714" marB="45714" horzOverflow="overflow"/>
                </a:tc>
              </a:tr>
              <a:tr h="3330086">
                <a:tc>
                  <a:txBody>
                    <a:bodyPr/>
                    <a:lstStyle/>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کمتر از ۱۰ دق</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قه</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12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سرعت عمل</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 به سرعت اسم</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 برسد و در صورت امکان بالاتر برود.</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8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درحد بسِار کم و نزد</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ک به صفر</a:t>
                      </a:r>
                      <a:endParaRPr kumimoji="0" lang="en-US" sz="2400" b="0" i="0" u="none" strike="noStrike" cap="none" normalizeH="0" baseline="0" dirty="0" smtClean="0">
                        <a:ln>
                          <a:noFill/>
                        </a:ln>
                        <a:solidFill>
                          <a:srgbClr val="7030A0"/>
                        </a:solidFill>
                        <a:effectLst/>
                        <a:latin typeface="Arial" charset="0"/>
                        <a:cs typeface="B Nazanin" pitchFamily="2" charset="-78"/>
                      </a:endParaRPr>
                    </a:p>
                  </a:txBody>
                  <a:tcPr marT="45714" marB="45714" horzOverflow="overflow"/>
                </a:tc>
                <a:tc>
                  <a:txBody>
                    <a:bodyPr/>
                    <a:lstStyle/>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0</a:t>
                      </a: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حداقل ممکن</a:t>
                      </a: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en-US" sz="1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en-US" sz="1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1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0</a:t>
                      </a:r>
                      <a:endParaRPr kumimoji="0" lang="en-US" sz="2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0</a:t>
                      </a: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en-US" sz="2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حداقل ممکن</a:t>
                      </a: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en-US" sz="2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en-US" sz="2400" u="none" strike="noStrike" cap="none" normalizeH="0" baseline="0" dirty="0" smtClean="0">
                        <a:ln>
                          <a:noFill/>
                        </a:ln>
                        <a:effectLst/>
                        <a:cs typeface="B Nazanin" pitchFamily="2" charset="-78"/>
                      </a:endParaRPr>
                    </a:p>
                    <a:p>
                      <a:pPr marL="0" marR="0" lvl="0" indent="0" algn="ct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0</a:t>
                      </a:r>
                    </a:p>
                  </a:txBody>
                  <a:tcPr marT="45714" marB="45714" horzOverflow="overflow"/>
                </a:tc>
                <a:tc>
                  <a:txBody>
                    <a:bodyPr/>
                    <a:lstStyle/>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۱- خراب</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 و رکود اضطرار</a:t>
                      </a:r>
                      <a:r>
                        <a:rPr kumimoji="0" lang="ar-SA" sz="2400" u="none" strike="noStrike" cap="none" normalizeH="0" baseline="0" dirty="0" smtClean="0">
                          <a:ln>
                            <a:noFill/>
                          </a:ln>
                          <a:effectLst/>
                          <a:cs typeface="B Nazanin" pitchFamily="2" charset="-78"/>
                        </a:rPr>
                        <a:t>ي</a:t>
                      </a: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۲- توقفات آماده‌ساز</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 و تنظ</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م</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۳ - ب</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کار</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ها و توقفات کوتاه مدت</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۴ - کاهش سرعت</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۵- ضا</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عات ک</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ف</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ت و دوباره کار</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ها</a:t>
                      </a: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endParaRPr kumimoji="0" lang="fa-IR" sz="2400" u="none" strike="noStrike" cap="none" normalizeH="0" baseline="0" dirty="0" smtClean="0">
                        <a:ln>
                          <a:noFill/>
                        </a:ln>
                        <a:effectLst/>
                        <a:cs typeface="B Nazanin" pitchFamily="2" charset="-78"/>
                      </a:endParaRPr>
                    </a:p>
                    <a:p>
                      <a:pPr marL="0" marR="0" lvl="0" indent="0" algn="r" defTabSz="914400" rtl="1"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fa-IR" sz="2400" u="none" strike="noStrike" cap="none" normalizeH="0" baseline="0" dirty="0" smtClean="0">
                          <a:ln>
                            <a:noFill/>
                          </a:ln>
                          <a:effectLst/>
                          <a:cs typeface="B Nazanin" pitchFamily="2" charset="-78"/>
                        </a:rPr>
                        <a:t>6- ضا</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عات آغاز تول</a:t>
                      </a:r>
                      <a:r>
                        <a:rPr kumimoji="0" lang="ar-SA" sz="2400" u="none" strike="noStrike" cap="none" normalizeH="0" baseline="0" dirty="0" smtClean="0">
                          <a:ln>
                            <a:noFill/>
                          </a:ln>
                          <a:effectLst/>
                          <a:cs typeface="B Nazanin" pitchFamily="2" charset="-78"/>
                        </a:rPr>
                        <a:t>ي</a:t>
                      </a:r>
                      <a:r>
                        <a:rPr kumimoji="0" lang="fa-IR" sz="2400" u="none" strike="noStrike" cap="none" normalizeH="0" baseline="0" dirty="0" smtClean="0">
                          <a:ln>
                            <a:noFill/>
                          </a:ln>
                          <a:effectLst/>
                          <a:cs typeface="B Nazanin" pitchFamily="2" charset="-78"/>
                        </a:rPr>
                        <a:t>د</a:t>
                      </a:r>
                      <a:endParaRPr kumimoji="0" lang="en-US" sz="2400" b="0" i="0" u="none" strike="noStrike" cap="none" normalizeH="0" baseline="0" dirty="0" smtClean="0">
                        <a:ln>
                          <a:noFill/>
                        </a:ln>
                        <a:solidFill>
                          <a:srgbClr val="7030A0"/>
                        </a:solidFill>
                        <a:effectLst/>
                        <a:latin typeface="Arial" charset="0"/>
                        <a:cs typeface="B Nazanin" pitchFamily="2" charset="-78"/>
                      </a:endParaRPr>
                    </a:p>
                  </a:txBody>
                  <a:tcPr marT="45714" marB="45714" horzOverflow="overflow"/>
                </a:tc>
              </a:tr>
            </a:tbl>
          </a:graphicData>
        </a:graphic>
      </p:graphicFrame>
      <p:sp>
        <p:nvSpPr>
          <p:cNvPr id="2" name="Rectangle 1"/>
          <p:cNvSpPr/>
          <p:nvPr/>
        </p:nvSpPr>
        <p:spPr>
          <a:xfrm>
            <a:off x="992334" y="1063417"/>
            <a:ext cx="7159331" cy="707886"/>
          </a:xfrm>
          <a:prstGeom prst="rect">
            <a:avLst/>
          </a:prstGeom>
          <a:noFill/>
        </p:spPr>
        <p:txBody>
          <a:bodyPr wrap="none">
            <a:spAutoFit/>
          </a:bodyPr>
          <a:lstStyle/>
          <a:p>
            <a:pPr algn="ctr" rtl="1" eaLnBrk="1" hangingPunct="1">
              <a:defRPr/>
            </a:pP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اهداف </a:t>
            </a:r>
            <a:r>
              <a:rPr lang="en-US"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TPM</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در مورد ۶ خسارت عمده </a:t>
            </a:r>
            <a:endParaRPr lang="en-US"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577"/>
                                        </p:tgtEl>
                                        <p:attrNameLst>
                                          <p:attrName>style.visibility</p:attrName>
                                        </p:attrNameLst>
                                      </p:cBhvr>
                                      <p:to>
                                        <p:strVal val="visible"/>
                                      </p:to>
                                    </p:set>
                                    <p:animEffect transition="in" filter="fade">
                                      <p:cBhvr>
                                        <p:cTn id="7" dur="2000"/>
                                        <p:tgtEl>
                                          <p:spTgt spid="21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1035891"/>
            <a:ext cx="5486400" cy="762000"/>
          </a:xfrm>
        </p:spPr>
        <p:txBody>
          <a:bodyPr/>
          <a:lstStyle/>
          <a:p>
            <a:pPr algn="ctr" rtl="1" eaLnBrk="1" hangingPunct="1"/>
            <a:r>
              <a:rPr lang="fa-IR" dirty="0" smtClean="0">
                <a:cs typeface="B Titr" panose="00000700000000000000" pitchFamily="2" charset="-78"/>
              </a:rPr>
              <a:t>هدف </a:t>
            </a:r>
            <a:r>
              <a:rPr lang="en-US" b="1" dirty="0" smtClean="0">
                <a:cs typeface="B Titr" panose="00000700000000000000" pitchFamily="2" charset="-78"/>
              </a:rPr>
              <a:t>TPM</a:t>
            </a:r>
            <a:r>
              <a:rPr lang="fa-IR" sz="4000" dirty="0" smtClean="0">
                <a:cs typeface="B Titr" panose="00000700000000000000" pitchFamily="2" charset="-78"/>
              </a:rPr>
              <a:t> </a:t>
            </a:r>
            <a:r>
              <a:rPr lang="fa-IR" dirty="0" smtClean="0">
                <a:cs typeface="B Titr" panose="00000700000000000000" pitchFamily="2" charset="-78"/>
              </a:rPr>
              <a:t>در مورد ۶ خسارت عمده</a:t>
            </a:r>
            <a:endParaRPr lang="en-US" dirty="0" smtClean="0">
              <a:cs typeface="B Titr" panose="00000700000000000000" pitchFamily="2" charset="-78"/>
            </a:endParaRPr>
          </a:p>
        </p:txBody>
      </p:sp>
      <p:sp>
        <p:nvSpPr>
          <p:cNvPr id="21507" name="Rectangle 3"/>
          <p:cNvSpPr>
            <a:spLocks noGrp="1" noChangeArrowheads="1"/>
          </p:cNvSpPr>
          <p:nvPr>
            <p:ph idx="1"/>
          </p:nvPr>
        </p:nvSpPr>
        <p:spPr>
          <a:xfrm>
            <a:off x="914400" y="1905000"/>
            <a:ext cx="7391400" cy="4724400"/>
          </a:xfrm>
        </p:spPr>
        <p:txBody>
          <a:bodyPr rtlCol="0">
            <a:normAutofit/>
          </a:bodyPr>
          <a:lstStyle/>
          <a:p>
            <a:pPr marL="0" indent="0" eaLnBrk="1" fontAlgn="auto" hangingPunct="1">
              <a:spcAft>
                <a:spcPts val="0"/>
              </a:spcAft>
              <a:buNone/>
              <a:defRPr/>
            </a:pPr>
            <a:endParaRPr lang="en-US" b="1" dirty="0" smtClean="0"/>
          </a:p>
          <a:p>
            <a:pPr marL="265176" indent="-265176" eaLnBrk="1" fontAlgn="auto" hangingPunct="1">
              <a:spcAft>
                <a:spcPts val="0"/>
              </a:spcAft>
              <a:buFont typeface="Wingdings 2"/>
              <a:buChar char=""/>
              <a:defRPr/>
            </a:pPr>
            <a:endParaRPr lang="fa-IR" sz="1600" b="1" dirty="0"/>
          </a:p>
          <a:p>
            <a:pPr marL="0" indent="0" algn="ctr" rtl="1" eaLnBrk="1" fontAlgn="auto" hangingPunct="1">
              <a:lnSpc>
                <a:spcPct val="70000"/>
              </a:lnSpc>
              <a:spcAft>
                <a:spcPts val="0"/>
              </a:spcAft>
              <a:buNone/>
              <a:defRPr/>
            </a:pPr>
            <a:r>
              <a:rPr lang="fa-IR" dirty="0" smtClean="0"/>
              <a:t>                                 </a:t>
            </a:r>
            <a:r>
              <a:rPr lang="en-US" dirty="0" smtClean="0"/>
              <a:t>                </a:t>
            </a:r>
            <a:r>
              <a:rPr lang="fa-IR" dirty="0" smtClean="0"/>
              <a:t>      </a:t>
            </a:r>
            <a:r>
              <a:rPr lang="fa-IR" sz="2400" b="1" dirty="0" smtClean="0">
                <a:cs typeface="B Nazanin" pitchFamily="2" charset="-78"/>
              </a:rPr>
              <a:t>= قابل</a:t>
            </a:r>
            <a:r>
              <a:rPr lang="ar-SA" sz="2400" b="1" dirty="0" smtClean="0">
                <a:cs typeface="B Nazanin" pitchFamily="2" charset="-78"/>
              </a:rPr>
              <a:t>ي</a:t>
            </a:r>
            <a:r>
              <a:rPr lang="fa-IR" sz="2400" b="1" dirty="0" smtClean="0">
                <a:cs typeface="B Nazanin" pitchFamily="2" charset="-78"/>
              </a:rPr>
              <a:t>ت </a:t>
            </a:r>
            <a:r>
              <a:rPr lang="en-US" sz="2400" b="1" dirty="0" smtClean="0">
                <a:cs typeface="B Nazanin" pitchFamily="2" charset="-78"/>
              </a:rPr>
              <a:t> </a:t>
            </a:r>
            <a:r>
              <a:rPr lang="fa-IR" sz="2400" b="1" dirty="0" smtClean="0">
                <a:cs typeface="B Nazanin" pitchFamily="2" charset="-78"/>
              </a:rPr>
              <a:t>دسترس</a:t>
            </a:r>
            <a:r>
              <a:rPr lang="ar-SA" sz="2400" b="1" dirty="0" smtClean="0">
                <a:cs typeface="B Nazanin" pitchFamily="2" charset="-78"/>
              </a:rPr>
              <a:t>ي</a:t>
            </a:r>
            <a:r>
              <a:rPr lang="fa-IR" sz="2400" b="1" dirty="0" smtClean="0">
                <a:cs typeface="B Nazanin" pitchFamily="2" charset="-78"/>
              </a:rPr>
              <a:t>  </a:t>
            </a:r>
          </a:p>
          <a:p>
            <a:pPr marL="265176" indent="-265176" algn="ctr" eaLnBrk="1" fontAlgn="auto" hangingPunct="1">
              <a:lnSpc>
                <a:spcPct val="70000"/>
              </a:lnSpc>
              <a:spcAft>
                <a:spcPts val="0"/>
              </a:spcAft>
              <a:buFont typeface="Wingdings 2"/>
              <a:buChar char=""/>
              <a:defRPr/>
            </a:pPr>
            <a:endParaRPr lang="fa-IR" b="1" dirty="0" smtClean="0"/>
          </a:p>
          <a:p>
            <a:pPr marL="265176" indent="-265176" algn="ctr" eaLnBrk="1" fontAlgn="auto" hangingPunct="1">
              <a:lnSpc>
                <a:spcPct val="70000"/>
              </a:lnSpc>
              <a:spcAft>
                <a:spcPts val="0"/>
              </a:spcAft>
              <a:buFont typeface="Wingdings 2"/>
              <a:buChar char=""/>
              <a:defRPr/>
            </a:pPr>
            <a:endParaRPr lang="fa-IR" sz="900" dirty="0" smtClean="0"/>
          </a:p>
          <a:p>
            <a:pPr marL="265176" indent="-265176" algn="ctr" eaLnBrk="1" fontAlgn="auto" hangingPunct="1">
              <a:lnSpc>
                <a:spcPct val="70000"/>
              </a:lnSpc>
              <a:spcAft>
                <a:spcPts val="0"/>
              </a:spcAft>
              <a:buFont typeface="Wingdings 2"/>
              <a:buChar char=""/>
              <a:defRPr/>
            </a:pPr>
            <a:endParaRPr lang="fa-IR" sz="700" dirty="0" smtClean="0"/>
          </a:p>
          <a:p>
            <a:pPr marL="0" indent="0" algn="ctr" eaLnBrk="1" fontAlgn="auto" hangingPunct="1">
              <a:lnSpc>
                <a:spcPct val="70000"/>
              </a:lnSpc>
              <a:spcAft>
                <a:spcPts val="0"/>
              </a:spcAft>
              <a:buFont typeface="Wingdings 2" pitchFamily="18" charset="2"/>
              <a:buNone/>
              <a:defRPr/>
            </a:pPr>
            <a:r>
              <a:rPr lang="fa-IR" sz="2400" b="1" dirty="0" smtClean="0">
                <a:cs typeface="B Nazanin" pitchFamily="2" charset="-78"/>
              </a:rPr>
              <a:t>                                                      </a:t>
            </a:r>
            <a:r>
              <a:rPr lang="fa-IR" sz="2400" b="1" dirty="0">
                <a:cs typeface="B Nazanin" pitchFamily="2" charset="-78"/>
              </a:rPr>
              <a:t>= نرخ </a:t>
            </a:r>
            <a:r>
              <a:rPr lang="fa-IR" sz="2400" b="1" dirty="0" smtClean="0">
                <a:cs typeface="B Nazanin" pitchFamily="2" charset="-78"/>
              </a:rPr>
              <a:t>کارآ</a:t>
            </a:r>
            <a:r>
              <a:rPr lang="ar-SA" sz="2400" b="1" dirty="0" smtClean="0">
                <a:cs typeface="B Nazanin" pitchFamily="2" charset="-78"/>
              </a:rPr>
              <a:t>يي</a:t>
            </a:r>
            <a:endParaRPr lang="fa-IR" sz="2400" b="1" dirty="0" smtClean="0">
              <a:cs typeface="B Nazanin" pitchFamily="2" charset="-78"/>
            </a:endParaRPr>
          </a:p>
          <a:p>
            <a:pPr marL="0" indent="0" algn="ctr" eaLnBrk="1" fontAlgn="auto" hangingPunct="1">
              <a:lnSpc>
                <a:spcPct val="70000"/>
              </a:lnSpc>
              <a:spcAft>
                <a:spcPts val="0"/>
              </a:spcAft>
              <a:buNone/>
              <a:defRPr/>
            </a:pPr>
            <a:r>
              <a:rPr lang="en-US" dirty="0" smtClean="0">
                <a:cs typeface="B Nazanin" pitchFamily="2" charset="-78"/>
              </a:rPr>
              <a:t>              </a:t>
            </a:r>
            <a:endParaRPr lang="fa-IR" dirty="0" smtClean="0">
              <a:cs typeface="B Nazanin" pitchFamily="2" charset="-78"/>
            </a:endParaRPr>
          </a:p>
          <a:p>
            <a:pPr marL="0" indent="0" eaLnBrk="1" fontAlgn="auto" hangingPunct="1">
              <a:lnSpc>
                <a:spcPct val="70000"/>
              </a:lnSpc>
              <a:spcAft>
                <a:spcPts val="0"/>
              </a:spcAft>
              <a:buFont typeface="Wingdings 2" pitchFamily="18" charset="2"/>
              <a:buNone/>
              <a:defRPr/>
            </a:pPr>
            <a:r>
              <a:rPr lang="fa-IR" dirty="0" smtClean="0"/>
              <a:t>                                       </a:t>
            </a:r>
          </a:p>
          <a:p>
            <a:pPr marL="0" indent="0" algn="ctr" eaLnBrk="1" fontAlgn="auto" hangingPunct="1">
              <a:spcAft>
                <a:spcPts val="0"/>
              </a:spcAft>
              <a:buFont typeface="Wingdings 2" pitchFamily="18" charset="2"/>
              <a:buNone/>
              <a:defRPr/>
            </a:pPr>
            <a:r>
              <a:rPr lang="fa-IR" dirty="0" smtClean="0">
                <a:cs typeface="B Nazanin" pitchFamily="2" charset="-78"/>
              </a:rPr>
              <a:t>                                                         </a:t>
            </a:r>
            <a:r>
              <a:rPr lang="fa-IR" sz="2400" b="1" dirty="0" smtClean="0">
                <a:cs typeface="B Nazanin" pitchFamily="2" charset="-78"/>
              </a:rPr>
              <a:t>= </a:t>
            </a:r>
            <a:r>
              <a:rPr lang="fa-IR" sz="2400" b="1" dirty="0">
                <a:cs typeface="B Nazanin" pitchFamily="2" charset="-78"/>
              </a:rPr>
              <a:t>نسبت ک</a:t>
            </a:r>
            <a:r>
              <a:rPr lang="ar-SA" sz="2400" b="1" dirty="0">
                <a:cs typeface="B Nazanin" pitchFamily="2" charset="-78"/>
              </a:rPr>
              <a:t>ي</a:t>
            </a:r>
            <a:r>
              <a:rPr lang="fa-IR" sz="2400" b="1" dirty="0">
                <a:cs typeface="B Nazanin" pitchFamily="2" charset="-78"/>
              </a:rPr>
              <a:t>ف</a:t>
            </a:r>
            <a:r>
              <a:rPr lang="ar-SA" sz="2400" b="1" dirty="0">
                <a:cs typeface="B Nazanin" pitchFamily="2" charset="-78"/>
              </a:rPr>
              <a:t>ي</a:t>
            </a:r>
            <a:r>
              <a:rPr lang="fa-IR" sz="2400" b="1" dirty="0">
                <a:cs typeface="B Nazanin" pitchFamily="2" charset="-78"/>
              </a:rPr>
              <a:t>ت</a:t>
            </a:r>
          </a:p>
          <a:p>
            <a:pPr marL="265176" indent="-265176" eaLnBrk="1" fontAlgn="auto" hangingPunct="1">
              <a:spcAft>
                <a:spcPts val="0"/>
              </a:spcAft>
              <a:buFont typeface="Wingdings 2"/>
              <a:buChar char=""/>
              <a:defRPr/>
            </a:pPr>
            <a:endParaRPr lang="en-US" b="1" dirty="0"/>
          </a:p>
        </p:txBody>
      </p:sp>
      <p:sp>
        <p:nvSpPr>
          <p:cNvPr id="35844" name="Line 41"/>
          <p:cNvSpPr>
            <a:spLocks noChangeShapeType="1"/>
          </p:cNvSpPr>
          <p:nvPr/>
        </p:nvSpPr>
        <p:spPr bwMode="auto">
          <a:xfrm flipH="1">
            <a:off x="4343400" y="2819400"/>
            <a:ext cx="388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845" name="Text Box 42"/>
          <p:cNvSpPr txBox="1">
            <a:spLocks noChangeArrowheads="1"/>
          </p:cNvSpPr>
          <p:nvPr/>
        </p:nvSpPr>
        <p:spPr bwMode="auto">
          <a:xfrm>
            <a:off x="4267200" y="2438400"/>
            <a:ext cx="46482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b="1" dirty="0">
                <a:latin typeface="Verdana" panose="020B0604030504040204" pitchFamily="34" charset="0"/>
                <a:cs typeface="B Nazanin" pitchFamily="2" charset="-78"/>
              </a:rPr>
              <a:t>   </a:t>
            </a:r>
            <a:r>
              <a:rPr lang="en-US" b="1" dirty="0">
                <a:latin typeface="Verdana" panose="020B0604030504040204" pitchFamily="34" charset="0"/>
                <a:cs typeface="B Nazanin" pitchFamily="2" charset="-78"/>
              </a:rPr>
              <a:t>     </a:t>
            </a:r>
            <a:r>
              <a:rPr lang="fa-IR" b="1" dirty="0">
                <a:latin typeface="Verdana" panose="020B0604030504040204" pitchFamily="34" charset="0"/>
                <a:cs typeface="B Nazanin" pitchFamily="2" charset="-78"/>
              </a:rPr>
              <a:t> زمانها</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 </a:t>
            </a:r>
            <a:r>
              <a:rPr lang="fa-IR" b="1" dirty="0" smtClean="0">
                <a:latin typeface="Verdana" panose="020B0604030504040204" pitchFamily="34" charset="0"/>
                <a:cs typeface="B Nazanin" pitchFamily="2" charset="-78"/>
              </a:rPr>
              <a:t>توقف</a:t>
            </a:r>
            <a:r>
              <a:rPr lang="en-US" b="1" dirty="0" smtClean="0">
                <a:latin typeface="Verdana" panose="020B0604030504040204" pitchFamily="34" charset="0"/>
                <a:cs typeface="B Nazanin" pitchFamily="2" charset="-78"/>
              </a:rPr>
              <a:t> </a:t>
            </a:r>
            <a:r>
              <a:rPr lang="ar-SA" b="1" dirty="0" smtClean="0">
                <a:latin typeface="Times New Roman" panose="02020603050405020304" pitchFamily="18" charset="0"/>
                <a:cs typeface="B Nazanin" pitchFamily="2" charset="-78"/>
              </a:rPr>
              <a:t>–</a:t>
            </a:r>
            <a:r>
              <a:rPr lang="fa-IR" b="1" dirty="0" smtClean="0">
                <a:latin typeface="Verdana" panose="020B0604030504040204" pitchFamily="34" charset="0"/>
                <a:cs typeface="B Nazanin" pitchFamily="2" charset="-78"/>
              </a:rPr>
              <a:t> </a:t>
            </a:r>
            <a:r>
              <a:rPr lang="fa-IR" b="1" dirty="0">
                <a:latin typeface="Verdana" panose="020B0604030504040204" pitchFamily="34" charset="0"/>
                <a:cs typeface="B Nazanin" pitchFamily="2" charset="-78"/>
              </a:rPr>
              <a:t>زمان دسترس</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 مورد ن</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از</a:t>
            </a:r>
          </a:p>
          <a:p>
            <a:pPr algn="r" rtl="1" eaLnBrk="1" hangingPunct="1">
              <a:lnSpc>
                <a:spcPct val="100000"/>
              </a:lnSpc>
              <a:spcBef>
                <a:spcPct val="50000"/>
              </a:spcBef>
              <a:buFontTx/>
              <a:buNone/>
            </a:pPr>
            <a:r>
              <a:rPr lang="fa-IR" b="1" dirty="0">
                <a:latin typeface="Verdana" panose="020B0604030504040204" pitchFamily="34" charset="0"/>
                <a:cs typeface="B Nazanin" pitchFamily="2" charset="-78"/>
              </a:rPr>
              <a:t>                            زمان دسترس</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 مورد ن</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از</a:t>
            </a:r>
            <a:endParaRPr lang="en-US" b="1" dirty="0">
              <a:latin typeface="Verdana" panose="020B0604030504040204" pitchFamily="34" charset="0"/>
              <a:cs typeface="B Nazanin" pitchFamily="2" charset="-78"/>
            </a:endParaRPr>
          </a:p>
        </p:txBody>
      </p:sp>
      <p:sp>
        <p:nvSpPr>
          <p:cNvPr id="35846" name="Text Box 43"/>
          <p:cNvSpPr txBox="1">
            <a:spLocks noChangeArrowheads="1"/>
          </p:cNvSpPr>
          <p:nvPr/>
        </p:nvSpPr>
        <p:spPr bwMode="auto">
          <a:xfrm>
            <a:off x="2819400" y="3565525"/>
            <a:ext cx="47244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b="1" dirty="0">
                <a:latin typeface="Verdana" panose="020B0604030504040204" pitchFamily="34" charset="0"/>
                <a:cs typeface="B Nazanin" pitchFamily="2" charset="-78"/>
              </a:rPr>
              <a:t>تعداد خروج</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 * زمان س</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کل طراح</a:t>
            </a:r>
            <a:r>
              <a:rPr lang="ar-SA" b="1" dirty="0">
                <a:latin typeface="Verdana" panose="020B0604030504040204" pitchFamily="34" charset="0"/>
                <a:cs typeface="B Nazanin" pitchFamily="2" charset="-78"/>
              </a:rPr>
              <a:t>ي</a:t>
            </a:r>
            <a:r>
              <a:rPr lang="fa-IR" b="1" dirty="0">
                <a:latin typeface="Verdana" panose="020B0604030504040204" pitchFamily="34" charset="0"/>
                <a:cs typeface="B Nazanin" pitchFamily="2" charset="-78"/>
              </a:rPr>
              <a:t> شده</a:t>
            </a:r>
          </a:p>
          <a:p>
            <a:pPr algn="r" rtl="1" eaLnBrk="1" hangingPunct="1">
              <a:lnSpc>
                <a:spcPct val="100000"/>
              </a:lnSpc>
              <a:spcBef>
                <a:spcPct val="50000"/>
              </a:spcBef>
              <a:buFontTx/>
              <a:buNone/>
            </a:pPr>
            <a:r>
              <a:rPr lang="fa-IR" b="1" dirty="0">
                <a:latin typeface="Verdana" panose="020B0604030504040204" pitchFamily="34" charset="0"/>
                <a:cs typeface="B Nazanin" pitchFamily="2" charset="-78"/>
              </a:rPr>
              <a:t>                            زمان اجرا</a:t>
            </a:r>
            <a:endParaRPr lang="en-US" b="1" dirty="0">
              <a:latin typeface="Verdana" panose="020B0604030504040204" pitchFamily="34" charset="0"/>
              <a:cs typeface="B Nazanin" pitchFamily="2" charset="-78"/>
            </a:endParaRPr>
          </a:p>
        </p:txBody>
      </p:sp>
      <p:sp>
        <p:nvSpPr>
          <p:cNvPr id="35847" name="Line 44"/>
          <p:cNvSpPr>
            <a:spLocks noChangeShapeType="1"/>
          </p:cNvSpPr>
          <p:nvPr/>
        </p:nvSpPr>
        <p:spPr bwMode="auto">
          <a:xfrm>
            <a:off x="3962400" y="3962400"/>
            <a:ext cx="350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5848" name="Text Box 45"/>
          <p:cNvSpPr txBox="1">
            <a:spLocks noChangeArrowheads="1"/>
          </p:cNvSpPr>
          <p:nvPr/>
        </p:nvSpPr>
        <p:spPr bwMode="auto">
          <a:xfrm>
            <a:off x="3929058" y="4632325"/>
            <a:ext cx="485778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sz="1800" b="1" dirty="0">
                <a:latin typeface="Verdana" panose="020B0604030504040204" pitchFamily="34" charset="0"/>
                <a:cs typeface="Zar" panose="00000400000000000000" pitchFamily="2" charset="-78"/>
              </a:rPr>
              <a:t>              </a:t>
            </a:r>
            <a:r>
              <a:rPr lang="fa-IR" sz="1800" b="1" dirty="0" smtClean="0">
                <a:latin typeface="Verdana" panose="020B0604030504040204" pitchFamily="34" charset="0"/>
                <a:cs typeface="Zar" panose="00000400000000000000" pitchFamily="2" charset="-78"/>
              </a:rPr>
              <a:t>تعداد معيوب</a:t>
            </a:r>
            <a:r>
              <a:rPr lang="ar-SA" sz="1800" b="1" dirty="0" smtClean="0">
                <a:latin typeface="Times New Roman" panose="02020603050405020304" pitchFamily="18" charset="0"/>
                <a:cs typeface="Zar" panose="00000400000000000000" pitchFamily="2" charset="-78"/>
              </a:rPr>
              <a:t>–</a:t>
            </a:r>
            <a:r>
              <a:rPr lang="en-US" sz="1800" b="1" dirty="0" smtClean="0">
                <a:latin typeface="Times New Roman" panose="02020603050405020304" pitchFamily="18" charset="0"/>
                <a:cs typeface="Zar" panose="00000400000000000000" pitchFamily="2" charset="-78"/>
              </a:rPr>
              <a:t> </a:t>
            </a:r>
            <a:r>
              <a:rPr lang="fa-IR" sz="1800" b="1" dirty="0" smtClean="0">
                <a:latin typeface="Verdana" panose="020B0604030504040204" pitchFamily="34" charset="0"/>
                <a:cs typeface="Zar" panose="00000400000000000000" pitchFamily="2" charset="-78"/>
              </a:rPr>
              <a:t> تعداد کل محصولات توليدی</a:t>
            </a:r>
            <a:endParaRPr lang="fa-IR" sz="1800" b="1" dirty="0">
              <a:latin typeface="Verdana" panose="020B0604030504040204" pitchFamily="34" charset="0"/>
              <a:cs typeface="Zar" panose="00000400000000000000" pitchFamily="2" charset="-78"/>
            </a:endParaRPr>
          </a:p>
          <a:p>
            <a:pPr algn="r" rtl="1" eaLnBrk="1" hangingPunct="1">
              <a:lnSpc>
                <a:spcPct val="100000"/>
              </a:lnSpc>
              <a:spcBef>
                <a:spcPct val="50000"/>
              </a:spcBef>
              <a:buFontTx/>
              <a:buNone/>
            </a:pPr>
            <a:r>
              <a:rPr lang="fa-IR" b="1" dirty="0">
                <a:latin typeface="Verdana" panose="020B0604030504040204" pitchFamily="34" charset="0"/>
                <a:cs typeface="Zar" panose="00000400000000000000" pitchFamily="2" charset="-78"/>
              </a:rPr>
              <a:t>                        </a:t>
            </a:r>
            <a:r>
              <a:rPr lang="fa-IR" b="1" dirty="0" smtClean="0">
                <a:latin typeface="Verdana" panose="020B0604030504040204" pitchFamily="34" charset="0"/>
                <a:cs typeface="Zar" panose="00000400000000000000" pitchFamily="2" charset="-78"/>
              </a:rPr>
              <a:t>تعداد کل محصولات توليدی</a:t>
            </a:r>
            <a:endParaRPr lang="en-US" b="1" dirty="0">
              <a:latin typeface="Verdana" panose="020B0604030504040204" pitchFamily="34" charset="0"/>
              <a:cs typeface="Zar" panose="00000400000000000000" pitchFamily="2" charset="-78"/>
            </a:endParaRPr>
          </a:p>
        </p:txBody>
      </p:sp>
      <p:sp>
        <p:nvSpPr>
          <p:cNvPr id="35849" name="Line 46"/>
          <p:cNvSpPr>
            <a:spLocks noChangeShapeType="1"/>
          </p:cNvSpPr>
          <p:nvPr/>
        </p:nvSpPr>
        <p:spPr bwMode="auto">
          <a:xfrm flipH="1" flipV="1">
            <a:off x="4343400" y="5029199"/>
            <a:ext cx="3800500" cy="457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2286000"/>
            <a:ext cx="8153400" cy="4114800"/>
          </a:xfrm>
        </p:spPr>
        <p:txBody>
          <a:bodyPr rtlCol="0">
            <a:normAutofit/>
          </a:bodyPr>
          <a:lstStyle/>
          <a:p>
            <a:pPr marL="0" indent="0" algn="r" rtl="1">
              <a:lnSpc>
                <a:spcPct val="150000"/>
              </a:lnSpc>
              <a:buNone/>
              <a:defRPr/>
            </a:pPr>
            <a:r>
              <a:rPr lang="ar-SA" sz="2400" dirty="0">
                <a:solidFill>
                  <a:schemeClr val="tx1"/>
                </a:solidFill>
                <a:cs typeface="B Nazanin" pitchFamily="2" charset="-78"/>
              </a:rPr>
              <a:t>ي</a:t>
            </a:r>
            <a:r>
              <a:rPr lang="fa-IR" sz="2400" dirty="0">
                <a:solidFill>
                  <a:schemeClr val="tx1"/>
                </a:solidFill>
                <a:cs typeface="B Nazanin" pitchFamily="2" charset="-78"/>
              </a:rPr>
              <a:t>ک پرس تزر</a:t>
            </a:r>
            <a:r>
              <a:rPr lang="ar-SA" sz="2400" dirty="0">
                <a:solidFill>
                  <a:schemeClr val="tx1"/>
                </a:solidFill>
                <a:cs typeface="B Nazanin" pitchFamily="2" charset="-78"/>
              </a:rPr>
              <a:t>ي</a:t>
            </a:r>
            <a:r>
              <a:rPr lang="fa-IR" sz="2400" dirty="0">
                <a:solidFill>
                  <a:schemeClr val="tx1"/>
                </a:solidFill>
                <a:cs typeface="B Nazanin" pitchFamily="2" charset="-78"/>
              </a:rPr>
              <a:t>ق پلاست</a:t>
            </a:r>
            <a:r>
              <a:rPr lang="ar-SA" sz="2400" dirty="0">
                <a:solidFill>
                  <a:schemeClr val="tx1"/>
                </a:solidFill>
                <a:cs typeface="B Nazanin" pitchFamily="2" charset="-78"/>
              </a:rPr>
              <a:t>ي</a:t>
            </a:r>
            <a:r>
              <a:rPr lang="fa-IR" sz="2400" dirty="0">
                <a:solidFill>
                  <a:schemeClr val="tx1"/>
                </a:solidFill>
                <a:cs typeface="B Nazanin" pitchFamily="2" charset="-78"/>
              </a:rPr>
              <a:t>ک با مشخصات ز</a:t>
            </a:r>
            <a:r>
              <a:rPr lang="ar-SA" sz="2400" dirty="0">
                <a:solidFill>
                  <a:schemeClr val="tx1"/>
                </a:solidFill>
                <a:cs typeface="B Nazanin" pitchFamily="2" charset="-78"/>
              </a:rPr>
              <a:t>ي</a:t>
            </a:r>
            <a:r>
              <a:rPr lang="fa-IR" sz="2400" dirty="0">
                <a:solidFill>
                  <a:schemeClr val="tx1"/>
                </a:solidFill>
                <a:cs typeface="B Nazanin" pitchFamily="2" charset="-78"/>
              </a:rPr>
              <a:t>ر را در نظر بگ</a:t>
            </a:r>
            <a:r>
              <a:rPr lang="ar-SA" sz="2400" dirty="0">
                <a:solidFill>
                  <a:schemeClr val="tx1"/>
                </a:solidFill>
                <a:cs typeface="B Nazanin" pitchFamily="2" charset="-78"/>
              </a:rPr>
              <a:t>ي</a:t>
            </a:r>
            <a:r>
              <a:rPr lang="fa-IR" sz="2400" dirty="0">
                <a:solidFill>
                  <a:schemeClr val="tx1"/>
                </a:solidFill>
                <a:cs typeface="B Nazanin" pitchFamily="2" charset="-78"/>
              </a:rPr>
              <a:t>ر</a:t>
            </a:r>
            <a:r>
              <a:rPr lang="ar-SA" sz="2400" dirty="0">
                <a:solidFill>
                  <a:schemeClr val="tx1"/>
                </a:solidFill>
                <a:cs typeface="B Nazanin" pitchFamily="2" charset="-78"/>
              </a:rPr>
              <a:t>ي</a:t>
            </a:r>
            <a:r>
              <a:rPr lang="fa-IR" sz="2400" dirty="0">
                <a:solidFill>
                  <a:schemeClr val="tx1"/>
                </a:solidFill>
                <a:cs typeface="B Nazanin" pitchFamily="2" charset="-78"/>
              </a:rPr>
              <a:t>د:</a:t>
            </a:r>
          </a:p>
          <a:p>
            <a:pPr marL="0" indent="0" algn="r" rtl="1">
              <a:lnSpc>
                <a:spcPct val="150000"/>
              </a:lnSpc>
              <a:buNone/>
              <a:defRPr/>
            </a:pPr>
            <a:r>
              <a:rPr lang="fa-IR" sz="2400" dirty="0">
                <a:solidFill>
                  <a:schemeClr val="tx1"/>
                </a:solidFill>
                <a:cs typeface="B Nazanin" pitchFamily="2" charset="-78"/>
              </a:rPr>
              <a:t>پرس برا</a:t>
            </a:r>
            <a:r>
              <a:rPr lang="ar-SA" sz="2400" dirty="0">
                <a:solidFill>
                  <a:schemeClr val="tx1"/>
                </a:solidFill>
                <a:cs typeface="B Nazanin" pitchFamily="2" charset="-78"/>
              </a:rPr>
              <a:t>ي</a:t>
            </a:r>
            <a:r>
              <a:rPr lang="fa-IR" sz="2400" dirty="0">
                <a:solidFill>
                  <a:schemeClr val="tx1"/>
                </a:solidFill>
                <a:cs typeface="B Nazanin" pitchFamily="2" charset="-78"/>
              </a:rPr>
              <a:t> ۱۵ ش</a:t>
            </a:r>
            <a:r>
              <a:rPr lang="ar-SA" sz="2400" dirty="0">
                <a:solidFill>
                  <a:schemeClr val="tx1"/>
                </a:solidFill>
                <a:cs typeface="B Nazanin" pitchFamily="2" charset="-78"/>
              </a:rPr>
              <a:t>ي</a:t>
            </a:r>
            <a:r>
              <a:rPr lang="fa-IR" sz="2400" dirty="0">
                <a:solidFill>
                  <a:schemeClr val="tx1"/>
                </a:solidFill>
                <a:cs typeface="B Nazanin" pitchFamily="2" charset="-78"/>
              </a:rPr>
              <a:t>فت ۸ ساعته در هفته برنامه‌ر</a:t>
            </a:r>
            <a:r>
              <a:rPr lang="ar-SA" sz="2400" dirty="0">
                <a:solidFill>
                  <a:schemeClr val="tx1"/>
                </a:solidFill>
                <a:cs typeface="B Nazanin" pitchFamily="2" charset="-78"/>
              </a:rPr>
              <a:t>ي</a:t>
            </a:r>
            <a:r>
              <a:rPr lang="fa-IR" sz="2400" dirty="0">
                <a:solidFill>
                  <a:schemeClr val="tx1"/>
                </a:solidFill>
                <a:cs typeface="B Nazanin" pitchFamily="2" charset="-78"/>
              </a:rPr>
              <a:t>ز</a:t>
            </a:r>
            <a:r>
              <a:rPr lang="ar-SA" sz="2400" dirty="0">
                <a:solidFill>
                  <a:schemeClr val="tx1"/>
                </a:solidFill>
                <a:cs typeface="B Nazanin" pitchFamily="2" charset="-78"/>
              </a:rPr>
              <a:t>ي</a:t>
            </a:r>
            <a:r>
              <a:rPr lang="fa-IR" sz="2400" dirty="0">
                <a:solidFill>
                  <a:schemeClr val="tx1"/>
                </a:solidFill>
                <a:cs typeface="B Nazanin" pitchFamily="2" charset="-78"/>
              </a:rPr>
              <a:t> شده است </a:t>
            </a:r>
            <a:r>
              <a:rPr lang="ar-SA" sz="2400" dirty="0">
                <a:solidFill>
                  <a:schemeClr val="tx1"/>
                </a:solidFill>
                <a:cs typeface="B Nazanin" pitchFamily="2" charset="-78"/>
              </a:rPr>
              <a:t>ي</a:t>
            </a:r>
            <a:r>
              <a:rPr lang="fa-IR" sz="2400" dirty="0">
                <a:solidFill>
                  <a:schemeClr val="tx1"/>
                </a:solidFill>
                <a:cs typeface="B Nazanin" pitchFamily="2" charset="-78"/>
              </a:rPr>
              <a:t>عن</a:t>
            </a:r>
            <a:r>
              <a:rPr lang="ar-SA" sz="2400" dirty="0" smtClean="0">
                <a:solidFill>
                  <a:schemeClr val="tx1"/>
                </a:solidFill>
                <a:cs typeface="B Nazanin" pitchFamily="2" charset="-78"/>
              </a:rPr>
              <a:t>ي</a:t>
            </a:r>
            <a:endParaRPr lang="fa-IR" sz="2400" dirty="0" smtClean="0">
              <a:solidFill>
                <a:schemeClr val="tx1"/>
              </a:solidFill>
              <a:cs typeface="B Nazanin" pitchFamily="2" charset="-78"/>
            </a:endParaRPr>
          </a:p>
          <a:p>
            <a:pPr marL="0" indent="0" algn="r" rtl="1">
              <a:lnSpc>
                <a:spcPct val="150000"/>
              </a:lnSpc>
              <a:buNone/>
              <a:defRPr/>
            </a:pPr>
            <a:r>
              <a:rPr lang="fa-IR" sz="2400" dirty="0" smtClean="0">
                <a:solidFill>
                  <a:schemeClr val="tx1"/>
                </a:solidFill>
                <a:cs typeface="B Nazanin" pitchFamily="2" charset="-78"/>
              </a:rPr>
              <a:t> دق</a:t>
            </a:r>
            <a:r>
              <a:rPr lang="ar-SA" sz="2400" dirty="0" smtClean="0">
                <a:solidFill>
                  <a:schemeClr val="tx1"/>
                </a:solidFill>
                <a:cs typeface="B Nazanin" pitchFamily="2" charset="-78"/>
              </a:rPr>
              <a:t>ي</a:t>
            </a:r>
            <a:r>
              <a:rPr lang="fa-IR" sz="2400" dirty="0" smtClean="0">
                <a:solidFill>
                  <a:schemeClr val="tx1"/>
                </a:solidFill>
                <a:cs typeface="B Nazanin" pitchFamily="2" charset="-78"/>
              </a:rPr>
              <a:t>قه ۷۲۰۰ = ۶۰ * ۸ * ۱۵</a:t>
            </a:r>
          </a:p>
          <a:p>
            <a:pPr marL="0" indent="0" algn="r" rtl="1">
              <a:lnSpc>
                <a:spcPct val="150000"/>
              </a:lnSpc>
              <a:buNone/>
              <a:defRPr/>
            </a:pPr>
            <a:r>
              <a:rPr lang="fa-IR" sz="2400" dirty="0" smtClean="0">
                <a:solidFill>
                  <a:schemeClr val="tx1"/>
                </a:solidFill>
                <a:cs typeface="B Nazanin" pitchFamily="2" charset="-78"/>
              </a:rPr>
              <a:t>زمانها</a:t>
            </a:r>
            <a:r>
              <a:rPr lang="ar-SA" sz="2400" dirty="0">
                <a:solidFill>
                  <a:schemeClr val="tx1"/>
                </a:solidFill>
                <a:cs typeface="B Nazanin" pitchFamily="2" charset="-78"/>
              </a:rPr>
              <a:t>ي</a:t>
            </a:r>
            <a:r>
              <a:rPr lang="fa-IR" sz="2400" dirty="0">
                <a:solidFill>
                  <a:schemeClr val="tx1"/>
                </a:solidFill>
                <a:cs typeface="B Nazanin" pitchFamily="2" charset="-78"/>
              </a:rPr>
              <a:t> توقف برنامه‌ر</a:t>
            </a:r>
            <a:r>
              <a:rPr lang="ar-SA" sz="2400" dirty="0">
                <a:solidFill>
                  <a:schemeClr val="tx1"/>
                </a:solidFill>
                <a:cs typeface="B Nazanin" pitchFamily="2" charset="-78"/>
              </a:rPr>
              <a:t>ي</a:t>
            </a:r>
            <a:r>
              <a:rPr lang="fa-IR" sz="2400" dirty="0">
                <a:solidFill>
                  <a:schemeClr val="tx1"/>
                </a:solidFill>
                <a:cs typeface="B Nazanin" pitchFamily="2" charset="-78"/>
              </a:rPr>
              <a:t>ز</a:t>
            </a:r>
            <a:r>
              <a:rPr lang="ar-SA" sz="2400" dirty="0">
                <a:solidFill>
                  <a:schemeClr val="tx1"/>
                </a:solidFill>
                <a:cs typeface="B Nazanin" pitchFamily="2" charset="-78"/>
              </a:rPr>
              <a:t>ي</a:t>
            </a:r>
            <a:r>
              <a:rPr lang="fa-IR" sz="2400" dirty="0">
                <a:solidFill>
                  <a:schemeClr val="tx1"/>
                </a:solidFill>
                <a:cs typeface="B Nazanin" pitchFamily="2" charset="-78"/>
              </a:rPr>
              <a:t> شده برا</a:t>
            </a:r>
            <a:r>
              <a:rPr lang="ar-SA" sz="2400" dirty="0">
                <a:solidFill>
                  <a:schemeClr val="tx1"/>
                </a:solidFill>
                <a:cs typeface="B Nazanin" pitchFamily="2" charset="-78"/>
              </a:rPr>
              <a:t>ي</a:t>
            </a:r>
            <a:r>
              <a:rPr lang="fa-IR" sz="2400" dirty="0">
                <a:solidFill>
                  <a:schemeClr val="tx1"/>
                </a:solidFill>
                <a:cs typeface="B Nazanin" pitchFamily="2" charset="-78"/>
              </a:rPr>
              <a:t> </a:t>
            </a:r>
            <a:r>
              <a:rPr lang="fa-IR" sz="2400" dirty="0" smtClean="0">
                <a:solidFill>
                  <a:schemeClr val="tx1"/>
                </a:solidFill>
                <a:cs typeface="B Nazanin" pitchFamily="2" charset="-78"/>
              </a:rPr>
              <a:t>استراحت</a:t>
            </a:r>
            <a:r>
              <a:rPr lang="en-US" sz="2400" dirty="0" smtClean="0">
                <a:solidFill>
                  <a:schemeClr val="tx1"/>
                </a:solidFill>
                <a:cs typeface="B Nazanin" pitchFamily="2" charset="-78"/>
              </a:rPr>
              <a:t> </a:t>
            </a:r>
            <a:r>
              <a:rPr lang="fa-IR" sz="2400" dirty="0" smtClean="0">
                <a:solidFill>
                  <a:schemeClr val="tx1"/>
                </a:solidFill>
                <a:cs typeface="B Nazanin" pitchFamily="2" charset="-78"/>
              </a:rPr>
              <a:t>- ناهار </a:t>
            </a:r>
            <a:r>
              <a:rPr lang="fa-IR" sz="2400" dirty="0">
                <a:solidFill>
                  <a:schemeClr val="tx1"/>
                </a:solidFill>
                <a:cs typeface="B Nazanin" pitchFamily="2" charset="-78"/>
              </a:rPr>
              <a:t>و نظ</a:t>
            </a:r>
            <a:r>
              <a:rPr lang="ar-SA" sz="2400" dirty="0">
                <a:solidFill>
                  <a:schemeClr val="tx1"/>
                </a:solidFill>
                <a:cs typeface="B Nazanin" pitchFamily="2" charset="-78"/>
              </a:rPr>
              <a:t>ي</a:t>
            </a:r>
            <a:r>
              <a:rPr lang="fa-IR" sz="2400" dirty="0">
                <a:solidFill>
                  <a:schemeClr val="tx1"/>
                </a:solidFill>
                <a:cs typeface="B Nazanin" pitchFamily="2" charset="-78"/>
              </a:rPr>
              <a:t>ر آن جمعا ۲۵۰ دق</a:t>
            </a:r>
            <a:r>
              <a:rPr lang="ar-SA" sz="2400" dirty="0">
                <a:solidFill>
                  <a:schemeClr val="tx1"/>
                </a:solidFill>
                <a:cs typeface="B Nazanin" pitchFamily="2" charset="-78"/>
              </a:rPr>
              <a:t>ي</a:t>
            </a:r>
            <a:r>
              <a:rPr lang="fa-IR" sz="2400" dirty="0">
                <a:solidFill>
                  <a:schemeClr val="tx1"/>
                </a:solidFill>
                <a:cs typeface="B Nazanin" pitchFamily="2" charset="-78"/>
              </a:rPr>
              <a:t>قه برنامه‌ر</a:t>
            </a:r>
            <a:r>
              <a:rPr lang="ar-SA" sz="2400" dirty="0">
                <a:solidFill>
                  <a:schemeClr val="tx1"/>
                </a:solidFill>
                <a:cs typeface="B Nazanin" pitchFamily="2" charset="-78"/>
              </a:rPr>
              <a:t>ي</a:t>
            </a:r>
            <a:r>
              <a:rPr lang="fa-IR" sz="2400" dirty="0">
                <a:solidFill>
                  <a:schemeClr val="tx1"/>
                </a:solidFill>
                <a:cs typeface="B Nazanin" pitchFamily="2" charset="-78"/>
              </a:rPr>
              <a:t>ز</a:t>
            </a:r>
            <a:r>
              <a:rPr lang="ar-SA" sz="2400" dirty="0">
                <a:solidFill>
                  <a:schemeClr val="tx1"/>
                </a:solidFill>
                <a:cs typeface="B Nazanin" pitchFamily="2" charset="-78"/>
              </a:rPr>
              <a:t>ي</a:t>
            </a:r>
            <a:r>
              <a:rPr lang="fa-IR" sz="2400" dirty="0">
                <a:solidFill>
                  <a:schemeClr val="tx1"/>
                </a:solidFill>
                <a:cs typeface="B Nazanin" pitchFamily="2" charset="-78"/>
              </a:rPr>
              <a:t> شده</a:t>
            </a:r>
          </a:p>
          <a:p>
            <a:pPr marL="0" indent="0" algn="r" rtl="1">
              <a:lnSpc>
                <a:spcPct val="150000"/>
              </a:lnSpc>
              <a:buNone/>
              <a:defRPr/>
            </a:pPr>
            <a:r>
              <a:rPr lang="fa-IR" sz="2400" dirty="0">
                <a:solidFill>
                  <a:schemeClr val="tx1"/>
                </a:solidFill>
                <a:cs typeface="B Nazanin" pitchFamily="2" charset="-78"/>
              </a:rPr>
              <a:t>ا</a:t>
            </a:r>
            <a:r>
              <a:rPr lang="ar-SA" sz="2400" dirty="0">
                <a:solidFill>
                  <a:schemeClr val="tx1"/>
                </a:solidFill>
                <a:cs typeface="B Nazanin" pitchFamily="2" charset="-78"/>
              </a:rPr>
              <a:t>ي</a:t>
            </a:r>
            <a:r>
              <a:rPr lang="fa-IR" sz="2400" dirty="0">
                <a:solidFill>
                  <a:schemeClr val="tx1"/>
                </a:solidFill>
                <a:cs typeface="B Nazanin" pitchFamily="2" charset="-78"/>
              </a:rPr>
              <a:t>ن پرس ۵۰۰ دق</a:t>
            </a:r>
            <a:r>
              <a:rPr lang="ar-SA" sz="2400" dirty="0">
                <a:solidFill>
                  <a:schemeClr val="tx1"/>
                </a:solidFill>
                <a:cs typeface="B Nazanin" pitchFamily="2" charset="-78"/>
              </a:rPr>
              <a:t>ي</a:t>
            </a:r>
            <a:r>
              <a:rPr lang="fa-IR" sz="2400" dirty="0">
                <a:solidFill>
                  <a:schemeClr val="tx1"/>
                </a:solidFill>
                <a:cs typeface="B Nazanin" pitchFamily="2" charset="-78"/>
              </a:rPr>
              <a:t>قه برا</a:t>
            </a:r>
            <a:r>
              <a:rPr lang="ar-SA" sz="2400" dirty="0">
                <a:solidFill>
                  <a:schemeClr val="tx1"/>
                </a:solidFill>
                <a:cs typeface="B Nazanin" pitchFamily="2" charset="-78"/>
              </a:rPr>
              <a:t>ي</a:t>
            </a:r>
            <a:r>
              <a:rPr lang="fa-IR" sz="2400" dirty="0">
                <a:solidFill>
                  <a:schemeClr val="tx1"/>
                </a:solidFill>
                <a:cs typeface="B Nazanin" pitchFamily="2" charset="-78"/>
              </a:rPr>
              <a:t> انجام کارها</a:t>
            </a:r>
            <a:r>
              <a:rPr lang="ar-SA" sz="2400" dirty="0">
                <a:solidFill>
                  <a:schemeClr val="tx1"/>
                </a:solidFill>
                <a:cs typeface="B Nazanin" pitchFamily="2" charset="-78"/>
              </a:rPr>
              <a:t>ي</a:t>
            </a:r>
            <a:r>
              <a:rPr lang="fa-IR" sz="2400" dirty="0">
                <a:solidFill>
                  <a:schemeClr val="tx1"/>
                </a:solidFill>
                <a:cs typeface="B Nazanin" pitchFamily="2" charset="-78"/>
              </a:rPr>
              <a:t> نگهدار</a:t>
            </a:r>
            <a:r>
              <a:rPr lang="ar-SA" sz="2400" dirty="0">
                <a:solidFill>
                  <a:schemeClr val="tx1"/>
                </a:solidFill>
                <a:cs typeface="B Nazanin" pitchFamily="2" charset="-78"/>
              </a:rPr>
              <a:t>ي</a:t>
            </a:r>
            <a:r>
              <a:rPr lang="fa-IR" sz="2400" dirty="0">
                <a:solidFill>
                  <a:schemeClr val="tx1"/>
                </a:solidFill>
                <a:cs typeface="B Nazanin" pitchFamily="2" charset="-78"/>
              </a:rPr>
              <a:t> در هفته متوقف م</a:t>
            </a:r>
            <a:r>
              <a:rPr lang="ar-SA" sz="2400" dirty="0">
                <a:solidFill>
                  <a:schemeClr val="tx1"/>
                </a:solidFill>
                <a:cs typeface="B Nazanin" pitchFamily="2" charset="-78"/>
              </a:rPr>
              <a:t>ي</a:t>
            </a:r>
            <a:r>
              <a:rPr lang="fa-IR" sz="2400" dirty="0">
                <a:solidFill>
                  <a:schemeClr val="tx1"/>
                </a:solidFill>
                <a:cs typeface="B Nazanin" pitchFamily="2" charset="-78"/>
              </a:rPr>
              <a:t>‌شود</a:t>
            </a:r>
            <a:r>
              <a:rPr lang="fa-IR" sz="2400" dirty="0" smtClean="0">
                <a:solidFill>
                  <a:schemeClr val="tx1"/>
                </a:solidFill>
                <a:cs typeface="B Nazanin" pitchFamily="2" charset="-78"/>
              </a:rPr>
              <a:t>.</a:t>
            </a:r>
            <a:endParaRPr lang="fa-IR" sz="2400" dirty="0">
              <a:solidFill>
                <a:schemeClr val="tx1"/>
              </a:solidFill>
              <a:cs typeface="B Nazanin" pitchFamily="2" charset="-78"/>
            </a:endParaRPr>
          </a:p>
        </p:txBody>
      </p:sp>
      <p:sp>
        <p:nvSpPr>
          <p:cNvPr id="2" name="Rectangle 1"/>
          <p:cNvSpPr/>
          <p:nvPr/>
        </p:nvSpPr>
        <p:spPr>
          <a:xfrm>
            <a:off x="780737" y="1097923"/>
            <a:ext cx="7582525" cy="646331"/>
          </a:xfrm>
          <a:prstGeom prst="rect">
            <a:avLst/>
          </a:prstGeom>
          <a:noFill/>
        </p:spPr>
        <p:txBody>
          <a:bodyPr wrap="none">
            <a:spAutoFit/>
          </a:bodyPr>
          <a:lstStyle/>
          <a:p>
            <a:pPr algn="ctr" eaLnBrk="1" hangingPunct="1">
              <a:defRPr/>
            </a:pP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اندازه‌گ</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ر</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اثربخش</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ک پرس تزر</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ق پلاست</a:t>
            </a:r>
            <a:r>
              <a:rPr lang="ar-SA"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ک</a:t>
            </a:r>
            <a:endParaRPr lang="en-US"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47700" y="990600"/>
            <a:ext cx="7848600" cy="914400"/>
          </a:xfrm>
          <a:extLst/>
        </p:spPr>
        <p:txBody>
          <a:bodyPr/>
          <a:lstStyle/>
          <a:p>
            <a:pPr algn="ctr" eaLnBrk="1" hangingPunct="1">
              <a:defRPr/>
            </a:pP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 اندازه‌گ</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ر</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 اثربخش</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 </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ک پرس تزر</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ق پلاست</a:t>
            </a:r>
            <a:r>
              <a:rPr lang="ar-SA" sz="36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3600" b="1" dirty="0" smtClean="0">
                <a:ln w="17780" cmpd="sng">
                  <a:solidFill>
                    <a:srgbClr val="FFFFFF"/>
                  </a:solidFill>
                  <a:prstDash val="solid"/>
                  <a:miter lim="800000"/>
                </a:ln>
                <a:effectLst>
                  <a:outerShdw blurRad="50800" algn="tl" rotWithShape="0">
                    <a:srgbClr val="000000"/>
                  </a:outerShdw>
                </a:effectLst>
                <a:cs typeface="B Titr" pitchFamily="2" charset="-78"/>
              </a:rPr>
              <a:t>ک</a:t>
            </a:r>
            <a:endParaRPr lang="en-US" sz="3600" b="1" dirty="0" smtClean="0">
              <a:cs typeface="B Titr" pitchFamily="2" charset="-78"/>
            </a:endParaRPr>
          </a:p>
        </p:txBody>
      </p:sp>
      <p:sp>
        <p:nvSpPr>
          <p:cNvPr id="3" name="Content Placeholder 2"/>
          <p:cNvSpPr>
            <a:spLocks noGrp="1"/>
          </p:cNvSpPr>
          <p:nvPr>
            <p:ph idx="1"/>
          </p:nvPr>
        </p:nvSpPr>
        <p:spPr>
          <a:xfrm>
            <a:off x="457200" y="2209800"/>
            <a:ext cx="8382000" cy="3657600"/>
          </a:xfrm>
        </p:spPr>
        <p:txBody>
          <a:bodyPr>
            <a:noAutofit/>
          </a:bodyPr>
          <a:lstStyle/>
          <a:p>
            <a:pPr marL="0" indent="0" algn="r" rtl="1" eaLnBrk="1" fontAlgn="auto" hangingPunct="1">
              <a:lnSpc>
                <a:spcPct val="150000"/>
              </a:lnSpc>
              <a:spcAft>
                <a:spcPts val="0"/>
              </a:spcAft>
              <a:buNone/>
              <a:defRPr/>
            </a:pPr>
            <a:r>
              <a:rPr lang="fa-IR" sz="2800" dirty="0">
                <a:solidFill>
                  <a:schemeClr val="tx1"/>
                </a:solidFill>
                <a:cs typeface="B Nazanin" pitchFamily="2" charset="-78"/>
              </a:rPr>
              <a:t>زمانها</a:t>
            </a:r>
            <a:r>
              <a:rPr lang="ar-SA" sz="2800" dirty="0">
                <a:solidFill>
                  <a:schemeClr val="tx1"/>
                </a:solidFill>
                <a:cs typeface="B Nazanin" pitchFamily="2" charset="-78"/>
              </a:rPr>
              <a:t>ي</a:t>
            </a:r>
            <a:r>
              <a:rPr lang="fa-IR" sz="2800" dirty="0">
                <a:solidFill>
                  <a:schemeClr val="tx1"/>
                </a:solidFill>
                <a:cs typeface="B Nazanin" pitchFamily="2" charset="-78"/>
              </a:rPr>
              <a:t> تعو</a:t>
            </a:r>
            <a:r>
              <a:rPr lang="ar-SA" sz="2800" dirty="0">
                <a:solidFill>
                  <a:schemeClr val="tx1"/>
                </a:solidFill>
                <a:cs typeface="B Nazanin" pitchFamily="2" charset="-78"/>
              </a:rPr>
              <a:t>ي</a:t>
            </a:r>
            <a:r>
              <a:rPr lang="fa-IR" sz="2800" dirty="0">
                <a:solidFill>
                  <a:schemeClr val="tx1"/>
                </a:solidFill>
                <a:cs typeface="B Nazanin" pitchFamily="2" charset="-78"/>
              </a:rPr>
              <a:t>ض قالبتها و غ</a:t>
            </a:r>
            <a:r>
              <a:rPr lang="ar-SA" sz="2800" dirty="0">
                <a:solidFill>
                  <a:schemeClr val="tx1"/>
                </a:solidFill>
                <a:cs typeface="B Nazanin" pitchFamily="2" charset="-78"/>
              </a:rPr>
              <a:t>ي</a:t>
            </a:r>
            <a:r>
              <a:rPr lang="fa-IR" sz="2800" dirty="0">
                <a:solidFill>
                  <a:schemeClr val="tx1"/>
                </a:solidFill>
                <a:cs typeface="B Nazanin" pitchFamily="2" charset="-78"/>
              </a:rPr>
              <a:t>ره در هفته مذکور ۴۱۴۰ دق</a:t>
            </a:r>
            <a:r>
              <a:rPr lang="ar-SA" sz="2800" dirty="0">
                <a:solidFill>
                  <a:schemeClr val="tx1"/>
                </a:solidFill>
                <a:cs typeface="B Nazanin" pitchFamily="2" charset="-78"/>
              </a:rPr>
              <a:t>ي</a:t>
            </a:r>
            <a:r>
              <a:rPr lang="fa-IR" sz="2800" dirty="0">
                <a:solidFill>
                  <a:schemeClr val="tx1"/>
                </a:solidFill>
                <a:cs typeface="B Nazanin" pitchFamily="2" charset="-78"/>
              </a:rPr>
              <a:t>قه بوده است.</a:t>
            </a:r>
          </a:p>
          <a:p>
            <a:pPr marL="0" indent="0" algn="r" rtl="1" eaLnBrk="1" fontAlgn="auto" hangingPunct="1">
              <a:lnSpc>
                <a:spcPct val="150000"/>
              </a:lnSpc>
              <a:spcAft>
                <a:spcPts val="0"/>
              </a:spcAft>
              <a:buNone/>
              <a:defRPr/>
            </a:pPr>
            <a:r>
              <a:rPr lang="fa-IR" sz="2800" dirty="0">
                <a:solidFill>
                  <a:schemeClr val="tx1"/>
                </a:solidFill>
                <a:cs typeface="B Nazanin" pitchFamily="2" charset="-78"/>
              </a:rPr>
              <a:t>کل قطعات تول</a:t>
            </a:r>
            <a:r>
              <a:rPr lang="ar-SA" sz="2800" dirty="0">
                <a:solidFill>
                  <a:schemeClr val="tx1"/>
                </a:solidFill>
                <a:cs typeface="B Nazanin" pitchFamily="2" charset="-78"/>
              </a:rPr>
              <a:t>ي</a:t>
            </a:r>
            <a:r>
              <a:rPr lang="fa-IR" sz="2800" dirty="0">
                <a:solidFill>
                  <a:schemeClr val="tx1"/>
                </a:solidFill>
                <a:cs typeface="B Nazanin" pitchFamily="2" charset="-78"/>
              </a:rPr>
              <a:t>د</a:t>
            </a:r>
            <a:r>
              <a:rPr lang="ar-SA" sz="2800" dirty="0">
                <a:solidFill>
                  <a:schemeClr val="tx1"/>
                </a:solidFill>
                <a:cs typeface="B Nazanin" pitchFamily="2" charset="-78"/>
              </a:rPr>
              <a:t>ي</a:t>
            </a:r>
            <a:r>
              <a:rPr lang="fa-IR" sz="2800" dirty="0">
                <a:solidFill>
                  <a:schemeClr val="tx1"/>
                </a:solidFill>
                <a:cs typeface="B Nazanin" pitchFamily="2" charset="-78"/>
              </a:rPr>
              <a:t> (خروج</a:t>
            </a:r>
            <a:r>
              <a:rPr lang="ar-SA" sz="2800" dirty="0">
                <a:solidFill>
                  <a:schemeClr val="tx1"/>
                </a:solidFill>
                <a:cs typeface="B Nazanin" pitchFamily="2" charset="-78"/>
              </a:rPr>
              <a:t>ي</a:t>
            </a:r>
            <a:r>
              <a:rPr lang="fa-IR" sz="2800" dirty="0">
                <a:solidFill>
                  <a:schemeClr val="tx1"/>
                </a:solidFill>
                <a:cs typeface="B Nazanin" pitchFamily="2" charset="-78"/>
              </a:rPr>
              <a:t>) در هفته مورد نظر ۱۵۹۰۶ قطعه بوده است</a:t>
            </a:r>
            <a:r>
              <a:rPr lang="fa-IR" sz="2800" dirty="0" smtClean="0">
                <a:solidFill>
                  <a:schemeClr val="tx1"/>
                </a:solidFill>
                <a:cs typeface="B Nazanin" pitchFamily="2" charset="-78"/>
              </a:rPr>
              <a:t>.</a:t>
            </a:r>
            <a:endParaRPr lang="fa-IR" sz="2800" dirty="0">
              <a:solidFill>
                <a:schemeClr val="tx1"/>
              </a:solidFill>
              <a:cs typeface="B Nazanin" pitchFamily="2" charset="-78"/>
            </a:endParaRPr>
          </a:p>
          <a:p>
            <a:pPr marL="0" indent="0" algn="r" rtl="1" eaLnBrk="1" fontAlgn="auto" hangingPunct="1">
              <a:lnSpc>
                <a:spcPct val="150000"/>
              </a:lnSpc>
              <a:spcAft>
                <a:spcPts val="0"/>
              </a:spcAft>
              <a:buNone/>
              <a:defRPr/>
            </a:pPr>
            <a:r>
              <a:rPr lang="fa-IR" sz="2800" dirty="0">
                <a:solidFill>
                  <a:schemeClr val="tx1"/>
                </a:solidFill>
                <a:cs typeface="B Nazanin" pitchFamily="2" charset="-78"/>
              </a:rPr>
              <a:t>تول</a:t>
            </a:r>
            <a:r>
              <a:rPr lang="ar-SA" sz="2800" dirty="0">
                <a:solidFill>
                  <a:schemeClr val="tx1"/>
                </a:solidFill>
                <a:cs typeface="B Nazanin" pitchFamily="2" charset="-78"/>
              </a:rPr>
              <a:t>ي</a:t>
            </a:r>
            <a:r>
              <a:rPr lang="fa-IR" sz="2800" dirty="0">
                <a:solidFill>
                  <a:schemeClr val="tx1"/>
                </a:solidFill>
                <a:cs typeface="B Nazanin" pitchFamily="2" charset="-78"/>
              </a:rPr>
              <a:t>د برنامه‌ر</a:t>
            </a:r>
            <a:r>
              <a:rPr lang="ar-SA" sz="2800" dirty="0">
                <a:solidFill>
                  <a:schemeClr val="tx1"/>
                </a:solidFill>
                <a:cs typeface="B Nazanin" pitchFamily="2" charset="-78"/>
              </a:rPr>
              <a:t>ي</a:t>
            </a:r>
            <a:r>
              <a:rPr lang="fa-IR" sz="2800" dirty="0">
                <a:solidFill>
                  <a:schemeClr val="tx1"/>
                </a:solidFill>
                <a:cs typeface="B Nazanin" pitchFamily="2" charset="-78"/>
              </a:rPr>
              <a:t>ز</a:t>
            </a:r>
            <a:r>
              <a:rPr lang="ar-SA" sz="2800" dirty="0">
                <a:solidFill>
                  <a:schemeClr val="tx1"/>
                </a:solidFill>
                <a:cs typeface="B Nazanin" pitchFamily="2" charset="-78"/>
              </a:rPr>
              <a:t>ي</a:t>
            </a:r>
            <a:r>
              <a:rPr lang="fa-IR" sz="2800" dirty="0">
                <a:solidFill>
                  <a:schemeClr val="tx1"/>
                </a:solidFill>
                <a:cs typeface="B Nazanin" pitchFamily="2" charset="-78"/>
              </a:rPr>
              <a:t> شده برا</a:t>
            </a:r>
            <a:r>
              <a:rPr lang="ar-SA" sz="2800" dirty="0">
                <a:solidFill>
                  <a:schemeClr val="tx1"/>
                </a:solidFill>
                <a:cs typeface="B Nazanin" pitchFamily="2" charset="-78"/>
              </a:rPr>
              <a:t>ي</a:t>
            </a:r>
            <a:r>
              <a:rPr lang="fa-IR" sz="2800" dirty="0">
                <a:solidFill>
                  <a:schemeClr val="tx1"/>
                </a:solidFill>
                <a:cs typeface="B Nazanin" pitchFamily="2" charset="-78"/>
              </a:rPr>
              <a:t> پرس ۹/۲ قطعه در دق</a:t>
            </a:r>
            <a:r>
              <a:rPr lang="ar-SA" sz="2800" dirty="0">
                <a:solidFill>
                  <a:schemeClr val="tx1"/>
                </a:solidFill>
                <a:cs typeface="B Nazanin" pitchFamily="2" charset="-78"/>
              </a:rPr>
              <a:t>ي</a:t>
            </a:r>
            <a:r>
              <a:rPr lang="fa-IR" sz="2800" dirty="0">
                <a:solidFill>
                  <a:schemeClr val="tx1"/>
                </a:solidFill>
                <a:cs typeface="B Nazanin" pitchFamily="2" charset="-78"/>
              </a:rPr>
              <a:t>قه بوده است.</a:t>
            </a:r>
          </a:p>
          <a:p>
            <a:pPr marL="0" indent="0" algn="r" rtl="1" eaLnBrk="1" fontAlgn="auto" hangingPunct="1">
              <a:lnSpc>
                <a:spcPct val="150000"/>
              </a:lnSpc>
              <a:spcAft>
                <a:spcPts val="0"/>
              </a:spcAft>
              <a:buNone/>
              <a:defRPr/>
            </a:pPr>
            <a:r>
              <a:rPr lang="fa-IR" sz="2800" dirty="0">
                <a:solidFill>
                  <a:schemeClr val="tx1"/>
                </a:solidFill>
                <a:cs typeface="B Nazanin" pitchFamily="2" charset="-78"/>
              </a:rPr>
              <a:t>تعداد قطعات مع</a:t>
            </a:r>
            <a:r>
              <a:rPr lang="ar-SA" sz="2800" dirty="0">
                <a:solidFill>
                  <a:schemeClr val="tx1"/>
                </a:solidFill>
                <a:cs typeface="B Nazanin" pitchFamily="2" charset="-78"/>
              </a:rPr>
              <a:t>ي</a:t>
            </a:r>
            <a:r>
              <a:rPr lang="fa-IR" sz="2800" dirty="0">
                <a:solidFill>
                  <a:schemeClr val="tx1"/>
                </a:solidFill>
                <a:cs typeface="B Nazanin" pitchFamily="2" charset="-78"/>
              </a:rPr>
              <a:t>وب در طول هفته ۵۵۸ قطعه بوده است. </a:t>
            </a:r>
            <a:endParaRPr lang="en-US" sz="2800" dirty="0">
              <a:solidFill>
                <a:schemeClr val="tx1"/>
              </a:solidFill>
              <a:cs typeface="B Nazanin" pitchFamily="2" charset="-78"/>
            </a:endParaRPr>
          </a:p>
          <a:p>
            <a:pPr marL="0" indent="0" eaLnBrk="1" hangingPunct="1">
              <a:buNone/>
              <a:defRPr/>
            </a:pPr>
            <a:endParaRPr lang="en-US" sz="28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533400" y="2209800"/>
            <a:ext cx="8077200" cy="4148158"/>
          </a:xfrm>
        </p:spPr>
        <p:txBody>
          <a:bodyPr>
            <a:noAutofit/>
          </a:bodyPr>
          <a:lstStyle/>
          <a:p>
            <a:pPr marL="0" indent="0" algn="r" rtl="1" eaLnBrk="1" hangingPunct="1">
              <a:lnSpc>
                <a:spcPct val="150000"/>
              </a:lnSpc>
              <a:buFont typeface="Arial" panose="020B0604020202020204" pitchFamily="34" charset="0"/>
              <a:buNone/>
            </a:pPr>
            <a:r>
              <a:rPr lang="fa-IR" sz="2600" dirty="0" smtClean="0">
                <a:solidFill>
                  <a:schemeClr val="tx1"/>
                </a:solidFill>
                <a:cs typeface="B Nazanin" panose="00000400000000000000" pitchFamily="2" charset="-78"/>
              </a:rPr>
              <a:t>۱- زمان ناخالص در دسترس: دق</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قه ۷۲۰۰ = ۶۰ * ۸ * ۱۵</a:t>
            </a:r>
          </a:p>
          <a:p>
            <a:pPr marL="0" indent="0" algn="r" rtl="1" eaLnBrk="1" hangingPunct="1">
              <a:lnSpc>
                <a:spcPct val="150000"/>
              </a:lnSpc>
              <a:buFont typeface="Arial" panose="020B0604020202020204" pitchFamily="34" charset="0"/>
              <a:buNone/>
            </a:pPr>
            <a:r>
              <a:rPr lang="fa-IR" sz="2600" dirty="0" smtClean="0">
                <a:solidFill>
                  <a:schemeClr val="tx1"/>
                </a:solidFill>
                <a:cs typeface="B Nazanin" panose="00000400000000000000" pitchFamily="2" charset="-78"/>
              </a:rPr>
              <a:t>۲- توقفات برنامه ر</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ز</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شده: ۲۵۰ دق</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قه</a:t>
            </a:r>
          </a:p>
          <a:p>
            <a:pPr marL="0" indent="0" algn="r" rtl="1" eaLnBrk="1" hangingPunct="1">
              <a:lnSpc>
                <a:spcPct val="150000"/>
              </a:lnSpc>
              <a:buFont typeface="Arial" panose="020B0604020202020204" pitchFamily="34" charset="0"/>
              <a:buNone/>
            </a:pPr>
            <a:r>
              <a:rPr lang="fa-IR" sz="2600" dirty="0" smtClean="0">
                <a:solidFill>
                  <a:schemeClr val="tx1"/>
                </a:solidFill>
                <a:cs typeface="B Nazanin" panose="00000400000000000000" pitchFamily="2" charset="-78"/>
              </a:rPr>
              <a:t>۳- زمان خالص در دسترس جهت تول</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د: ۶۹۵۰ = ۲۵۰ </a:t>
            </a:r>
            <a:r>
              <a:rPr lang="ar-SA" sz="2600" dirty="0" smtClean="0">
                <a:solidFill>
                  <a:schemeClr val="tx1"/>
                </a:solidFill>
                <a:cs typeface="B Nazanin" panose="00000400000000000000" pitchFamily="2" charset="-78"/>
              </a:rPr>
              <a:t>–</a:t>
            </a:r>
            <a:r>
              <a:rPr lang="fa-IR" sz="2600" dirty="0" smtClean="0">
                <a:solidFill>
                  <a:schemeClr val="tx1"/>
                </a:solidFill>
                <a:cs typeface="B Nazanin" panose="00000400000000000000" pitchFamily="2" charset="-78"/>
              </a:rPr>
              <a:t> ۷۲۰۰</a:t>
            </a:r>
          </a:p>
          <a:p>
            <a:pPr marL="0" indent="0" algn="r" rtl="1" eaLnBrk="1" hangingPunct="1">
              <a:lnSpc>
                <a:spcPct val="150000"/>
              </a:lnSpc>
              <a:buFont typeface="Arial" panose="020B0604020202020204" pitchFamily="34" charset="0"/>
              <a:buNone/>
            </a:pPr>
            <a:r>
              <a:rPr lang="fa-IR" sz="2600" dirty="0" smtClean="0">
                <a:solidFill>
                  <a:schemeClr val="tx1"/>
                </a:solidFill>
                <a:cs typeface="B Nazanin" panose="00000400000000000000" pitchFamily="2" charset="-78"/>
              </a:rPr>
              <a:t>۴- زمانها</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ب</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کار</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به علت خراب</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تنظ</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م، آماده ساز</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در طول هفته: ۴۶۴۰ دق</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قه(4140+500 )</a:t>
            </a:r>
          </a:p>
          <a:p>
            <a:pPr marL="0" indent="0" algn="r" rtl="1" eaLnBrk="1" hangingPunct="1">
              <a:lnSpc>
                <a:spcPct val="150000"/>
              </a:lnSpc>
              <a:buFont typeface="Arial" panose="020B0604020202020204" pitchFamily="34" charset="0"/>
              <a:buNone/>
            </a:pPr>
            <a:r>
              <a:rPr lang="fa-IR" sz="2600" dirty="0" smtClean="0">
                <a:solidFill>
                  <a:schemeClr val="tx1"/>
                </a:solidFill>
                <a:cs typeface="B Nazanin" panose="00000400000000000000" pitchFamily="2" charset="-78"/>
              </a:rPr>
              <a:t>۵- زمان واقع</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 عمل</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ات: دق</a:t>
            </a:r>
            <a:r>
              <a:rPr lang="ar-SA" sz="2600" dirty="0" smtClean="0">
                <a:solidFill>
                  <a:schemeClr val="tx1"/>
                </a:solidFill>
                <a:cs typeface="B Nazanin" panose="00000400000000000000" pitchFamily="2" charset="-78"/>
              </a:rPr>
              <a:t>ي</a:t>
            </a:r>
            <a:r>
              <a:rPr lang="fa-IR" sz="2600" dirty="0" smtClean="0">
                <a:solidFill>
                  <a:schemeClr val="tx1"/>
                </a:solidFill>
                <a:cs typeface="B Nazanin" panose="00000400000000000000" pitchFamily="2" charset="-78"/>
              </a:rPr>
              <a:t>قه  ۲۳۱۰ = ۴۶۴۰ </a:t>
            </a:r>
            <a:r>
              <a:rPr lang="ar-SA" sz="2600" dirty="0" smtClean="0">
                <a:solidFill>
                  <a:schemeClr val="tx1"/>
                </a:solidFill>
                <a:cs typeface="B Nazanin" panose="00000400000000000000" pitchFamily="2" charset="-78"/>
              </a:rPr>
              <a:t>–</a:t>
            </a:r>
            <a:r>
              <a:rPr lang="fa-IR" sz="2600" dirty="0" smtClean="0">
                <a:solidFill>
                  <a:schemeClr val="tx1"/>
                </a:solidFill>
                <a:cs typeface="B Nazanin" panose="00000400000000000000" pitchFamily="2" charset="-78"/>
              </a:rPr>
              <a:t> ۶۹۵۰</a:t>
            </a:r>
          </a:p>
        </p:txBody>
      </p:sp>
      <p:sp>
        <p:nvSpPr>
          <p:cNvPr id="2" name="Rectangle 1"/>
          <p:cNvSpPr/>
          <p:nvPr/>
        </p:nvSpPr>
        <p:spPr>
          <a:xfrm>
            <a:off x="2759644" y="845403"/>
            <a:ext cx="3624710"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محاسبه اثر بخشي</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914400"/>
            <a:ext cx="3768724" cy="685800"/>
          </a:xfrm>
          <a:extLst/>
        </p:spPr>
        <p:txBody>
          <a:bodyPr/>
          <a:lstStyle/>
          <a:p>
            <a:pPr algn="ctr">
              <a:defRPr/>
            </a:pPr>
            <a:r>
              <a:rPr lang="fa-IR" sz="4400" b="1" dirty="0" smtClean="0">
                <a:ln w="17780" cmpd="sng">
                  <a:solidFill>
                    <a:srgbClr val="FFFFFF"/>
                  </a:solidFill>
                  <a:prstDash val="solid"/>
                  <a:miter lim="800000"/>
                </a:ln>
                <a:effectLst>
                  <a:outerShdw blurRad="50800" algn="tl" rotWithShape="0">
                    <a:srgbClr val="000000"/>
                  </a:outerShdw>
                </a:effectLst>
                <a:cs typeface="B Titr" pitchFamily="2" charset="-78"/>
              </a:rPr>
              <a:t>محاسبه اثر بخشي</a:t>
            </a:r>
            <a:endParaRPr lang="en-US" sz="4400" b="1"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39939" name="Content Placeholder 2"/>
          <p:cNvSpPr>
            <a:spLocks noGrp="1"/>
          </p:cNvSpPr>
          <p:nvPr>
            <p:ph idx="1"/>
          </p:nvPr>
        </p:nvSpPr>
        <p:spPr>
          <a:xfrm>
            <a:off x="720725" y="2057400"/>
            <a:ext cx="7966075" cy="4724400"/>
          </a:xfrm>
        </p:spPr>
        <p:txBody>
          <a:bodyPr>
            <a:normAutofit/>
          </a:bodyPr>
          <a:lstStyle/>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۶- قابل</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ت دسترس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تجه</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زات: ۳۳/۲٪ = ۶۹۵۰ : ۲۳۱۰</a:t>
            </a:r>
          </a:p>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۷- مقدار </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ا تعداد تول</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د</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در زمان کار</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۱۵۹۰۶ قطعه</a:t>
            </a:r>
          </a:p>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۸- 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کل زمان</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طرح شده: ۰/۱۰۹دق</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قه بر قطعه (۹/۲ قطعه در دق</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قه)</a:t>
            </a:r>
          </a:p>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۹- کارا</a:t>
            </a:r>
            <a:r>
              <a:rPr lang="ar-SA" sz="2400" dirty="0" smtClean="0">
                <a:solidFill>
                  <a:schemeClr val="tx1"/>
                </a:solidFill>
                <a:cs typeface="B Nazanin" panose="00000400000000000000" pitchFamily="2" charset="-78"/>
              </a:rPr>
              <a:t>يي</a:t>
            </a:r>
            <a:r>
              <a:rPr lang="fa-IR" sz="2400" dirty="0" smtClean="0">
                <a:solidFill>
                  <a:schemeClr val="tx1"/>
                </a:solidFill>
                <a:cs typeface="B Nazanin" panose="00000400000000000000" pitchFamily="2" charset="-78"/>
              </a:rPr>
              <a:t> عمل</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ات</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۷۵٪ = ۲۳۱۰ : (۱۵۹۰۶ * ۰/۱۰۹)</a:t>
            </a:r>
          </a:p>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۱۰- تعداد قطعات مع</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وب: ۵۵۸ قطعه</a:t>
            </a:r>
          </a:p>
          <a:p>
            <a:pPr marL="0" indent="0" algn="r" rtl="1" eaLnBrk="1" hangingPunct="1">
              <a:lnSpc>
                <a:spcPct val="150000"/>
              </a:lnSpc>
              <a:buFont typeface="Arial" panose="020B0604020202020204" pitchFamily="34" charset="0"/>
              <a:buNone/>
            </a:pPr>
            <a:r>
              <a:rPr lang="fa-IR" sz="2400" dirty="0" smtClean="0">
                <a:solidFill>
                  <a:schemeClr val="tx1"/>
                </a:solidFill>
                <a:cs typeface="B Nazanin" panose="00000400000000000000" pitchFamily="2" charset="-78"/>
              </a:rPr>
              <a:t>۱۱- نسبت ک</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ف</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ت محصولات: ۹۶/۵٪ = ۱۵۹۰۶ : (۱۵۹۰۶-۵۵۸)</a:t>
            </a:r>
          </a:p>
          <a:p>
            <a:pPr marL="0" indent="0" algn="ctr" rtl="1" eaLnBrk="1" hangingPunct="1">
              <a:lnSpc>
                <a:spcPct val="150000"/>
              </a:lnSpc>
              <a:buFont typeface="Arial" panose="020B0604020202020204" pitchFamily="34" charset="0"/>
              <a:buNone/>
            </a:pPr>
            <a:r>
              <a:rPr lang="fa-IR" sz="2400" b="1" dirty="0" smtClean="0">
                <a:solidFill>
                  <a:schemeClr val="tx1"/>
                </a:solidFill>
                <a:cs typeface="B Nazanin" panose="00000400000000000000" pitchFamily="2" charset="-78"/>
              </a:rPr>
              <a:t>۲۴٪ = ۰/۹۶۵ * ۰/۷۵ * ۰/۳۳ = اثربخش</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کل</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تجه</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زات</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09600" y="1981200"/>
            <a:ext cx="8153400" cy="4495800"/>
          </a:xfrm>
        </p:spPr>
        <p:txBody>
          <a:bodyPr>
            <a:noAutofit/>
          </a:bodyPr>
          <a:lstStyle/>
          <a:p>
            <a:pPr marL="0" lvl="1" indent="0" algn="ctr" rtl="1" eaLnBrk="1" hangingPunct="1">
              <a:lnSpc>
                <a:spcPct val="150000"/>
              </a:lnSpc>
              <a:buSzPct val="80000"/>
              <a:buFont typeface="Arial" panose="020B0604020202020204" pitchFamily="34" charset="0"/>
              <a:buNone/>
            </a:pPr>
            <a:r>
              <a:rPr lang="fa-IR" sz="2800" b="1" dirty="0" smtClean="0">
                <a:solidFill>
                  <a:schemeClr val="tx1"/>
                </a:solidFill>
                <a:cs typeface="B Nazanin" panose="00000400000000000000" pitchFamily="2" charset="-78"/>
              </a:rPr>
              <a:t>در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ران آمار چندان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از اثربخش</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ندار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م</a:t>
            </a:r>
            <a:r>
              <a:rPr lang="en-US" sz="2800" b="1" dirty="0" smtClean="0">
                <a:solidFill>
                  <a:schemeClr val="tx1"/>
                </a:solidFill>
                <a:cs typeface="B Nazanin" panose="00000400000000000000" pitchFamily="2" charset="-78"/>
              </a:rPr>
              <a:t>.</a:t>
            </a:r>
          </a:p>
          <a:p>
            <a:pPr marL="0" lvl="1" indent="0" algn="ctr" rtl="1" eaLnBrk="1" hangingPunct="1">
              <a:lnSpc>
                <a:spcPct val="150000"/>
              </a:lnSpc>
              <a:buSzPct val="80000"/>
              <a:buFont typeface="Arial" panose="020B0604020202020204" pitchFamily="34" charset="0"/>
              <a:buNone/>
            </a:pPr>
            <a:r>
              <a:rPr lang="fa-IR" sz="2800" b="1" dirty="0" smtClean="0">
                <a:solidFill>
                  <a:schemeClr val="tx1"/>
                </a:solidFill>
                <a:cs typeface="B Nazanin" panose="00000400000000000000" pitchFamily="2" charset="-78"/>
              </a:rPr>
              <a:t>در ژاپن اثر بخش</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کل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توسط</a:t>
            </a:r>
            <a:endParaRPr lang="en-US" sz="2800" b="1" dirty="0" smtClean="0">
              <a:solidFill>
                <a:schemeClr val="tx1"/>
              </a:solidFill>
              <a:cs typeface="B Nazanin" panose="00000400000000000000" pitchFamily="2" charset="-78"/>
            </a:endParaRPr>
          </a:p>
          <a:p>
            <a:pPr marL="0" lvl="1" indent="0" algn="ctr" rtl="1" eaLnBrk="1" hangingPunct="1">
              <a:lnSpc>
                <a:spcPct val="150000"/>
              </a:lnSpc>
              <a:buSzPct val="80000"/>
              <a:buFont typeface="Arial" panose="020B0604020202020204" pitchFamily="34" charset="0"/>
              <a:buNone/>
            </a:pPr>
            <a:r>
              <a:rPr lang="fa-IR" sz="3200" b="1" dirty="0" smtClean="0">
                <a:solidFill>
                  <a:schemeClr val="tx1"/>
                </a:solidFill>
                <a:cs typeface="B Nazanin" panose="00000400000000000000" pitchFamily="2" charset="-78"/>
              </a:rPr>
              <a:t> </a:t>
            </a:r>
            <a:r>
              <a:rPr lang="en-US" sz="2800" b="1" dirty="0" smtClean="0">
                <a:solidFill>
                  <a:schemeClr val="tx1"/>
                </a:solidFill>
                <a:cs typeface="B Nazanin" panose="00000400000000000000" pitchFamily="2" charset="-78"/>
              </a:rPr>
              <a:t>Japan Institute of Plant Maintenance (JIPM)</a:t>
            </a:r>
            <a:r>
              <a:rPr lang="fa-IR" sz="2800" b="1" dirty="0" smtClean="0">
                <a:solidFill>
                  <a:schemeClr val="tx1"/>
                </a:solidFill>
                <a:cs typeface="B Nazanin" panose="00000400000000000000" pitchFamily="2" charset="-78"/>
              </a:rPr>
              <a:t> </a:t>
            </a:r>
            <a:endParaRPr lang="en-US" sz="2800" b="1" dirty="0" smtClean="0">
              <a:solidFill>
                <a:schemeClr val="tx1"/>
              </a:solidFill>
              <a:cs typeface="B Nazanin" panose="00000400000000000000" pitchFamily="2" charset="-78"/>
            </a:endParaRPr>
          </a:p>
          <a:p>
            <a:pPr marL="0" lvl="1" indent="0" algn="ctr" rtl="1" eaLnBrk="1" hangingPunct="1">
              <a:lnSpc>
                <a:spcPct val="150000"/>
              </a:lnSpc>
              <a:buSzPct val="80000"/>
              <a:buFont typeface="Arial" panose="020B0604020202020204" pitchFamily="34" charset="0"/>
              <a:buNone/>
            </a:pPr>
            <a:r>
              <a:rPr lang="fa-IR" sz="2800" b="1" dirty="0" smtClean="0">
                <a:solidFill>
                  <a:schemeClr val="tx1"/>
                </a:solidFill>
                <a:cs typeface="B Nazanin" panose="00000400000000000000" pitchFamily="2" charset="-78"/>
              </a:rPr>
              <a:t>اندازه‌گ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شده که 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 ۴۰ تا ۶۰ درصد بوده است</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 استاندارد را 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‌توان با فعال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مختلف بهبود بخش</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در </a:t>
            </a:r>
            <a:r>
              <a:rPr lang="en-US" sz="2400" b="1" dirty="0" smtClean="0">
                <a:solidFill>
                  <a:schemeClr val="tx1"/>
                </a:solidFill>
                <a:cs typeface="B Nazanin" panose="00000400000000000000" pitchFamily="2" charset="-78"/>
              </a:rPr>
              <a:t>TPM</a:t>
            </a:r>
            <a:r>
              <a:rPr lang="fa-IR" sz="2800" b="1" dirty="0" smtClean="0">
                <a:solidFill>
                  <a:schemeClr val="tx1"/>
                </a:solidFill>
                <a:cs typeface="B Nazanin" panose="00000400000000000000" pitchFamily="2" charset="-78"/>
              </a:rPr>
              <a:t> تا حدود </a:t>
            </a:r>
            <a:r>
              <a:rPr lang="en-US" sz="2800" b="1" dirty="0" smtClean="0">
                <a:solidFill>
                  <a:schemeClr val="tx1"/>
                </a:solidFill>
                <a:cs typeface="B Nazanin" panose="00000400000000000000" pitchFamily="2" charset="-78"/>
              </a:rPr>
              <a:t/>
            </a:r>
            <a:br>
              <a:rPr lang="en-US"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۸۵ تا ۹۵ درصد افزا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ش داد.</a:t>
            </a:r>
            <a:endParaRPr lang="en-US" sz="2800" b="1" dirty="0" smtClean="0">
              <a:solidFill>
                <a:schemeClr val="tx1"/>
              </a:solidFill>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153400" cy="4495800"/>
          </a:xfrm>
        </p:spPr>
        <p:txBody>
          <a:bodyPr>
            <a:noAutofit/>
          </a:bodyPr>
          <a:lstStyle/>
          <a:p>
            <a:pPr marL="0" indent="0" algn="r" rtl="1" eaLnBrk="1" hangingPunct="1">
              <a:lnSpc>
                <a:spcPct val="150000"/>
              </a:lnSpc>
              <a:buFont typeface="Arial" panose="020B0604020202020204" pitchFamily="34" charset="0"/>
              <a:buNone/>
              <a:defRPr/>
            </a:pPr>
            <a:r>
              <a:rPr lang="fa-IR" sz="3000" b="1" dirty="0" smtClean="0">
                <a:solidFill>
                  <a:srgbClr val="C00000"/>
                </a:solidFill>
                <a:cs typeface="B Nazanin" pitchFamily="2" charset="-78"/>
              </a:rPr>
              <a:t>۱- حذف خراب</a:t>
            </a:r>
            <a:r>
              <a:rPr lang="ar-SA" sz="3000" b="1" dirty="0" smtClean="0">
                <a:solidFill>
                  <a:srgbClr val="C00000"/>
                </a:solidFill>
                <a:cs typeface="B Nazanin" pitchFamily="2" charset="-78"/>
              </a:rPr>
              <a:t>ي</a:t>
            </a:r>
            <a:r>
              <a:rPr lang="fa-IR" sz="3000" b="1" dirty="0" smtClean="0">
                <a:solidFill>
                  <a:srgbClr val="C00000"/>
                </a:solidFill>
                <a:cs typeface="B Nazanin" pitchFamily="2" charset="-78"/>
              </a:rPr>
              <a:t>ها</a:t>
            </a:r>
            <a:r>
              <a:rPr lang="ar-SA" sz="3000" b="1" dirty="0" smtClean="0">
                <a:solidFill>
                  <a:srgbClr val="C00000"/>
                </a:solidFill>
                <a:cs typeface="B Nazanin" pitchFamily="2" charset="-78"/>
              </a:rPr>
              <a:t>ي</a:t>
            </a:r>
            <a:r>
              <a:rPr lang="fa-IR" sz="3000" b="1" dirty="0" smtClean="0">
                <a:solidFill>
                  <a:srgbClr val="C00000"/>
                </a:solidFill>
                <a:cs typeface="B Nazanin" pitchFamily="2" charset="-78"/>
              </a:rPr>
              <a:t> اضطرار</a:t>
            </a:r>
            <a:r>
              <a:rPr lang="ar-SA" sz="3000" b="1" dirty="0" smtClean="0">
                <a:solidFill>
                  <a:srgbClr val="C00000"/>
                </a:solidFill>
                <a:cs typeface="B Nazanin" pitchFamily="2" charset="-78"/>
              </a:rPr>
              <a:t>ي</a:t>
            </a:r>
            <a:endParaRPr lang="fa-IR" sz="3000" b="1" dirty="0" smtClean="0">
              <a:solidFill>
                <a:srgbClr val="C00000"/>
              </a:solidFill>
              <a:cs typeface="B Nazanin" pitchFamily="2" charset="-78"/>
            </a:endParaRPr>
          </a:p>
          <a:p>
            <a:pPr marL="0" indent="0" algn="r" rtl="1" eaLnBrk="1" hangingPunct="1">
              <a:lnSpc>
                <a:spcPct val="150000"/>
              </a:lnSpc>
              <a:buFont typeface="Arial" panose="020B0604020202020204" pitchFamily="34" charset="0"/>
              <a:buNone/>
              <a:defRPr/>
            </a:pPr>
            <a:r>
              <a:rPr lang="fa-IR" sz="3000" b="1" dirty="0" smtClean="0">
                <a:solidFill>
                  <a:schemeClr val="tx1"/>
                </a:solidFill>
                <a:cs typeface="B Nazanin" pitchFamily="2" charset="-78"/>
              </a:rPr>
              <a:t>دو نوع خراب</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 اضطرار</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 دار</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م که عبارتند از</a:t>
            </a:r>
            <a:r>
              <a:rPr lang="en-US" sz="3000" b="1" dirty="0" smtClean="0">
                <a:solidFill>
                  <a:schemeClr val="tx1"/>
                </a:solidFill>
                <a:cs typeface="B Nazanin" pitchFamily="2" charset="-78"/>
              </a:rPr>
              <a:t>:</a:t>
            </a:r>
          </a:p>
          <a:p>
            <a:pPr marL="0" indent="0" algn="r" rtl="1" eaLnBrk="1" hangingPunct="1">
              <a:lnSpc>
                <a:spcPct val="150000"/>
              </a:lnSpc>
              <a:buFont typeface="Arial" panose="020B0604020202020204" pitchFamily="34" charset="0"/>
              <a:buNone/>
              <a:defRPr/>
            </a:pPr>
            <a:r>
              <a:rPr lang="fa-IR" sz="3000" b="1" dirty="0" smtClean="0">
                <a:solidFill>
                  <a:srgbClr val="C00000"/>
                </a:solidFill>
                <a:cs typeface="B Nazanin" pitchFamily="2" charset="-78"/>
              </a:rPr>
              <a:t>الف</a:t>
            </a:r>
            <a:r>
              <a:rPr lang="en-US" sz="3000" b="1" dirty="0" smtClean="0">
                <a:solidFill>
                  <a:srgbClr val="C00000"/>
                </a:solidFill>
                <a:cs typeface="B Nazanin" pitchFamily="2" charset="-78"/>
              </a:rPr>
              <a:t>(</a:t>
            </a:r>
            <a:r>
              <a:rPr lang="fa-IR" sz="3000" b="1" dirty="0" smtClean="0">
                <a:solidFill>
                  <a:srgbClr val="C00000"/>
                </a:solidFill>
                <a:cs typeface="B Nazanin" pitchFamily="2" charset="-78"/>
              </a:rPr>
              <a:t> خراب</a:t>
            </a:r>
            <a:r>
              <a:rPr lang="ar-SA" sz="3000" b="1" dirty="0" smtClean="0">
                <a:solidFill>
                  <a:srgbClr val="C00000"/>
                </a:solidFill>
                <a:cs typeface="B Nazanin" pitchFamily="2" charset="-78"/>
              </a:rPr>
              <a:t>ي</a:t>
            </a:r>
            <a:r>
              <a:rPr lang="fa-IR" sz="3000" b="1" dirty="0" smtClean="0">
                <a:solidFill>
                  <a:srgbClr val="C00000"/>
                </a:solidFill>
                <a:cs typeface="B Nazanin" pitchFamily="2" charset="-78"/>
              </a:rPr>
              <a:t> آن</a:t>
            </a:r>
            <a:r>
              <a:rPr lang="ar-SA" sz="3000" b="1" dirty="0" smtClean="0">
                <a:solidFill>
                  <a:srgbClr val="C00000"/>
                </a:solidFill>
                <a:cs typeface="B Nazanin" pitchFamily="2" charset="-78"/>
              </a:rPr>
              <a:t>ي</a:t>
            </a:r>
            <a:r>
              <a:rPr lang="en-US" sz="3000" b="1" dirty="0" smtClean="0">
                <a:solidFill>
                  <a:srgbClr val="7030A0"/>
                </a:solidFill>
                <a:cs typeface="B Nazanin" pitchFamily="2" charset="-78"/>
              </a:rPr>
              <a:t>: </a:t>
            </a:r>
            <a:r>
              <a:rPr lang="fa-IR" sz="3000" b="1" dirty="0" smtClean="0">
                <a:solidFill>
                  <a:schemeClr val="tx1"/>
                </a:solidFill>
                <a:cs typeface="B Nazanin" pitchFamily="2" charset="-78"/>
              </a:rPr>
              <a:t>منجر به از کارافتادگ</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 کامل </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ک وظ</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فه </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ا عمل م</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‌شود.</a:t>
            </a:r>
          </a:p>
          <a:p>
            <a:pPr marL="0" indent="0" algn="r" rtl="1" eaLnBrk="1" hangingPunct="1">
              <a:lnSpc>
                <a:spcPct val="150000"/>
              </a:lnSpc>
              <a:buFont typeface="Arial" panose="020B0604020202020204" pitchFamily="34" charset="0"/>
              <a:buNone/>
              <a:defRPr/>
            </a:pPr>
            <a:r>
              <a:rPr lang="fa-IR" sz="3000" b="1" dirty="0" smtClean="0">
                <a:solidFill>
                  <a:srgbClr val="C00000"/>
                </a:solidFill>
                <a:cs typeface="B Nazanin" pitchFamily="2" charset="-78"/>
              </a:rPr>
              <a:t>ب</a:t>
            </a:r>
            <a:r>
              <a:rPr lang="en-US" sz="3000" b="1" dirty="0" smtClean="0">
                <a:solidFill>
                  <a:srgbClr val="C00000"/>
                </a:solidFill>
                <a:cs typeface="B Nazanin" pitchFamily="2" charset="-78"/>
              </a:rPr>
              <a:t>(</a:t>
            </a:r>
            <a:r>
              <a:rPr lang="fa-IR" sz="3000" b="1" dirty="0" smtClean="0">
                <a:solidFill>
                  <a:srgbClr val="C00000"/>
                </a:solidFill>
                <a:cs typeface="B Nazanin" pitchFamily="2" charset="-78"/>
              </a:rPr>
              <a:t> خراب</a:t>
            </a:r>
            <a:r>
              <a:rPr lang="ar-SA" sz="3000" b="1" dirty="0" smtClean="0">
                <a:solidFill>
                  <a:srgbClr val="C00000"/>
                </a:solidFill>
                <a:cs typeface="B Nazanin" pitchFamily="2" charset="-78"/>
              </a:rPr>
              <a:t>ي</a:t>
            </a:r>
            <a:r>
              <a:rPr lang="fa-IR" sz="3000" b="1" dirty="0" smtClean="0">
                <a:solidFill>
                  <a:srgbClr val="C00000"/>
                </a:solidFill>
                <a:cs typeface="B Nazanin" pitchFamily="2" charset="-78"/>
              </a:rPr>
              <a:t> تدر</a:t>
            </a:r>
            <a:r>
              <a:rPr lang="ar-SA" sz="3000" b="1" dirty="0" smtClean="0">
                <a:solidFill>
                  <a:srgbClr val="C00000"/>
                </a:solidFill>
                <a:cs typeface="B Nazanin" pitchFamily="2" charset="-78"/>
              </a:rPr>
              <a:t>ي</a:t>
            </a:r>
            <a:r>
              <a:rPr lang="fa-IR" sz="3000" b="1" dirty="0" smtClean="0">
                <a:solidFill>
                  <a:srgbClr val="C00000"/>
                </a:solidFill>
                <a:cs typeface="B Nazanin" pitchFamily="2" charset="-78"/>
              </a:rPr>
              <a:t>ج</a:t>
            </a:r>
            <a:r>
              <a:rPr lang="ar-SA" sz="3000" b="1" dirty="0" smtClean="0">
                <a:solidFill>
                  <a:srgbClr val="C00000"/>
                </a:solidFill>
                <a:cs typeface="B Nazanin" pitchFamily="2" charset="-78"/>
              </a:rPr>
              <a:t>ي</a:t>
            </a:r>
            <a:r>
              <a:rPr lang="en-US" sz="3000" b="1" dirty="0" smtClean="0">
                <a:solidFill>
                  <a:schemeClr val="tx1"/>
                </a:solidFill>
                <a:cs typeface="B Nazanin" pitchFamily="2" charset="-78"/>
              </a:rPr>
              <a:t>:</a:t>
            </a:r>
            <a:r>
              <a:rPr lang="fa-IR" sz="3000" b="1" dirty="0" smtClean="0">
                <a:solidFill>
                  <a:schemeClr val="tx1"/>
                </a:solidFill>
                <a:cs typeface="B Nazanin" pitchFamily="2" charset="-78"/>
              </a:rPr>
              <a:t> منجر به افت و کاهش ک</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ف</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ت </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ک عمل م</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‌شود- ضا</a:t>
            </a:r>
            <a:r>
              <a:rPr lang="ar-SA" sz="3000" b="1" dirty="0" smtClean="0">
                <a:solidFill>
                  <a:schemeClr val="tx1"/>
                </a:solidFill>
                <a:cs typeface="B Nazanin" pitchFamily="2" charset="-78"/>
              </a:rPr>
              <a:t>ي</a:t>
            </a:r>
            <a:r>
              <a:rPr lang="fa-IR" sz="3000" b="1" dirty="0" smtClean="0">
                <a:solidFill>
                  <a:schemeClr val="tx1"/>
                </a:solidFill>
                <a:cs typeface="B Nazanin" pitchFamily="2" charset="-78"/>
              </a:rPr>
              <a:t>عات محصول- کاهش سرعت</a:t>
            </a:r>
            <a:r>
              <a:rPr lang="fa-IR" sz="3000" b="1" dirty="0" smtClean="0">
                <a:solidFill>
                  <a:srgbClr val="7030A0"/>
                </a:solidFill>
                <a:cs typeface="B Nazanin" pitchFamily="2" charset="-78"/>
              </a:rPr>
              <a:t>.</a:t>
            </a:r>
          </a:p>
        </p:txBody>
      </p:sp>
      <p:sp>
        <p:nvSpPr>
          <p:cNvPr id="2" name="Rectangle 1"/>
          <p:cNvSpPr/>
          <p:nvPr/>
        </p:nvSpPr>
        <p:spPr>
          <a:xfrm>
            <a:off x="2059132" y="914400"/>
            <a:ext cx="5025735"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حذف شش خسارت عمده</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62150" y="918745"/>
            <a:ext cx="5200650" cy="685800"/>
          </a:xfrm>
        </p:spPr>
        <p:txBody>
          <a:bodyPr/>
          <a:lstStyle/>
          <a:p>
            <a:pPr algn="ctr" eaLnBrk="1" hangingPunct="1"/>
            <a:r>
              <a:rPr lang="fa-IR" sz="4400" b="1" dirty="0" smtClean="0">
                <a:cs typeface="B Titr" pitchFamily="2" charset="-78"/>
              </a:rPr>
              <a:t>حذف شش خسارت عمده</a:t>
            </a:r>
            <a:endParaRPr lang="en-US" sz="4400" b="1" dirty="0" smtClean="0">
              <a:cs typeface="B Titr" pitchFamily="2" charset="-78"/>
            </a:endParaRPr>
          </a:p>
        </p:txBody>
      </p:sp>
      <p:sp>
        <p:nvSpPr>
          <p:cNvPr id="43011" name="Rectangle 3"/>
          <p:cNvSpPr>
            <a:spLocks noGrp="1" noChangeArrowheads="1"/>
          </p:cNvSpPr>
          <p:nvPr>
            <p:ph idx="1"/>
          </p:nvPr>
        </p:nvSpPr>
        <p:spPr>
          <a:xfrm>
            <a:off x="542131" y="2057400"/>
            <a:ext cx="8077200" cy="3429000"/>
          </a:xfrm>
        </p:spPr>
        <p:txBody>
          <a:bodyPr>
            <a:noAutofit/>
          </a:bodyPr>
          <a:lstStyle/>
          <a:p>
            <a:pPr marL="0" indent="0" algn="r" rtl="1" eaLnBrk="1" hangingPunct="1">
              <a:lnSpc>
                <a:spcPct val="150000"/>
              </a:lnSpc>
              <a:buFont typeface="Arial" panose="020B0604020202020204" pitchFamily="34" charset="0"/>
              <a:buNone/>
            </a:pPr>
            <a:r>
              <a:rPr lang="fa-IR" sz="2400" b="1" dirty="0" smtClean="0">
                <a:solidFill>
                  <a:srgbClr val="C00000"/>
                </a:solidFill>
                <a:cs typeface="B Nazanin" panose="00000400000000000000" pitchFamily="2" charset="-78"/>
              </a:rPr>
              <a:t>تغ</a:t>
            </a:r>
            <a:r>
              <a:rPr lang="ar-SA" sz="2400" b="1" dirty="0" smtClean="0">
                <a:solidFill>
                  <a:srgbClr val="C00000"/>
                </a:solidFill>
                <a:cs typeface="B Nazanin" panose="00000400000000000000" pitchFamily="2" charset="-78"/>
              </a:rPr>
              <a:t>يي</a:t>
            </a:r>
            <a:r>
              <a:rPr lang="fa-IR" sz="2400" b="1" dirty="0" smtClean="0">
                <a:solidFill>
                  <a:srgbClr val="C00000"/>
                </a:solidFill>
                <a:cs typeface="B Nazanin" panose="00000400000000000000" pitchFamily="2" charset="-78"/>
              </a:rPr>
              <a:t>ر نگرشها و ب</a:t>
            </a:r>
            <a:r>
              <a:rPr lang="ar-SA" sz="2400" b="1" dirty="0" smtClean="0">
                <a:solidFill>
                  <a:srgbClr val="C00000"/>
                </a:solidFill>
                <a:cs typeface="B Nazanin" panose="00000400000000000000" pitchFamily="2" charset="-78"/>
              </a:rPr>
              <a:t>ي</a:t>
            </a:r>
            <a:r>
              <a:rPr lang="fa-IR" sz="2400" b="1" dirty="0" smtClean="0">
                <a:solidFill>
                  <a:srgbClr val="C00000"/>
                </a:solidFill>
                <a:cs typeface="B Nazanin" panose="00000400000000000000" pitchFamily="2" charset="-78"/>
              </a:rPr>
              <a:t>نشها</a:t>
            </a:r>
          </a:p>
          <a:p>
            <a:pPr marL="0" indent="0" algn="r" rtl="1" eaLnBrk="1" hangingPunct="1">
              <a:lnSpc>
                <a:spcPct val="150000"/>
              </a:lnSpc>
              <a:buFont typeface="Arial" panose="020B0604020202020204" pitchFamily="34" charset="0"/>
              <a:buNone/>
            </a:pPr>
            <a:r>
              <a:rPr lang="fa-IR" sz="2800" dirty="0" smtClean="0">
                <a:solidFill>
                  <a:schemeClr val="tx1"/>
                </a:solidFill>
                <a:cs typeface="B Nazanin" panose="00000400000000000000" pitchFamily="2" charset="-78"/>
              </a:rPr>
              <a:t>تغ</a:t>
            </a:r>
            <a:r>
              <a:rPr lang="ar-SA" sz="2800" dirty="0" smtClean="0">
                <a:solidFill>
                  <a:schemeClr val="tx1"/>
                </a:solidFill>
                <a:cs typeface="B Nazanin" panose="00000400000000000000" pitchFamily="2" charset="-78"/>
              </a:rPr>
              <a:t>يي</a:t>
            </a:r>
            <a:r>
              <a:rPr lang="fa-IR" sz="2800" dirty="0" smtClean="0">
                <a:solidFill>
                  <a:schemeClr val="tx1"/>
                </a:solidFill>
                <a:cs typeface="B Nazanin" panose="00000400000000000000" pitchFamily="2" charset="-78"/>
              </a:rPr>
              <a:t>ر تقس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م وظ</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فه سنت</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 بخش تول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 و بخش نت از «من بهره بردار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‌کنم- تو تعم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ر 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‌کن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به «همه در نگهدار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 بهره‌بردار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صح</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ح از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زات مسئول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م»</a:t>
            </a:r>
          </a:p>
          <a:p>
            <a:pPr marL="0" indent="0" algn="r" rtl="1" eaLnBrk="1" hangingPunct="1">
              <a:lnSpc>
                <a:spcPct val="150000"/>
              </a:lnSpc>
              <a:buFont typeface="Arial" panose="020B0604020202020204" pitchFamily="34" charset="0"/>
              <a:buNone/>
            </a:pPr>
            <a:r>
              <a:rPr lang="fa-IR" sz="2800" dirty="0" smtClean="0">
                <a:solidFill>
                  <a:schemeClr val="tx1"/>
                </a:solidFill>
                <a:cs typeface="B Nazanin" panose="00000400000000000000" pitchFamily="2" charset="-78"/>
              </a:rPr>
              <a:t> اشکالات ظاهراً کوچک 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 ناد</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ده گرفته نشده و آشکار شوند.</a:t>
            </a:r>
            <a:endParaRPr lang="en-US" sz="2800" dirty="0" smtClean="0">
              <a:solidFill>
                <a:schemeClr val="tx1"/>
              </a:solidFill>
              <a:cs typeface="B Nazanin" panose="00000400000000000000" pitchFamily="2" charset="-78"/>
            </a:endParaRPr>
          </a:p>
        </p:txBody>
      </p:sp>
      <p:sp>
        <p:nvSpPr>
          <p:cNvPr id="43012" name="Rectangle 4"/>
          <p:cNvSpPr>
            <a:spLocks noChangeArrowheads="1"/>
          </p:cNvSpPr>
          <p:nvPr/>
        </p:nvSpPr>
        <p:spPr bwMode="auto">
          <a:xfrm>
            <a:off x="1524000" y="5829300"/>
            <a:ext cx="2190750" cy="64770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0"/>
              </a:spcBef>
              <a:buFontTx/>
              <a:buNone/>
            </a:pPr>
            <a:r>
              <a:rPr lang="fa-IR" sz="1600" b="1" dirty="0">
                <a:latin typeface="Verdana" panose="020B0604030504040204" pitchFamily="34" charset="0"/>
                <a:cs typeface="B Nazanin" panose="00000400000000000000" pitchFamily="2" charset="-78"/>
              </a:rPr>
              <a:t>هر گونه تجه</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زا</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 بالاخره دچار </a:t>
            </a:r>
          </a:p>
          <a:p>
            <a:pPr algn="r" rtl="1" eaLnBrk="1" hangingPunct="1">
              <a:lnSpc>
                <a:spcPct val="100000"/>
              </a:lnSpc>
              <a:spcBef>
                <a:spcPct val="0"/>
              </a:spcBef>
              <a:buFontTx/>
              <a:buNone/>
            </a:pPr>
            <a:r>
              <a:rPr lang="fa-IR" sz="1600" b="1" dirty="0">
                <a:latin typeface="Verdana" panose="020B0604030504040204" pitchFamily="34" charset="0"/>
                <a:cs typeface="B Nazanin" panose="00000400000000000000" pitchFamily="2" charset="-78"/>
              </a:rPr>
              <a:t>خراب</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 اضطرار</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 خواهد شد.</a:t>
            </a:r>
            <a:endParaRPr lang="en-US" sz="1600" b="1" dirty="0">
              <a:latin typeface="Verdana" panose="020B0604030504040204" pitchFamily="34" charset="0"/>
              <a:cs typeface="B Nazanin" panose="00000400000000000000" pitchFamily="2" charset="-78"/>
            </a:endParaRPr>
          </a:p>
        </p:txBody>
      </p:sp>
      <p:sp>
        <p:nvSpPr>
          <p:cNvPr id="43013" name="Line 5"/>
          <p:cNvSpPr>
            <a:spLocks noChangeShapeType="1"/>
          </p:cNvSpPr>
          <p:nvPr/>
        </p:nvSpPr>
        <p:spPr bwMode="auto">
          <a:xfrm>
            <a:off x="3886200" y="6248400"/>
            <a:ext cx="13890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43014" name="Rectangle 6"/>
          <p:cNvSpPr>
            <a:spLocks noChangeArrowheads="1"/>
          </p:cNvSpPr>
          <p:nvPr/>
        </p:nvSpPr>
        <p:spPr bwMode="auto">
          <a:xfrm>
            <a:off x="5410200" y="5791200"/>
            <a:ext cx="1905000" cy="68580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just" rtl="1" eaLnBrk="1" hangingPunct="1">
              <a:lnSpc>
                <a:spcPct val="100000"/>
              </a:lnSpc>
              <a:spcBef>
                <a:spcPct val="0"/>
              </a:spcBef>
              <a:buFontTx/>
              <a:buNone/>
            </a:pPr>
            <a:r>
              <a:rPr lang="fa-IR" sz="1600" b="1" dirty="0">
                <a:latin typeface="Verdana" panose="020B0604030504040204" pitchFamily="34" charset="0"/>
                <a:cs typeface="B Nazanin" panose="00000400000000000000" pitchFamily="2" charset="-78"/>
              </a:rPr>
              <a:t>تجه</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زات هرگز نبا</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د دچار</a:t>
            </a:r>
          </a:p>
          <a:p>
            <a:pPr algn="just" rtl="1" eaLnBrk="1" hangingPunct="1">
              <a:lnSpc>
                <a:spcPct val="100000"/>
              </a:lnSpc>
              <a:spcBef>
                <a:spcPct val="0"/>
              </a:spcBef>
              <a:buFontTx/>
              <a:buNone/>
            </a:pPr>
            <a:r>
              <a:rPr lang="fa-IR" sz="1600" b="1" dirty="0">
                <a:latin typeface="Verdana" panose="020B0604030504040204" pitchFamily="34" charset="0"/>
                <a:cs typeface="B Nazanin" panose="00000400000000000000" pitchFamily="2" charset="-78"/>
              </a:rPr>
              <a:t> خراب</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ها</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 اضطرار</a:t>
            </a:r>
            <a:r>
              <a:rPr lang="ar-SA" sz="1600" b="1" dirty="0">
                <a:latin typeface="Verdana" panose="020B0604030504040204" pitchFamily="34" charset="0"/>
                <a:cs typeface="B Nazanin" panose="00000400000000000000" pitchFamily="2" charset="-78"/>
              </a:rPr>
              <a:t>ي</a:t>
            </a:r>
            <a:r>
              <a:rPr lang="fa-IR" sz="1600" b="1" dirty="0">
                <a:latin typeface="Verdana" panose="020B0604030504040204" pitchFamily="34" charset="0"/>
                <a:cs typeface="B Nazanin" panose="00000400000000000000" pitchFamily="2" charset="-78"/>
              </a:rPr>
              <a:t> شوند</a:t>
            </a:r>
            <a:endParaRPr lang="en-US" sz="1600" b="1" dirty="0">
              <a:latin typeface="Verdana" panose="020B0604030504040204" pitchFamily="34" charset="0"/>
              <a:cs typeface="B Nazanin" panose="00000400000000000000" pitchFamily="2" charset="-78"/>
            </a:endParaRPr>
          </a:p>
        </p:txBody>
      </p:sp>
      <p:sp>
        <p:nvSpPr>
          <p:cNvPr id="43015" name="Text Box 7"/>
          <p:cNvSpPr txBox="1">
            <a:spLocks noChangeArrowheads="1"/>
          </p:cNvSpPr>
          <p:nvPr/>
        </p:nvSpPr>
        <p:spPr bwMode="auto">
          <a:xfrm>
            <a:off x="3962400" y="5848350"/>
            <a:ext cx="1200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fa-IR" b="1" dirty="0">
                <a:solidFill>
                  <a:srgbClr val="C00000"/>
                </a:solidFill>
                <a:latin typeface="Verdana" panose="020B0604030504040204" pitchFamily="34" charset="0"/>
                <a:cs typeface="B Nazanin" panose="00000400000000000000" pitchFamily="2" charset="-78"/>
              </a:rPr>
              <a:t>تغ</a:t>
            </a:r>
            <a:r>
              <a:rPr lang="ar-SA" b="1" dirty="0">
                <a:solidFill>
                  <a:srgbClr val="C00000"/>
                </a:solidFill>
                <a:latin typeface="Verdana" panose="020B0604030504040204" pitchFamily="34" charset="0"/>
                <a:cs typeface="B Nazanin" panose="00000400000000000000" pitchFamily="2" charset="-78"/>
              </a:rPr>
              <a:t>يي</a:t>
            </a:r>
            <a:r>
              <a:rPr lang="fa-IR" b="1" dirty="0">
                <a:solidFill>
                  <a:srgbClr val="C00000"/>
                </a:solidFill>
                <a:latin typeface="Verdana" panose="020B0604030504040204" pitchFamily="34" charset="0"/>
                <a:cs typeface="B Nazanin" panose="00000400000000000000" pitchFamily="2" charset="-78"/>
              </a:rPr>
              <a:t>ر ب</a:t>
            </a:r>
            <a:r>
              <a:rPr lang="ar-SA" b="1" dirty="0">
                <a:solidFill>
                  <a:srgbClr val="C00000"/>
                </a:solidFill>
                <a:latin typeface="Verdana" panose="020B0604030504040204" pitchFamily="34" charset="0"/>
                <a:cs typeface="B Nazanin" panose="00000400000000000000" pitchFamily="2" charset="-78"/>
              </a:rPr>
              <a:t>ي</a:t>
            </a:r>
            <a:r>
              <a:rPr lang="fa-IR" b="1" dirty="0">
                <a:solidFill>
                  <a:srgbClr val="C00000"/>
                </a:solidFill>
                <a:latin typeface="Verdana" panose="020B0604030504040204" pitchFamily="34" charset="0"/>
                <a:cs typeface="B Nazanin" panose="00000400000000000000" pitchFamily="2" charset="-78"/>
              </a:rPr>
              <a:t>نش</a:t>
            </a:r>
            <a:endParaRPr lang="en-US" b="1" dirty="0">
              <a:solidFill>
                <a:srgbClr val="C00000"/>
              </a:solidFill>
              <a:latin typeface="Verdana" panose="020B0604030504040204" pitchFamily="34" charset="0"/>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057400"/>
            <a:ext cx="8153400" cy="4876800"/>
          </a:xfrm>
        </p:spPr>
        <p:txBody>
          <a:bodyPr/>
          <a:lstStyle/>
          <a:p>
            <a:pPr marL="342900" indent="-342900" algn="r" rtl="1" eaLnBrk="1" hangingPunct="1">
              <a:lnSpc>
                <a:spcPct val="150000"/>
              </a:lnSpc>
            </a:pPr>
            <a:r>
              <a:rPr lang="fa-IR" sz="2400" b="1" dirty="0" smtClean="0">
                <a:solidFill>
                  <a:schemeClr val="tx1"/>
                </a:solidFill>
                <a:cs typeface="B Nazanin" panose="00000400000000000000" pitchFamily="2" charset="-78"/>
              </a:rPr>
              <a:t>- بازرس</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و تجز</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ه و تحل</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ل ضع</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ف روند فرسا</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ش تجه</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زات</a:t>
            </a:r>
            <a:br>
              <a:rPr lang="fa-IR" sz="24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-وجود </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ک استقرار نامناسب از تجه</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زات که امکان بازرس</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آنها را مشکل ميکند.</a:t>
            </a:r>
            <a:br>
              <a:rPr lang="fa-IR" sz="24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-گرد و خاک و آلودگ</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a:r>
            <a:br>
              <a:rPr lang="fa-IR" sz="24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-مورد ب</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‌توجه</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قرار گرفتن اشکالات بصورت عمد</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و آگاهانه</a:t>
            </a:r>
            <a:br>
              <a:rPr lang="fa-IR" sz="24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-اهم</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ت اشکالات کمتر از م</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زان واقع</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خودشان تخم</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ن زده شود.</a:t>
            </a:r>
            <a:br>
              <a:rPr lang="fa-IR" sz="24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-ناد</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ده گرفتن اشکالات حت</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با وجود علا</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م روشن بروز آنها</a:t>
            </a:r>
            <a:endParaRPr lang="en-US" sz="2400" b="1" dirty="0" smtClean="0">
              <a:solidFill>
                <a:schemeClr val="tx1"/>
              </a:solidFill>
              <a:cs typeface="B Nazanin" panose="00000400000000000000" pitchFamily="2" charset="-78"/>
            </a:endParaRPr>
          </a:p>
        </p:txBody>
      </p:sp>
      <p:sp>
        <p:nvSpPr>
          <p:cNvPr id="44035" name="Content Placeholder 2"/>
          <p:cNvSpPr>
            <a:spLocks noGrp="1"/>
          </p:cNvSpPr>
          <p:nvPr>
            <p:ph idx="1"/>
          </p:nvPr>
        </p:nvSpPr>
        <p:spPr>
          <a:xfrm>
            <a:off x="480219" y="1037538"/>
            <a:ext cx="8183562" cy="917575"/>
          </a:xfrm>
        </p:spPr>
        <p:txBody>
          <a:bodyPr>
            <a:noAutofit/>
          </a:bodyPr>
          <a:lstStyle/>
          <a:p>
            <a:pPr marL="0" indent="0" algn="ctr" rtl="1" eaLnBrk="1" hangingPunct="1">
              <a:buFont typeface="Wingdings 2" panose="05020102010507070707" pitchFamily="18" charset="2"/>
              <a:buNone/>
            </a:pPr>
            <a:r>
              <a:rPr lang="fa-IR" sz="3200" b="1" dirty="0" smtClean="0">
                <a:solidFill>
                  <a:schemeClr val="bg1"/>
                </a:solidFill>
                <a:cs typeface="B Titr" panose="00000700000000000000" pitchFamily="2" charset="-78"/>
              </a:rPr>
              <a:t>ممکن است اشکالات به علل ف</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ز</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ک</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 و </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ا روان</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 ز</a:t>
            </a:r>
            <a:r>
              <a:rPr lang="ar-SA" sz="3200" b="1" dirty="0" smtClean="0">
                <a:solidFill>
                  <a:schemeClr val="bg1"/>
                </a:solidFill>
                <a:cs typeface="B Titr" panose="00000700000000000000" pitchFamily="2" charset="-78"/>
              </a:rPr>
              <a:t>ي</a:t>
            </a:r>
            <a:r>
              <a:rPr lang="fa-IR" sz="3200" b="1" dirty="0" smtClean="0">
                <a:solidFill>
                  <a:schemeClr val="bg1"/>
                </a:solidFill>
                <a:cs typeface="B Titr" panose="00000700000000000000" pitchFamily="2" charset="-78"/>
              </a:rPr>
              <a:t>ر پنهان بمانند</a:t>
            </a:r>
            <a:endParaRPr lang="en-US" sz="3200" b="1" dirty="0" smtClean="0">
              <a:solidFill>
                <a:schemeClr val="bg1"/>
              </a:solidFill>
              <a:cs typeface="B Titr" panose="000007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285720" y="2438400"/>
            <a:ext cx="8715436" cy="4133872"/>
          </a:xfrm>
        </p:spPr>
        <p:txBody>
          <a:bodyPr rtlCol="0">
            <a:noAutofit/>
          </a:bodyPr>
          <a:lstStyle/>
          <a:p>
            <a:pPr algn="just" rtl="1">
              <a:lnSpc>
                <a:spcPct val="150000"/>
              </a:lnSpc>
              <a:defRPr/>
            </a:pPr>
            <a:r>
              <a:rPr lang="ar-SA" dirty="0" smtClean="0">
                <a:solidFill>
                  <a:schemeClr val="tx1"/>
                </a:solidFill>
                <a:cs typeface="B Nazanin" pitchFamily="2" charset="-78"/>
              </a:rPr>
              <a:t> </a:t>
            </a:r>
            <a:r>
              <a:rPr lang="ar-SA" sz="2800" dirty="0" smtClean="0">
                <a:solidFill>
                  <a:schemeClr val="tx1"/>
                </a:solidFill>
                <a:cs typeface="B Nazanin" pitchFamily="2" charset="-78"/>
              </a:rPr>
              <a:t>تا</a:t>
            </a:r>
            <a:r>
              <a:rPr lang="en-US" sz="2800" dirty="0" smtClean="0">
                <a:solidFill>
                  <a:schemeClr val="tx1"/>
                </a:solidFill>
                <a:cs typeface="B Nazanin" pitchFamily="2" charset="-78"/>
              </a:rPr>
              <a:t> </a:t>
            </a:r>
            <a:r>
              <a:rPr lang="ar-SA" sz="2800" dirty="0" smtClean="0">
                <a:solidFill>
                  <a:schemeClr val="tx1"/>
                </a:solidFill>
                <a:cs typeface="B Nazanin" pitchFamily="2" charset="-78"/>
              </a:rPr>
              <a:t>قبل از دهه 1950فعاليتهاي نت عمدتاً شامل تعميرات اصلاحي</a:t>
            </a:r>
            <a:r>
              <a:rPr lang="fa-IR" sz="2800" dirty="0" smtClean="0">
                <a:solidFill>
                  <a:schemeClr val="tx1"/>
                </a:solidFill>
                <a:cs typeface="B Nazanin" pitchFamily="2" charset="-78"/>
              </a:rPr>
              <a:t>،</a:t>
            </a:r>
            <a:r>
              <a:rPr lang="en-US" sz="2800" dirty="0" smtClean="0">
                <a:solidFill>
                  <a:schemeClr val="tx1"/>
                </a:solidFill>
                <a:cs typeface="B Nazanin" pitchFamily="2" charset="-78"/>
              </a:rPr>
              <a:t> </a:t>
            </a:r>
            <a:r>
              <a:rPr lang="fa-IR" sz="2800" dirty="0" smtClean="0">
                <a:solidFill>
                  <a:schemeClr val="tx1"/>
                </a:solidFill>
                <a:cs typeface="B Nazanin" pitchFamily="2" charset="-78"/>
              </a:rPr>
              <a:t>اضطراری</a:t>
            </a:r>
            <a:r>
              <a:rPr lang="ar-SA" sz="2800" dirty="0" smtClean="0">
                <a:solidFill>
                  <a:schemeClr val="tx1"/>
                </a:solidFill>
                <a:cs typeface="B Nazanin" pitchFamily="2" charset="-78"/>
              </a:rPr>
              <a:t> و بعد از خرابي بود </a:t>
            </a:r>
            <a:r>
              <a:rPr lang="en-US" sz="2800" dirty="0" smtClean="0">
                <a:solidFill>
                  <a:schemeClr val="tx1"/>
                </a:solidFill>
                <a:cs typeface="B Nazanin" pitchFamily="2" charset="-78"/>
              </a:rPr>
              <a:t>                     (BM, EM,CM)*</a:t>
            </a:r>
            <a:br>
              <a:rPr lang="en-US" sz="2800" dirty="0" smtClean="0">
                <a:solidFill>
                  <a:schemeClr val="tx1"/>
                </a:solidFill>
                <a:cs typeface="B Nazanin" pitchFamily="2" charset="-78"/>
              </a:rPr>
            </a:br>
            <a:r>
              <a:rPr lang="ar-SA" sz="2800" dirty="0" smtClean="0">
                <a:solidFill>
                  <a:schemeClr val="tx1"/>
                </a:solidFill>
                <a:cs typeface="B Nazanin" pitchFamily="2" charset="-78"/>
              </a:rPr>
              <a:t>- در دهه 1950 نت پيشگيرانه </a:t>
            </a:r>
            <a:r>
              <a:rPr lang="en-US" sz="2800" dirty="0" smtClean="0">
                <a:solidFill>
                  <a:schemeClr val="tx1"/>
                </a:solidFill>
                <a:cs typeface="B Nazanin" pitchFamily="2" charset="-78"/>
              </a:rPr>
              <a:t>(PM)*</a:t>
            </a:r>
            <a:r>
              <a:rPr lang="ar-SA" sz="2800" dirty="0" smtClean="0">
                <a:solidFill>
                  <a:schemeClr val="tx1"/>
                </a:solidFill>
                <a:cs typeface="B Nazanin" pitchFamily="2" charset="-78"/>
              </a:rPr>
              <a:t> رايج شد</a:t>
            </a:r>
            <a:r>
              <a:rPr lang="en-US" sz="2800" dirty="0" smtClean="0">
                <a:solidFill>
                  <a:schemeClr val="tx1"/>
                </a:solidFill>
                <a:cs typeface="B Nazanin" pitchFamily="2" charset="-78"/>
              </a:rPr>
              <a:t>                           .</a:t>
            </a:r>
            <a:br>
              <a:rPr lang="en-US" sz="2800" dirty="0" smtClean="0">
                <a:solidFill>
                  <a:schemeClr val="tx1"/>
                </a:solidFill>
                <a:cs typeface="B Nazanin" pitchFamily="2" charset="-78"/>
              </a:rPr>
            </a:br>
            <a:r>
              <a:rPr lang="ar-SA" sz="2800" dirty="0" smtClean="0">
                <a:solidFill>
                  <a:schemeClr val="tx1"/>
                </a:solidFill>
                <a:cs typeface="B Nazanin" pitchFamily="2" charset="-78"/>
              </a:rPr>
              <a:t>- در دهه 1960 نت بهره‏و</a:t>
            </a:r>
            <a:r>
              <a:rPr lang="fa-IR" sz="2800" dirty="0" smtClean="0">
                <a:solidFill>
                  <a:schemeClr val="tx1"/>
                </a:solidFill>
                <a:cs typeface="B Nazanin" pitchFamily="2" charset="-78"/>
              </a:rPr>
              <a:t>ریا</a:t>
            </a:r>
            <a:r>
              <a:rPr lang="en-US" sz="2800" dirty="0" smtClean="0">
                <a:solidFill>
                  <a:schemeClr val="tx1"/>
                </a:solidFill>
                <a:cs typeface="B Nazanin" pitchFamily="2" charset="-78"/>
              </a:rPr>
              <a:t>Productive Maintenance</a:t>
            </a:r>
            <a:r>
              <a:rPr lang="ar-SA" sz="2800" dirty="0" smtClean="0">
                <a:solidFill>
                  <a:schemeClr val="tx1"/>
                </a:solidFill>
                <a:cs typeface="B Nazanin" pitchFamily="2" charset="-78"/>
              </a:rPr>
              <a:t>رواج يافت</a:t>
            </a:r>
            <a:r>
              <a:rPr lang="en-US" sz="2800" dirty="0" smtClean="0">
                <a:solidFill>
                  <a:schemeClr val="tx1"/>
                </a:solidFill>
                <a:cs typeface="B Nazanin" pitchFamily="2" charset="-78"/>
              </a:rPr>
              <a:t>.</a:t>
            </a:r>
            <a:endParaRPr lang="en-US" dirty="0" smtClean="0">
              <a:solidFill>
                <a:schemeClr val="tx1"/>
              </a:solidFill>
              <a:cs typeface="B Nazanin" pitchFamily="2" charset="-78"/>
            </a:endParaRPr>
          </a:p>
        </p:txBody>
      </p:sp>
      <p:sp>
        <p:nvSpPr>
          <p:cNvPr id="2" name="Rectangle 1"/>
          <p:cNvSpPr/>
          <p:nvPr/>
        </p:nvSpPr>
        <p:spPr>
          <a:xfrm>
            <a:off x="1126986" y="1063417"/>
            <a:ext cx="6890028"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اصطلاحات نت تا قبل از سال 1970</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4298" y="2133600"/>
            <a:ext cx="8915400" cy="4495800"/>
          </a:xfrm>
        </p:spPr>
        <p:txBody>
          <a:bodyPr/>
          <a:lstStyle/>
          <a:p>
            <a:pPr algn="r" rtl="1" eaLnBrk="1" hangingPunct="1">
              <a:lnSpc>
                <a:spcPct val="150000"/>
              </a:lnSpc>
            </a:pPr>
            <a:r>
              <a:rPr lang="fa-IR" dirty="0" smtClean="0">
                <a:solidFill>
                  <a:schemeClr val="tx1"/>
                </a:solidFill>
                <a:cs typeface="B Nazanin" panose="00000400000000000000" pitchFamily="2" charset="-78"/>
              </a:rPr>
              <a:t>* شرا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ط اصل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و بن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دستگاه را حفظ کن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 (تم</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ز کار</a:t>
            </a:r>
            <a:r>
              <a:rPr lang="ar-SA" dirty="0" smtClean="0">
                <a:solidFill>
                  <a:schemeClr val="tx1"/>
                </a:solidFill>
                <a:cs typeface="B Nazanin" panose="00000400000000000000" pitchFamily="2" charset="-78"/>
              </a:rPr>
              <a:t>ي</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آچارکش</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پ</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چ و مهره‌ها و ...)</a:t>
            </a:r>
            <a:r>
              <a:rPr lang="en-US" dirty="0" smtClean="0">
                <a:solidFill>
                  <a:schemeClr val="tx1"/>
                </a:solidFill>
                <a:cs typeface="B Nazanin" panose="00000400000000000000" pitchFamily="2" charset="-78"/>
              </a:rPr>
              <a:t>                     </a:t>
            </a:r>
            <a:r>
              <a:rPr lang="en-US" dirty="0">
                <a:solidFill>
                  <a:schemeClr val="tx1"/>
                </a:solidFill>
                <a:cs typeface="B Nazanin" panose="00000400000000000000" pitchFamily="2" charset="-78"/>
              </a:rPr>
              <a:t/>
            </a:r>
            <a:br>
              <a:rPr lang="en-US" dirty="0">
                <a:solidFill>
                  <a:schemeClr val="tx1"/>
                </a:solidFill>
                <a:cs typeface="B Nazanin" panose="00000400000000000000" pitchFamily="2" charset="-78"/>
              </a:rPr>
            </a:br>
            <a:r>
              <a:rPr lang="fa-IR" dirty="0" smtClean="0">
                <a:solidFill>
                  <a:schemeClr val="tx1"/>
                </a:solidFill>
                <a:cs typeface="B Nazanin" panose="00000400000000000000" pitchFamily="2" charset="-78"/>
              </a:rPr>
              <a:t>* به نحوه صح</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ح بهره‌بردار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از دستگاه توجه کن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فرسا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ش ها را رفع و رجوع کن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اشکالات و ضعف 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مربوط به دستگاه را رفع و رجوع کن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مهارتها و تخصص 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بخش تول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 و نت را ارتقاء ده</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endParaRPr lang="en-US" dirty="0" smtClean="0">
              <a:solidFill>
                <a:schemeClr val="tx1"/>
              </a:solidFill>
              <a:cs typeface="B Nazanin" panose="00000400000000000000" pitchFamily="2" charset="-78"/>
            </a:endParaRPr>
          </a:p>
        </p:txBody>
      </p:sp>
      <p:sp>
        <p:nvSpPr>
          <p:cNvPr id="2" name="Rectangle 1"/>
          <p:cNvSpPr/>
          <p:nvPr/>
        </p:nvSpPr>
        <p:spPr>
          <a:xfrm>
            <a:off x="285408" y="1117543"/>
            <a:ext cx="8573180" cy="584775"/>
          </a:xfrm>
          <a:prstGeom prst="rect">
            <a:avLst/>
          </a:prstGeom>
          <a:noFill/>
        </p:spPr>
        <p:txBody>
          <a:bodyPr wrap="none">
            <a:spAutoFit/>
          </a:bodyPr>
          <a:lstStyle/>
          <a:p>
            <a:pPr algn="ctr" eaLnBrk="1" hangingPunct="1">
              <a:defRPr/>
            </a:pPr>
            <a:r>
              <a:rPr lang="fa-IR"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پنج پ</a:t>
            </a:r>
            <a:r>
              <a:rPr lang="ar-SA"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شنهاد در جهت رس</a:t>
            </a:r>
            <a:r>
              <a:rPr lang="ar-SA"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دن به صفر درصد خراب</a:t>
            </a:r>
            <a:r>
              <a:rPr lang="ar-SA"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اضطرار</a:t>
            </a:r>
            <a:r>
              <a:rPr lang="ar-SA"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endParaRPr lang="en-US" sz="31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325"/>
            <a:ext cx="8153400" cy="4511675"/>
          </a:xfrm>
        </p:spPr>
        <p:txBody>
          <a:bodyPr rtlCol="0">
            <a:noAutofit/>
          </a:bodyPr>
          <a:lstStyle/>
          <a:p>
            <a:pPr algn="r" rtl="1" eaLnBrk="1" fontAlgn="auto" hangingPunct="1">
              <a:lnSpc>
                <a:spcPct val="150000"/>
              </a:lnSpc>
              <a:spcAft>
                <a:spcPts val="0"/>
              </a:spcAft>
              <a:defRPr/>
            </a:pPr>
            <a:r>
              <a:rPr lang="fa-IR" sz="2800" b="1" dirty="0" smtClean="0">
                <a:solidFill>
                  <a:schemeClr val="tx1"/>
                </a:solidFill>
                <a:cs typeface="B Nazanin" pitchFamily="2" charset="-78"/>
              </a:rPr>
              <a:t>۱- فواصل 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ن خراب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ها</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تجه</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زات </a:t>
            </a:r>
            <a:r>
              <a:rPr lang="en-US" sz="2800" b="1" dirty="0" smtClean="0">
                <a:solidFill>
                  <a:schemeClr val="tx1"/>
                </a:solidFill>
                <a:cs typeface="B Nazanin" pitchFamily="2" charset="-78"/>
              </a:rPr>
              <a:t>(MTBF)*</a:t>
            </a:r>
            <a:r>
              <a:rPr lang="fa-IR" sz="2800" b="1" dirty="0" smtClean="0">
                <a:solidFill>
                  <a:schemeClr val="tx1"/>
                </a:solidFill>
                <a:cs typeface="B Nazanin" pitchFamily="2" charset="-78"/>
              </a:rPr>
              <a:t> را به مقدار تثب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ت شده‌ا</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برسان</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د.</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۲- به عمر تجه</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زات 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فزا</a:t>
            </a:r>
            <a:r>
              <a:rPr lang="ar-SA" sz="2800" b="1" dirty="0" smtClean="0">
                <a:solidFill>
                  <a:schemeClr val="tx1"/>
                </a:solidFill>
                <a:cs typeface="B Nazanin" pitchFamily="2" charset="-78"/>
              </a:rPr>
              <a:t>يي</a:t>
            </a:r>
            <a:r>
              <a:rPr lang="fa-IR" sz="2800" b="1" dirty="0" smtClean="0">
                <a:solidFill>
                  <a:schemeClr val="tx1"/>
                </a:solidFill>
                <a:cs typeface="B Nazanin" pitchFamily="2" charset="-78"/>
              </a:rPr>
              <a:t>د.</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۳- تجه</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زات مستهلک شده را متناوبا تعم</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ر نموده و به وضع</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ت اول</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ه برگردان</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د.</a:t>
            </a:r>
            <a:br>
              <a:rPr lang="fa-IR" sz="2800" b="1" dirty="0" smtClean="0">
                <a:solidFill>
                  <a:schemeClr val="tx1"/>
                </a:solidFill>
                <a:cs typeface="B Nazanin" pitchFamily="2" charset="-78"/>
              </a:rPr>
            </a:br>
            <a:r>
              <a:rPr lang="fa-IR" sz="2800" b="1" dirty="0" smtClean="0">
                <a:solidFill>
                  <a:schemeClr val="tx1"/>
                </a:solidFill>
                <a:cs typeface="B Nazanin" pitchFamily="2" charset="-78"/>
              </a:rPr>
              <a:t>۴- عمر تجه</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زات را پ</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ش‌ب</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ن</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 کن</a:t>
            </a:r>
            <a:r>
              <a:rPr lang="ar-SA" sz="2800" b="1" dirty="0" smtClean="0">
                <a:solidFill>
                  <a:schemeClr val="tx1"/>
                </a:solidFill>
                <a:cs typeface="B Nazanin" pitchFamily="2" charset="-78"/>
              </a:rPr>
              <a:t>ي</a:t>
            </a:r>
            <a:r>
              <a:rPr lang="fa-IR" sz="2800" b="1" dirty="0" smtClean="0">
                <a:solidFill>
                  <a:schemeClr val="tx1"/>
                </a:solidFill>
                <a:cs typeface="B Nazanin" pitchFamily="2" charset="-78"/>
              </a:rPr>
              <a:t>د.</a:t>
            </a:r>
            <a:br>
              <a:rPr lang="fa-IR" sz="2800" b="1" dirty="0" smtClean="0">
                <a:solidFill>
                  <a:schemeClr val="tx1"/>
                </a:solidFill>
                <a:cs typeface="B Nazanin" pitchFamily="2" charset="-78"/>
              </a:rPr>
            </a:br>
            <a:r>
              <a:rPr lang="en-US" sz="2800" b="1" dirty="0" smtClean="0">
                <a:solidFill>
                  <a:schemeClr val="tx1"/>
                </a:solidFill>
                <a:cs typeface="B Nazanin" pitchFamily="2" charset="-78"/>
              </a:rPr>
              <a:t>* </a:t>
            </a:r>
            <a:r>
              <a:rPr lang="en-US" sz="1400" b="1" dirty="0" smtClean="0">
                <a:solidFill>
                  <a:schemeClr val="tx1"/>
                </a:solidFill>
                <a:cs typeface="B Nazanin" pitchFamily="2" charset="-78"/>
              </a:rPr>
              <a:t>Mean Time Between Failure</a:t>
            </a:r>
            <a:endParaRPr lang="en-US" sz="1400" b="1" dirty="0">
              <a:solidFill>
                <a:schemeClr val="tx1"/>
              </a:solidFill>
              <a:cs typeface="B Nazanin" pitchFamily="2" charset="-78"/>
            </a:endParaRPr>
          </a:p>
        </p:txBody>
      </p:sp>
      <p:sp>
        <p:nvSpPr>
          <p:cNvPr id="3" name="Rectangle 2"/>
          <p:cNvSpPr/>
          <p:nvPr/>
        </p:nvSpPr>
        <p:spPr>
          <a:xfrm>
            <a:off x="533399" y="990600"/>
            <a:ext cx="8077201" cy="1077218"/>
          </a:xfrm>
          <a:prstGeom prst="rect">
            <a:avLst/>
          </a:prstGeom>
          <a:noFill/>
        </p:spPr>
        <p:txBody>
          <a:bodyPr wrap="square">
            <a:spAutoFit/>
          </a:bodyPr>
          <a:lstStyle/>
          <a:p>
            <a:pPr algn="ctr"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صفر درصد خراب</a:t>
            </a:r>
            <a:r>
              <a:rPr lang="ar-SA"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 تجه</a:t>
            </a:r>
            <a:r>
              <a:rPr lang="ar-SA"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ي</a:t>
            </a:r>
            <a:r>
              <a:rPr lang="fa-IR" sz="3200" b="1" dirty="0" smtClean="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زات ، </a:t>
            </a:r>
            <a:r>
              <a:rPr lang="ar-SA"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ک برنامه اجرا</a:t>
            </a:r>
            <a:r>
              <a:rPr lang="ar-SA" sz="3200" b="1" dirty="0" smtClean="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يي</a:t>
            </a: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
            </a:r>
            <a:b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br>
            <a:r>
              <a:rPr lang="fa-IR" sz="3200" b="1" dirty="0" smtClean="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چهار </a:t>
            </a: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مرحله‌ا</a:t>
            </a:r>
            <a:r>
              <a:rPr lang="ar-SA" sz="3200" b="1" dirty="0">
                <a:ln w="17780" cmpd="sng">
                  <a:solidFill>
                    <a:srgbClr val="FFFFFF"/>
                  </a:solidFill>
                  <a:prstDash val="solid"/>
                  <a:miter lim="800000"/>
                </a:ln>
                <a:solidFill>
                  <a:schemeClr val="bg1"/>
                </a:solidFill>
                <a:effectLst>
                  <a:outerShdw blurRad="50800" algn="tl" rotWithShape="0">
                    <a:srgbClr val="000000"/>
                  </a:outerShdw>
                </a:effectLst>
                <a:latin typeface="Zar" pitchFamily="2" charset="-78"/>
                <a:cs typeface="B Titr" pitchFamily="2" charset="-78"/>
              </a:rPr>
              <a:t>ي</a:t>
            </a:r>
            <a:endPar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785918" y="914400"/>
            <a:ext cx="4896663" cy="755232"/>
          </a:xfrm>
        </p:spPr>
        <p:txBody>
          <a:bodyPr>
            <a:no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فعالیتهای 4 مرحله ای</a:t>
            </a:r>
            <a:endParaRPr lang="en-US" sz="4400" b="1" dirty="0" smtClean="0">
              <a:solidFill>
                <a:schemeClr val="bg1"/>
              </a:solidFill>
              <a:cs typeface="B Titr" pitchFamily="2" charset="-78"/>
            </a:endParaRPr>
          </a:p>
        </p:txBody>
      </p:sp>
      <p:graphicFrame>
        <p:nvGraphicFramePr>
          <p:cNvPr id="4" name="Group 53"/>
          <p:cNvGraphicFramePr>
            <a:graphicFrameLocks noGrp="1"/>
          </p:cNvGraphicFramePr>
          <p:nvPr>
            <p:extLst>
              <p:ext uri="{D42A27DB-BD31-4B8C-83A1-F6EECF244321}">
                <p14:modId xmlns:p14="http://schemas.microsoft.com/office/powerpoint/2010/main" xmlns="" val="1223051744"/>
              </p:ext>
            </p:extLst>
          </p:nvPr>
        </p:nvGraphicFramePr>
        <p:xfrm>
          <a:off x="0" y="2079395"/>
          <a:ext cx="9144000" cy="4595725"/>
        </p:xfrm>
        <a:graphic>
          <a:graphicData uri="http://schemas.openxmlformats.org/drawingml/2006/table">
            <a:tbl>
              <a:tblPr/>
              <a:tblGrid>
                <a:gridCol w="2398298"/>
                <a:gridCol w="2315597"/>
                <a:gridCol w="1722915"/>
                <a:gridCol w="2707190"/>
              </a:tblGrid>
              <a:tr h="46253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chemeClr val="tx1"/>
                          </a:solidFill>
                          <a:effectLst/>
                          <a:latin typeface="Times New Roman" pitchFamily="18" charset="0"/>
                          <a:cs typeface="Mitra" pitchFamily="2" charset="-78"/>
                        </a:rPr>
                        <a:t>مرحله ۱</a:t>
                      </a:r>
                      <a:endParaRPr kumimoji="0" lang="en-US" sz="1800" b="1"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chemeClr val="tx1"/>
                          </a:solidFill>
                          <a:effectLst/>
                          <a:latin typeface="Times New Roman" pitchFamily="18" charset="0"/>
                          <a:cs typeface="Mitra" pitchFamily="2" charset="-78"/>
                        </a:rPr>
                        <a:t>مرحله ۲</a:t>
                      </a:r>
                      <a:endParaRPr kumimoji="0" lang="en-US" sz="1800" b="1"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chemeClr val="tx1"/>
                          </a:solidFill>
                          <a:effectLst/>
                          <a:latin typeface="Times New Roman" pitchFamily="18" charset="0"/>
                          <a:cs typeface="Mitra" pitchFamily="2" charset="-78"/>
                        </a:rPr>
                        <a:t>مرحله ۳</a:t>
                      </a:r>
                      <a:endParaRPr kumimoji="0" lang="en-US" sz="1800" b="1"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chemeClr val="tx1"/>
                          </a:solidFill>
                          <a:effectLst/>
                          <a:latin typeface="Times New Roman" pitchFamily="18" charset="0"/>
                          <a:cs typeface="Mitra" pitchFamily="2" charset="-78"/>
                        </a:rPr>
                        <a:t>مرحله ۴</a:t>
                      </a:r>
                      <a:endParaRPr kumimoji="0" lang="en-US" sz="1800" b="1"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731">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تثب</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ت شدن زمان ب</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ن دو خراب</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 </a:t>
                      </a:r>
                      <a:r>
                        <a:rPr kumimoji="0" lang="en-US" sz="1800" b="1" i="0" u="none" strike="noStrike" cap="none" normalizeH="0" baseline="0" dirty="0" smtClean="0">
                          <a:ln>
                            <a:noFill/>
                          </a:ln>
                          <a:solidFill>
                            <a:srgbClr val="E0081D"/>
                          </a:solidFill>
                          <a:effectLst/>
                          <a:latin typeface="Times New Roman" pitchFamily="18" charset="0"/>
                          <a:cs typeface="Mitra" pitchFamily="2" charset="-78"/>
                        </a:rPr>
                        <a:t>(MTBF)</a:t>
                      </a:r>
                    </a:p>
                  </a:txBody>
                  <a:tcPr marT="44984" marB="44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افزا</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ش عمر تجه</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زات</a:t>
                      </a:r>
                      <a:endParaRPr kumimoji="0" lang="en-US" sz="1800" b="1" i="0" u="none" strike="noStrike" cap="none" normalizeH="0" baseline="0" dirty="0" smtClean="0">
                        <a:ln>
                          <a:noFill/>
                        </a:ln>
                        <a:solidFill>
                          <a:srgbClr val="E0081D"/>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تعم</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ر متناوب برا</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 رفع فرسا</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ش</a:t>
                      </a:r>
                      <a:endParaRPr kumimoji="0" lang="en-US" sz="1800" b="1" i="0" u="none" strike="noStrike" cap="none" normalizeH="0" baseline="0" dirty="0" smtClean="0">
                        <a:ln>
                          <a:noFill/>
                        </a:ln>
                        <a:solidFill>
                          <a:srgbClr val="E0081D"/>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پ</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شگوئ</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 عمر تجه</a:t>
                      </a:r>
                      <a:r>
                        <a:rPr kumimoji="0" lang="ar-SA" sz="1800" b="1" i="0" u="none" strike="noStrike" cap="none" normalizeH="0" baseline="0" dirty="0" smtClean="0">
                          <a:ln>
                            <a:noFill/>
                          </a:ln>
                          <a:solidFill>
                            <a:srgbClr val="E0081D"/>
                          </a:solidFill>
                          <a:effectLst/>
                          <a:latin typeface="Times New Roman" pitchFamily="18" charset="0"/>
                          <a:cs typeface="Mitra" pitchFamily="2" charset="-78"/>
                        </a:rPr>
                        <a:t>ي</a:t>
                      </a:r>
                      <a:r>
                        <a:rPr kumimoji="0" lang="fa-IR" sz="1800" b="1" i="0" u="none" strike="noStrike" cap="none" normalizeH="0" baseline="0" dirty="0" smtClean="0">
                          <a:ln>
                            <a:noFill/>
                          </a:ln>
                          <a:solidFill>
                            <a:srgbClr val="E0081D"/>
                          </a:solidFill>
                          <a:effectLst/>
                          <a:latin typeface="Times New Roman" pitchFamily="18" charset="0"/>
                          <a:cs typeface="Mitra" pitchFamily="2" charset="-78"/>
                        </a:rPr>
                        <a:t>ز</a:t>
                      </a:r>
                      <a:endParaRPr kumimoji="0" lang="en-US" sz="1800" b="1" i="0" u="none" strike="noStrike" cap="none" normalizeH="0" baseline="0" dirty="0" smtClean="0">
                        <a:ln>
                          <a:noFill/>
                        </a:ln>
                        <a:solidFill>
                          <a:srgbClr val="E0081D"/>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4584">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Mitra" pitchFamily="2" charset="-78"/>
                        </a:rPr>
                        <a:t>فرسا</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شها</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بازرس</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شده را به حالت اول بازگردان</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اشکالات مشخص را رفع کن</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د -از فرسا</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ش سر</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ع تجه</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ز جلوگ</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ر</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کن</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شرا</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ط بن</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اد</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و اساس</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 را در تجه</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ز ا</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جاد کن</a:t>
                      </a:r>
                      <a:r>
                        <a:rPr kumimoji="0" lang="ar-SA" sz="20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2000" b="0" i="0" u="none" strike="noStrike" cap="none" normalizeH="0" baseline="0" dirty="0" smtClean="0">
                          <a:ln>
                            <a:noFill/>
                          </a:ln>
                          <a:solidFill>
                            <a:schemeClr val="tx1"/>
                          </a:solidFill>
                          <a:effectLst/>
                          <a:latin typeface="Times New Roman" pitchFamily="18" charset="0"/>
                          <a:cs typeface="Mitra" pitchFamily="2" charset="-78"/>
                        </a:rPr>
                        <a:t>د</a:t>
                      </a:r>
                      <a:endParaRPr kumimoji="0" lang="en-US" sz="2000" b="0"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اشکالات طرح را برطرف کن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تصح</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ح اشکالات از نظر مقاومت و م</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زان دقت</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انتخاب قطعات مناسب برا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شرا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ط بهره بردار</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endParaRPr kumimoji="0" lang="fa-IR" sz="1800" b="0" i="0" u="none" strike="noStrike" cap="none" normalizeH="0" baseline="0" dirty="0" smtClean="0">
                        <a:ln>
                          <a:noFill/>
                        </a:ln>
                        <a:solidFill>
                          <a:schemeClr val="tx1"/>
                        </a:solidFill>
                        <a:effectLst/>
                        <a:latin typeface="Times New Roman" pitchFamily="18"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رفع اشکالات</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که باعث افزا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ش بار ماش</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ن م</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‌شود</a:t>
                      </a:r>
                      <a:endParaRPr kumimoji="0" lang="en-US" sz="1800" b="0"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-فرسا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شها را دردوره‌ها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منظم زمان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رفع کن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دامنه عمر تجه</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ز را تخم</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ن بزن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بازد</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دها و آزما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شات دوره‌ا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را استاندارد کن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برنامه تعو</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ض قطعات را استاندارد کن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Tx/>
                        <a:buChar char="-"/>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قابل</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ت تعم</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ر را ارتقاء ده</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endParaRPr kumimoji="0" lang="en-US" sz="1800" b="0"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-با کاربرد ش</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وه‌ها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بازرس</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فن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و تشخ</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ص، عمر تجه</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زات را پ</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ش‌ب</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کن</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p>
                    <a:p>
                      <a:pPr marL="0" marR="0" lvl="0" indent="0" algn="r" defTabSz="914400" rtl="1"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-استانداردها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بهره‌بردار</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 را مشخص نموده و آنها را رعا</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ت نمائ</a:t>
                      </a:r>
                      <a:r>
                        <a:rPr kumimoji="0" lang="ar-SA" sz="1800" b="0" i="0" u="none" strike="noStrike" cap="none" normalizeH="0" baseline="0" dirty="0" smtClean="0">
                          <a:ln>
                            <a:noFill/>
                          </a:ln>
                          <a:solidFill>
                            <a:schemeClr val="tx1"/>
                          </a:solidFill>
                          <a:effectLst/>
                          <a:latin typeface="Times New Roman" pitchFamily="18" charset="0"/>
                          <a:cs typeface="Mitra" pitchFamily="2" charset="-78"/>
                        </a:rPr>
                        <a:t>ي</a:t>
                      </a:r>
                      <a:r>
                        <a:rPr kumimoji="0" lang="fa-IR" sz="1800" b="0" i="0" u="none" strike="noStrike" cap="none" normalizeH="0" baseline="0" dirty="0" smtClean="0">
                          <a:ln>
                            <a:noFill/>
                          </a:ln>
                          <a:solidFill>
                            <a:schemeClr val="tx1"/>
                          </a:solidFill>
                          <a:effectLst/>
                          <a:latin typeface="Times New Roman" pitchFamily="18" charset="0"/>
                          <a:cs typeface="Mitra" pitchFamily="2" charset="-78"/>
                        </a:rPr>
                        <a:t>د.</a:t>
                      </a:r>
                      <a:endParaRPr kumimoji="0" lang="en-US" sz="1800" b="0" i="0" u="none" strike="noStrike" cap="none" normalizeH="0" baseline="0" dirty="0" smtClean="0">
                        <a:ln>
                          <a:noFill/>
                        </a:ln>
                        <a:solidFill>
                          <a:schemeClr val="tx1"/>
                        </a:solidFill>
                        <a:effectLst/>
                        <a:latin typeface="Times New Roman" pitchFamily="18" charset="0"/>
                        <a:cs typeface="Mitra" pitchFamily="2" charset="-78"/>
                      </a:endParaRPr>
                    </a:p>
                  </a:txBody>
                  <a:tcPr marT="44984" marB="449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a:xfrm>
            <a:off x="533401" y="2209800"/>
            <a:ext cx="8077200" cy="4648200"/>
          </a:xfrm>
        </p:spPr>
        <p:txBody>
          <a:bodyPr/>
          <a:lstStyle/>
          <a:p>
            <a:pPr marL="285750" algn="r" rtl="1" eaLnBrk="1" hangingPunct="1">
              <a:lnSpc>
                <a:spcPct val="150000"/>
              </a:lnSpc>
            </a:pPr>
            <a:r>
              <a:rPr lang="fa-IR" sz="2700" dirty="0" smtClean="0">
                <a:solidFill>
                  <a:schemeClr val="tx1"/>
                </a:solidFill>
                <a:cs typeface="B Nazanin" panose="00000400000000000000" pitchFamily="2" charset="-78"/>
              </a:rPr>
              <a:t>مطالعه مورد</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در مورد </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ک بهبود چهار مرحله‌ا</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در صنا</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ع لاست</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ک‌ساز</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توکا</a:t>
            </a:r>
            <a:r>
              <a:rPr lang="ar-SA" sz="2700" dirty="0" smtClean="0">
                <a:solidFill>
                  <a:schemeClr val="tx1"/>
                </a:solidFill>
                <a:cs typeface="B Nazanin" panose="00000400000000000000" pitchFamily="2" charset="-78"/>
              </a:rPr>
              <a:t>يي</a:t>
            </a:r>
            <a:r>
              <a:rPr lang="fa-IR" sz="2700" dirty="0" smtClean="0">
                <a:solidFill>
                  <a:schemeClr val="tx1"/>
                </a:solidFill>
                <a:cs typeface="B Nazanin" panose="00000400000000000000" pitchFamily="2" charset="-78"/>
              </a:rPr>
              <a:t> قبل از اقدام به بهبود شرا</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ط، برا</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۱۰۰۰ دستگاه ماش</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ن اتومات</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ک در هر ماه تقر</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با ۱۰۰۰ خراب</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اضطرار</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 داشت.</a:t>
            </a:r>
            <a:br>
              <a:rPr lang="fa-IR" sz="2700" dirty="0" smtClean="0">
                <a:solidFill>
                  <a:schemeClr val="tx1"/>
                </a:solidFill>
                <a:cs typeface="B Nazanin" panose="00000400000000000000" pitchFamily="2" charset="-78"/>
              </a:rPr>
            </a:br>
            <a:r>
              <a:rPr lang="fa-IR" sz="2700" dirty="0" smtClean="0">
                <a:solidFill>
                  <a:schemeClr val="tx1"/>
                </a:solidFill>
                <a:cs typeface="B Nazanin" panose="00000400000000000000" pitchFamily="2" charset="-78"/>
              </a:rPr>
              <a:t>پس از دو سال در پا</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ان مرحله سوم م</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زان خراب</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ها به حدود ۹۰ مورد در ماه کاهش </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افت.</a:t>
            </a:r>
            <a:br>
              <a:rPr lang="fa-IR" sz="2700" dirty="0" smtClean="0">
                <a:solidFill>
                  <a:schemeClr val="tx1"/>
                </a:solidFill>
                <a:cs typeface="B Nazanin" panose="00000400000000000000" pitchFamily="2" charset="-78"/>
              </a:rPr>
            </a:br>
            <a:r>
              <a:rPr lang="fa-IR" sz="2700" dirty="0" smtClean="0">
                <a:solidFill>
                  <a:schemeClr val="tx1"/>
                </a:solidFill>
                <a:cs typeface="B Nazanin" panose="00000400000000000000" pitchFamily="2" charset="-78"/>
              </a:rPr>
              <a:t>هشت ماه بعد در مرحله چهارم، تعداد خراب</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ها به حدود ۲۰ مورد در ماه کاهش </a:t>
            </a:r>
            <a:r>
              <a:rPr lang="ar-SA" sz="2700" dirty="0" smtClean="0">
                <a:solidFill>
                  <a:schemeClr val="tx1"/>
                </a:solidFill>
                <a:cs typeface="B Nazanin" panose="00000400000000000000" pitchFamily="2" charset="-78"/>
              </a:rPr>
              <a:t>ي</a:t>
            </a:r>
            <a:r>
              <a:rPr lang="fa-IR" sz="2700" dirty="0" smtClean="0">
                <a:solidFill>
                  <a:schemeClr val="tx1"/>
                </a:solidFill>
                <a:cs typeface="B Nazanin" panose="00000400000000000000" pitchFamily="2" charset="-78"/>
              </a:rPr>
              <a:t>افت.</a:t>
            </a:r>
            <a:endParaRPr lang="en-US" sz="2700" dirty="0" smtClean="0">
              <a:solidFill>
                <a:schemeClr val="tx1"/>
              </a:solidFill>
              <a:cs typeface="B Nazanin" panose="00000400000000000000" pitchFamily="2" charset="-78"/>
            </a:endParaRPr>
          </a:p>
        </p:txBody>
      </p:sp>
      <p:sp>
        <p:nvSpPr>
          <p:cNvPr id="2" name="Rectangle 1"/>
          <p:cNvSpPr/>
          <p:nvPr/>
        </p:nvSpPr>
        <p:spPr>
          <a:xfrm>
            <a:off x="593988" y="1063417"/>
            <a:ext cx="7956024" cy="584775"/>
          </a:xfrm>
          <a:prstGeom prst="rect">
            <a:avLst/>
          </a:prstGeom>
          <a:noFill/>
        </p:spPr>
        <p:txBody>
          <a:bodyPr wrap="none">
            <a:spAutoFit/>
          </a:bodyPr>
          <a:lstStyle/>
          <a:p>
            <a:pPr algn="ctr" eaLnBrk="1" hangingPunct="1">
              <a:defRPr/>
            </a:pPr>
            <a:r>
              <a:rPr lang="fa-IR" sz="32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نتایج بکار گیری روش 4 مرحله ای در کاهش </a:t>
            </a:r>
            <a:r>
              <a:rPr lang="fa-IR" sz="32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خرابی ها</a:t>
            </a:r>
            <a:endParaRPr lang="en-US" sz="32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2090738" y="20002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grpSp>
        <p:nvGrpSpPr>
          <p:cNvPr id="49155" name="Group 26"/>
          <p:cNvGrpSpPr>
            <a:grpSpLocks/>
          </p:cNvGrpSpPr>
          <p:nvPr/>
        </p:nvGrpSpPr>
        <p:grpSpPr bwMode="auto">
          <a:xfrm>
            <a:off x="1219200" y="2286000"/>
            <a:ext cx="7248524" cy="4369982"/>
            <a:chOff x="1464" y="1368"/>
            <a:chExt cx="3963" cy="2608"/>
          </a:xfrm>
        </p:grpSpPr>
        <p:grpSp>
          <p:nvGrpSpPr>
            <p:cNvPr id="49156" name="Group 24"/>
            <p:cNvGrpSpPr>
              <a:grpSpLocks/>
            </p:cNvGrpSpPr>
            <p:nvPr/>
          </p:nvGrpSpPr>
          <p:grpSpPr bwMode="auto">
            <a:xfrm>
              <a:off x="1464" y="1368"/>
              <a:ext cx="3936" cy="2608"/>
              <a:chOff x="1464" y="1368"/>
              <a:chExt cx="3936" cy="2608"/>
            </a:xfrm>
          </p:grpSpPr>
          <p:graphicFrame>
            <p:nvGraphicFramePr>
              <p:cNvPr id="49158" name="Object 2"/>
              <p:cNvGraphicFramePr>
                <a:graphicFrameLocks noChangeAspect="1"/>
              </p:cNvGraphicFramePr>
              <p:nvPr/>
            </p:nvGraphicFramePr>
            <p:xfrm>
              <a:off x="1529" y="1368"/>
              <a:ext cx="3548" cy="1331"/>
            </p:xfrm>
            <a:graphic>
              <a:graphicData uri="http://schemas.openxmlformats.org/presentationml/2006/ole">
                <p:oleObj spid="_x0000_s49221" r:id="rId4" imgW="4962525" imgH="2857500" progId="MSGraph.Chart.8">
                  <p:embed/>
                </p:oleObj>
              </a:graphicData>
            </a:graphic>
          </p:graphicFrame>
          <p:grpSp>
            <p:nvGrpSpPr>
              <p:cNvPr id="49159" name="Group 23"/>
              <p:cNvGrpSpPr>
                <a:grpSpLocks/>
              </p:cNvGrpSpPr>
              <p:nvPr/>
            </p:nvGrpSpPr>
            <p:grpSpPr bwMode="auto">
              <a:xfrm>
                <a:off x="1912" y="2415"/>
                <a:ext cx="2372" cy="993"/>
                <a:chOff x="1912" y="2415"/>
                <a:chExt cx="2372" cy="993"/>
              </a:xfrm>
            </p:grpSpPr>
            <p:sp>
              <p:nvSpPr>
                <p:cNvPr id="49165" name="Line 11"/>
                <p:cNvSpPr>
                  <a:spLocks noChangeShapeType="1"/>
                </p:cNvSpPr>
                <p:nvPr/>
              </p:nvSpPr>
              <p:spPr bwMode="auto">
                <a:xfrm>
                  <a:off x="2391" y="2415"/>
                  <a:ext cx="0" cy="99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6" name="Line 12"/>
                <p:cNvSpPr>
                  <a:spLocks noChangeShapeType="1"/>
                </p:cNvSpPr>
                <p:nvPr/>
              </p:nvSpPr>
              <p:spPr bwMode="auto">
                <a:xfrm>
                  <a:off x="1912" y="3402"/>
                  <a:ext cx="479" cy="0"/>
                </a:xfrm>
                <a:prstGeom prst="line">
                  <a:avLst/>
                </a:prstGeom>
                <a:noFill/>
                <a:ln w="9525">
                  <a:solidFill>
                    <a:srgbClr val="000000"/>
                  </a:solidFill>
                  <a:round/>
                  <a:headEnd type="triangle" w="sm" len="sm"/>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49167" name="Line 13"/>
                <p:cNvSpPr>
                  <a:spLocks noChangeShapeType="1"/>
                </p:cNvSpPr>
                <p:nvPr/>
              </p:nvSpPr>
              <p:spPr bwMode="auto">
                <a:xfrm flipV="1">
                  <a:off x="3251" y="2905"/>
                  <a:ext cx="0" cy="4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8" name="Line 14"/>
                <p:cNvSpPr>
                  <a:spLocks noChangeShapeType="1"/>
                </p:cNvSpPr>
                <p:nvPr/>
              </p:nvSpPr>
              <p:spPr bwMode="auto">
                <a:xfrm>
                  <a:off x="2393" y="3397"/>
                  <a:ext cx="840" cy="0"/>
                </a:xfrm>
                <a:prstGeom prst="line">
                  <a:avLst/>
                </a:prstGeom>
                <a:noFill/>
                <a:ln w="9525">
                  <a:solidFill>
                    <a:srgbClr val="000000"/>
                  </a:solidFill>
                  <a:round/>
                  <a:headEnd type="triangle" w="sm" len="sm"/>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49169" name="Line 15"/>
                <p:cNvSpPr>
                  <a:spLocks noChangeShapeType="1"/>
                </p:cNvSpPr>
                <p:nvPr/>
              </p:nvSpPr>
              <p:spPr bwMode="auto">
                <a:xfrm flipV="1">
                  <a:off x="3796" y="3097"/>
                  <a:ext cx="0" cy="2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0" name="Line 16"/>
                <p:cNvSpPr>
                  <a:spLocks noChangeShapeType="1"/>
                </p:cNvSpPr>
                <p:nvPr/>
              </p:nvSpPr>
              <p:spPr bwMode="auto">
                <a:xfrm>
                  <a:off x="3276" y="3391"/>
                  <a:ext cx="479" cy="0"/>
                </a:xfrm>
                <a:prstGeom prst="line">
                  <a:avLst/>
                </a:prstGeom>
                <a:noFill/>
                <a:ln w="9525">
                  <a:solidFill>
                    <a:srgbClr val="000000"/>
                  </a:solidFill>
                  <a:round/>
                  <a:headEnd type="triangle" w="sm" len="sm"/>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49171" name="Line 17"/>
                <p:cNvSpPr>
                  <a:spLocks noChangeShapeType="1"/>
                </p:cNvSpPr>
                <p:nvPr/>
              </p:nvSpPr>
              <p:spPr bwMode="auto">
                <a:xfrm>
                  <a:off x="3805" y="3392"/>
                  <a:ext cx="479" cy="0"/>
                </a:xfrm>
                <a:prstGeom prst="line">
                  <a:avLst/>
                </a:prstGeom>
                <a:noFill/>
                <a:ln w="9525">
                  <a:solidFill>
                    <a:srgbClr val="000000"/>
                  </a:solidFill>
                  <a:round/>
                  <a:headEnd type="triangl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
            <p:nvSpPr>
              <p:cNvPr id="49160" name="Text Box 18"/>
              <p:cNvSpPr txBox="1">
                <a:spLocks noChangeArrowheads="1"/>
              </p:cNvSpPr>
              <p:nvPr/>
            </p:nvSpPr>
            <p:spPr bwMode="auto">
              <a:xfrm>
                <a:off x="1740" y="3144"/>
                <a:ext cx="624"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sz="1600">
                    <a:latin typeface="Verdana" panose="020B0604030504040204" pitchFamily="34" charset="0"/>
                    <a:cs typeface="B Nazanin" panose="00000400000000000000" pitchFamily="2" charset="-78"/>
                  </a:rPr>
                  <a:t>مرحله</a:t>
                </a:r>
                <a:r>
                  <a:rPr lang="fa-IR" sz="1600">
                    <a:latin typeface="Verdana" panose="020B0604030504040204" pitchFamily="34" charset="0"/>
                    <a:cs typeface="Yagut" panose="00000400000000000000" pitchFamily="2" charset="-78"/>
                  </a:rPr>
                  <a:t> ۱</a:t>
                </a:r>
                <a:endParaRPr lang="en-US" sz="1600">
                  <a:latin typeface="Verdana" panose="020B0604030504040204" pitchFamily="34" charset="0"/>
                  <a:cs typeface="Yagut" panose="00000400000000000000" pitchFamily="2" charset="-78"/>
                </a:endParaRPr>
              </a:p>
            </p:txBody>
          </p:sp>
          <p:sp>
            <p:nvSpPr>
              <p:cNvPr id="49161" name="Text Box 19"/>
              <p:cNvSpPr txBox="1">
                <a:spLocks noChangeArrowheads="1"/>
              </p:cNvSpPr>
              <p:nvPr/>
            </p:nvSpPr>
            <p:spPr bwMode="auto">
              <a:xfrm>
                <a:off x="2304" y="3148"/>
                <a:ext cx="624"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sz="1600">
                    <a:latin typeface="Verdana" panose="020B0604030504040204" pitchFamily="34" charset="0"/>
                    <a:cs typeface="B Nazanin" panose="00000400000000000000" pitchFamily="2" charset="-78"/>
                  </a:rPr>
                  <a:t>مرحله</a:t>
                </a:r>
                <a:r>
                  <a:rPr lang="fa-IR" sz="1600">
                    <a:latin typeface="Verdana" panose="020B0604030504040204" pitchFamily="34" charset="0"/>
                    <a:cs typeface="Yagut" panose="00000400000000000000" pitchFamily="2" charset="-78"/>
                  </a:rPr>
                  <a:t> ۲</a:t>
                </a:r>
                <a:endParaRPr lang="en-US" sz="1600">
                  <a:latin typeface="Verdana" panose="020B0604030504040204" pitchFamily="34" charset="0"/>
                  <a:cs typeface="Yagut" panose="00000400000000000000" pitchFamily="2" charset="-78"/>
                </a:endParaRPr>
              </a:p>
            </p:txBody>
          </p:sp>
          <p:sp>
            <p:nvSpPr>
              <p:cNvPr id="49162" name="Text Box 20"/>
              <p:cNvSpPr txBox="1">
                <a:spLocks noChangeArrowheads="1"/>
              </p:cNvSpPr>
              <p:nvPr/>
            </p:nvSpPr>
            <p:spPr bwMode="auto">
              <a:xfrm>
                <a:off x="3180" y="3136"/>
                <a:ext cx="624"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sz="1600">
                    <a:latin typeface="Verdana" panose="020B0604030504040204" pitchFamily="34" charset="0"/>
                    <a:cs typeface="B Nazanin" panose="00000400000000000000" pitchFamily="2" charset="-78"/>
                  </a:rPr>
                  <a:t>مرحله</a:t>
                </a:r>
                <a:r>
                  <a:rPr lang="fa-IR" sz="1600">
                    <a:latin typeface="Verdana" panose="020B0604030504040204" pitchFamily="34" charset="0"/>
                    <a:cs typeface="Yagut" panose="00000400000000000000" pitchFamily="2" charset="-78"/>
                  </a:rPr>
                  <a:t> ۳</a:t>
                </a:r>
                <a:endParaRPr lang="en-US" sz="1600">
                  <a:latin typeface="Verdana" panose="020B0604030504040204" pitchFamily="34" charset="0"/>
                  <a:cs typeface="Yagut" panose="00000400000000000000" pitchFamily="2" charset="-78"/>
                </a:endParaRPr>
              </a:p>
            </p:txBody>
          </p:sp>
          <p:sp>
            <p:nvSpPr>
              <p:cNvPr id="49163" name="Text Box 21"/>
              <p:cNvSpPr txBox="1">
                <a:spLocks noChangeArrowheads="1"/>
              </p:cNvSpPr>
              <p:nvPr/>
            </p:nvSpPr>
            <p:spPr bwMode="auto">
              <a:xfrm>
                <a:off x="3696" y="3136"/>
                <a:ext cx="624"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sz="1600">
                    <a:latin typeface="Verdana" panose="020B0604030504040204" pitchFamily="34" charset="0"/>
                    <a:cs typeface="B Nazanin" panose="00000400000000000000" pitchFamily="2" charset="-78"/>
                  </a:rPr>
                  <a:t>مرحله</a:t>
                </a:r>
                <a:r>
                  <a:rPr lang="fa-IR" sz="1600">
                    <a:latin typeface="Verdana" panose="020B0604030504040204" pitchFamily="34" charset="0"/>
                    <a:cs typeface="Yagut" panose="00000400000000000000" pitchFamily="2" charset="-78"/>
                  </a:rPr>
                  <a:t> ۴</a:t>
                </a:r>
                <a:endParaRPr lang="en-US" sz="1600">
                  <a:latin typeface="Verdana" panose="020B0604030504040204" pitchFamily="34" charset="0"/>
                  <a:cs typeface="Yagut" panose="00000400000000000000" pitchFamily="2" charset="-78"/>
                </a:endParaRPr>
              </a:p>
            </p:txBody>
          </p:sp>
          <p:sp>
            <p:nvSpPr>
              <p:cNvPr id="49164" name="Text Box 22"/>
              <p:cNvSpPr txBox="1">
                <a:spLocks noChangeArrowheads="1"/>
              </p:cNvSpPr>
              <p:nvPr/>
            </p:nvSpPr>
            <p:spPr bwMode="auto">
              <a:xfrm>
                <a:off x="1464" y="3792"/>
                <a:ext cx="3936"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50000"/>
                  </a:spcBef>
                  <a:buFontTx/>
                  <a:buNone/>
                </a:pPr>
                <a:r>
                  <a:rPr lang="fa-IR" sz="1800" b="1" dirty="0">
                    <a:latin typeface="Times New Roman" panose="02020603050405020304" pitchFamily="18" charset="0"/>
                    <a:cs typeface="Mitra" pitchFamily="2" charset="-78"/>
                  </a:rPr>
                  <a:t>نمودار کاهش خراب</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ها</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 تجه</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زات (صنا</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ع لاست</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ک ساز</a:t>
                </a:r>
                <a:r>
                  <a:rPr lang="ar-SA" sz="1800" b="1" dirty="0">
                    <a:latin typeface="Times New Roman" panose="02020603050405020304" pitchFamily="18" charset="0"/>
                    <a:cs typeface="Mitra" pitchFamily="2" charset="-78"/>
                  </a:rPr>
                  <a:t>ي</a:t>
                </a:r>
                <a:r>
                  <a:rPr lang="fa-IR" sz="1800" b="1" dirty="0">
                    <a:latin typeface="Times New Roman" panose="02020603050405020304" pitchFamily="18" charset="0"/>
                    <a:cs typeface="Mitra" pitchFamily="2" charset="-78"/>
                  </a:rPr>
                  <a:t> </a:t>
                </a:r>
                <a:r>
                  <a:rPr lang="en-US" sz="1800" b="1" dirty="0">
                    <a:latin typeface="Times New Roman" panose="02020603050405020304" pitchFamily="18" charset="0"/>
                    <a:cs typeface="Mitra" pitchFamily="2" charset="-78"/>
                  </a:rPr>
                  <a:t>Tokai</a:t>
                </a:r>
                <a:r>
                  <a:rPr lang="fa-IR" sz="1800" dirty="0">
                    <a:latin typeface="Times New Roman" panose="02020603050405020304" pitchFamily="18" charset="0"/>
                    <a:cs typeface="Mitra" pitchFamily="2" charset="-78"/>
                  </a:rPr>
                  <a:t>)</a:t>
                </a:r>
                <a:endParaRPr lang="en-US" sz="1800" dirty="0">
                  <a:latin typeface="Times New Roman" panose="02020603050405020304" pitchFamily="18" charset="0"/>
                  <a:cs typeface="Mitra" pitchFamily="2" charset="-78"/>
                </a:endParaRPr>
              </a:p>
            </p:txBody>
          </p:sp>
        </p:grpSp>
        <p:sp>
          <p:nvSpPr>
            <p:cNvPr id="49157" name="Text Box 25"/>
            <p:cNvSpPr txBox="1">
              <a:spLocks noChangeArrowheads="1"/>
            </p:cNvSpPr>
            <p:nvPr/>
          </p:nvSpPr>
          <p:spPr bwMode="auto">
            <a:xfrm>
              <a:off x="2163" y="3326"/>
              <a:ext cx="3264"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fa-IR" sz="1800">
                  <a:latin typeface="Verdana" panose="020B0604030504040204" pitchFamily="34" charset="0"/>
                  <a:cs typeface="Mitra" pitchFamily="2" charset="-78"/>
                </a:rPr>
                <a:t>۸۱                        ۸۰                         ۷۹     ۷۸</a:t>
              </a:r>
              <a:endParaRPr lang="en-US" sz="1800">
                <a:latin typeface="Verdana" panose="020B0604030504040204" pitchFamily="34" charset="0"/>
                <a:cs typeface="Mitra" pitchFamily="2" charset="-78"/>
              </a:endParaRPr>
            </a:p>
          </p:txBody>
        </p:sp>
      </p:gr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33686" y="2286000"/>
            <a:ext cx="8276626" cy="3581400"/>
          </a:xfrm>
        </p:spPr>
        <p:txBody>
          <a:bodyPr/>
          <a:lstStyle/>
          <a:p>
            <a:pPr algn="r" rtl="1" eaLnBrk="1" hangingPunct="1">
              <a:lnSpc>
                <a:spcPct val="150000"/>
              </a:lnSpc>
            </a:pPr>
            <a:r>
              <a:rPr lang="fa-IR"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با بکارگ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تکن</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ک </a:t>
            </a:r>
            <a:r>
              <a:rPr lang="en-US" b="1" dirty="0" smtClean="0">
                <a:solidFill>
                  <a:schemeClr val="tx1"/>
                </a:solidFill>
                <a:cs typeface="B Nazanin" panose="00000400000000000000" pitchFamily="2" charset="-78"/>
              </a:rPr>
              <a:t>SMED</a:t>
            </a:r>
            <a:r>
              <a:rPr lang="fa-IR" dirty="0" smtClean="0">
                <a:solidFill>
                  <a:schemeClr val="tx1"/>
                </a:solidFill>
                <a:cs typeface="B Nazanin" panose="00000400000000000000" pitchFamily="2" charset="-78"/>
              </a:rPr>
              <a:t> (</a:t>
            </a:r>
            <a:r>
              <a:rPr lang="fa-IR" sz="1600" dirty="0" smtClean="0">
                <a:solidFill>
                  <a:schemeClr val="tx1"/>
                </a:solidFill>
                <a:cs typeface="B Nazanin" panose="00000400000000000000" pitchFamily="2" charset="-78"/>
              </a:rPr>
              <a:t>تعو</a:t>
            </a:r>
            <a:r>
              <a:rPr lang="ar-SA" sz="1600" dirty="0" smtClean="0">
                <a:solidFill>
                  <a:schemeClr val="tx1"/>
                </a:solidFill>
                <a:cs typeface="B Nazanin" panose="00000400000000000000" pitchFamily="2" charset="-78"/>
              </a:rPr>
              <a:t>ي</a:t>
            </a:r>
            <a:r>
              <a:rPr lang="fa-IR" sz="1600" dirty="0" smtClean="0">
                <a:solidFill>
                  <a:schemeClr val="tx1"/>
                </a:solidFill>
                <a:cs typeface="B Nazanin" panose="00000400000000000000" pitchFamily="2" charset="-78"/>
              </a:rPr>
              <a:t>ض قالب ها در دقا</a:t>
            </a:r>
            <a:r>
              <a:rPr lang="ar-SA" sz="1600" dirty="0" smtClean="0">
                <a:solidFill>
                  <a:schemeClr val="tx1"/>
                </a:solidFill>
                <a:cs typeface="B Nazanin" panose="00000400000000000000" pitchFamily="2" charset="-78"/>
              </a:rPr>
              <a:t>ي</a:t>
            </a:r>
            <a:r>
              <a:rPr lang="fa-IR" sz="1600" dirty="0" smtClean="0">
                <a:solidFill>
                  <a:schemeClr val="tx1"/>
                </a:solidFill>
                <a:cs typeface="B Nazanin" panose="00000400000000000000" pitchFamily="2" charset="-78"/>
              </a:rPr>
              <a:t>ق منفرد یا زیر 10 دقیقه)</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en-US" sz="2800" b="1" dirty="0" smtClean="0">
                <a:solidFill>
                  <a:schemeClr val="tx1"/>
                </a:solidFill>
                <a:cs typeface="B Nazanin" panose="00000400000000000000" pitchFamily="2" charset="-78"/>
              </a:rPr>
              <a:t>Single Minute Exchange of Dies)</a:t>
            </a:r>
            <a:r>
              <a:rPr lang="fa-IR" sz="2800" b="1" dirty="0" smtClean="0">
                <a:solidFill>
                  <a:schemeClr val="tx1"/>
                </a:solidFill>
                <a:cs typeface="B Nazanin" panose="00000400000000000000" pitchFamily="2" charset="-78"/>
              </a:rPr>
              <a:t> </a:t>
            </a:r>
            <a:r>
              <a:rPr lang="en-US" sz="2800" b="1"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زمانها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آماده ساز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و تنظ</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م را کاهش ده</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روش ها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آماده ساز</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و تنظ</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م را استاندار کنید.</a:t>
            </a:r>
            <a:endParaRPr lang="en-US" dirty="0" smtClean="0">
              <a:solidFill>
                <a:schemeClr val="tx1"/>
              </a:solidFill>
              <a:cs typeface="B Nazanin" panose="00000400000000000000" pitchFamily="2" charset="-78"/>
            </a:endParaRPr>
          </a:p>
        </p:txBody>
      </p:sp>
      <p:sp>
        <p:nvSpPr>
          <p:cNvPr id="2" name="Rectangle 1"/>
          <p:cNvSpPr/>
          <p:nvPr/>
        </p:nvSpPr>
        <p:spPr>
          <a:xfrm>
            <a:off x="840849" y="1028377"/>
            <a:ext cx="7462299" cy="646331"/>
          </a:xfrm>
          <a:prstGeom prst="rect">
            <a:avLst/>
          </a:prstGeom>
          <a:noFill/>
        </p:spPr>
        <p:txBody>
          <a:bodyPr wrap="none">
            <a:spAutoFit/>
          </a:bodyPr>
          <a:lstStyle/>
          <a:p>
            <a:pPr algn="ctr" eaLnBrk="1" hangingPunct="1">
              <a:defRPr/>
            </a:pP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بهبود بخش</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نحوه آماده‌ساز</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و تنظ</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م ماش</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نها</a:t>
            </a:r>
            <a:endParaRPr lang="en-US"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153400" cy="3886200"/>
          </a:xfrm>
        </p:spPr>
        <p:txBody>
          <a:bodyPr rtlCol="0">
            <a:noAutofit/>
          </a:bodyPr>
          <a:lstStyle/>
          <a:p>
            <a:pPr marL="190500" algn="r" rtl="1" eaLnBrk="1" fontAlgn="auto" hangingPunct="1">
              <a:lnSpc>
                <a:spcPct val="150000"/>
              </a:lnSpc>
              <a:spcAft>
                <a:spcPts val="0"/>
              </a:spcAft>
              <a:defRPr/>
            </a:pPr>
            <a:r>
              <a:rPr lang="fa-IR" b="1" dirty="0" smtClean="0">
                <a:solidFill>
                  <a:srgbClr val="C00000"/>
                </a:solidFill>
                <a:cs typeface="B Nazanin" pitchFamily="2" charset="-78"/>
              </a:rPr>
              <a:t>تفک</a:t>
            </a:r>
            <a:r>
              <a:rPr lang="ar-SA" b="1" dirty="0" smtClean="0">
                <a:solidFill>
                  <a:srgbClr val="C00000"/>
                </a:solidFill>
                <a:cs typeface="B Nazanin" pitchFamily="2" charset="-78"/>
              </a:rPr>
              <a:t>ي</a:t>
            </a:r>
            <a:r>
              <a:rPr lang="fa-IR" b="1" dirty="0" smtClean="0">
                <a:solidFill>
                  <a:srgbClr val="C00000"/>
                </a:solidFill>
                <a:cs typeface="B Nazanin" pitchFamily="2" charset="-78"/>
              </a:rPr>
              <a:t>ک عمل</a:t>
            </a:r>
            <a:r>
              <a:rPr lang="ar-SA" b="1" dirty="0" smtClean="0">
                <a:solidFill>
                  <a:srgbClr val="C00000"/>
                </a:solidFill>
                <a:cs typeface="B Nazanin" pitchFamily="2" charset="-78"/>
              </a:rPr>
              <a:t>ي</a:t>
            </a:r>
            <a:r>
              <a:rPr lang="fa-IR" b="1" dirty="0" smtClean="0">
                <a:solidFill>
                  <a:srgbClr val="C00000"/>
                </a:solidFill>
                <a:cs typeface="B Nazanin" pitchFamily="2" charset="-78"/>
              </a:rPr>
              <a:t>ات آماده‌ساز</a:t>
            </a:r>
            <a:r>
              <a:rPr lang="ar-SA" b="1" dirty="0" smtClean="0">
                <a:solidFill>
                  <a:srgbClr val="C00000"/>
                </a:solidFill>
                <a:cs typeface="B Nazanin" pitchFamily="2" charset="-78"/>
              </a:rPr>
              <a:t>ي</a:t>
            </a:r>
            <a:r>
              <a:rPr lang="fa-IR" b="1" dirty="0" smtClean="0">
                <a:solidFill>
                  <a:srgbClr val="C00000"/>
                </a:solidFill>
                <a:cs typeface="B Nazanin" pitchFamily="2" charset="-78"/>
              </a:rPr>
              <a:t> درون</a:t>
            </a:r>
            <a:r>
              <a:rPr lang="ar-SA" b="1" dirty="0" smtClean="0">
                <a:solidFill>
                  <a:srgbClr val="C00000"/>
                </a:solidFill>
                <a:cs typeface="B Nazanin" pitchFamily="2" charset="-78"/>
              </a:rPr>
              <a:t>ي</a:t>
            </a:r>
            <a:r>
              <a:rPr lang="fa-IR" b="1" dirty="0" smtClean="0">
                <a:solidFill>
                  <a:srgbClr val="C00000"/>
                </a:solidFill>
                <a:cs typeface="B Nazanin" pitchFamily="2" charset="-78"/>
              </a:rPr>
              <a:t> و آماده‌ساز</a:t>
            </a:r>
            <a:r>
              <a:rPr lang="ar-SA" b="1" dirty="0" smtClean="0">
                <a:solidFill>
                  <a:srgbClr val="C00000"/>
                </a:solidFill>
                <a:cs typeface="B Nazanin" pitchFamily="2" charset="-78"/>
              </a:rPr>
              <a:t>ي</a:t>
            </a:r>
            <a:r>
              <a:rPr lang="fa-IR" b="1" dirty="0" smtClean="0">
                <a:solidFill>
                  <a:srgbClr val="C00000"/>
                </a:solidFill>
                <a:cs typeface="B Nazanin" pitchFamily="2" charset="-78"/>
              </a:rPr>
              <a:t> برون</a:t>
            </a:r>
            <a:r>
              <a:rPr lang="ar-SA" b="1" dirty="0" smtClean="0">
                <a:solidFill>
                  <a:srgbClr val="C00000"/>
                </a:solidFill>
                <a:cs typeface="B Nazanin" pitchFamily="2" charset="-78"/>
              </a:rPr>
              <a:t>ي</a:t>
            </a:r>
            <a:r>
              <a:rPr lang="fa-IR" dirty="0" smtClean="0">
                <a:solidFill>
                  <a:srgbClr val="7030A0"/>
                </a:solidFill>
                <a:cs typeface="B Nazanin" pitchFamily="2" charset="-78"/>
              </a:rPr>
              <a:t/>
            </a:r>
            <a:br>
              <a:rPr lang="fa-IR" dirty="0" smtClean="0">
                <a:solidFill>
                  <a:srgbClr val="7030A0"/>
                </a:solidFill>
                <a:cs typeface="B Nazanin" pitchFamily="2" charset="-78"/>
              </a:rPr>
            </a:br>
            <a:r>
              <a:rPr lang="fa-IR" dirty="0" smtClean="0">
                <a:solidFill>
                  <a:srgbClr val="7030A0"/>
                </a:solidFill>
                <a:cs typeface="B Nazanin" pitchFamily="2" charset="-78"/>
              </a:rPr>
              <a:t> </a:t>
            </a:r>
            <a:r>
              <a:rPr lang="fa-IR" b="1" dirty="0" smtClean="0">
                <a:solidFill>
                  <a:srgbClr val="C00000"/>
                </a:solidFill>
                <a:cs typeface="B Nazanin" pitchFamily="2" charset="-78"/>
              </a:rPr>
              <a:t>عمل</a:t>
            </a:r>
            <a:r>
              <a:rPr lang="ar-SA" b="1" dirty="0" smtClean="0">
                <a:solidFill>
                  <a:srgbClr val="C00000"/>
                </a:solidFill>
                <a:cs typeface="B Nazanin" pitchFamily="2" charset="-78"/>
              </a:rPr>
              <a:t>ي</a:t>
            </a:r>
            <a:r>
              <a:rPr lang="fa-IR" b="1" dirty="0" smtClean="0">
                <a:solidFill>
                  <a:srgbClr val="C00000"/>
                </a:solidFill>
                <a:cs typeface="B Nazanin" pitchFamily="2" charset="-78"/>
              </a:rPr>
              <a:t>ات برون</a:t>
            </a:r>
            <a:r>
              <a:rPr lang="ar-SA" b="1" dirty="0" smtClean="0">
                <a:solidFill>
                  <a:srgbClr val="C00000"/>
                </a:solidFill>
                <a:cs typeface="B Nazanin" pitchFamily="2" charset="-78"/>
              </a:rPr>
              <a:t>ي</a:t>
            </a:r>
            <a:r>
              <a:rPr lang="fa-IR" dirty="0" smtClean="0">
                <a:solidFill>
                  <a:srgbClr val="C00000"/>
                </a:solidFill>
                <a:cs typeface="B Nazanin" pitchFamily="2" charset="-78"/>
              </a:rPr>
              <a:t>:</a:t>
            </a:r>
            <a:br>
              <a:rPr lang="fa-IR" dirty="0" smtClean="0">
                <a:solidFill>
                  <a:srgbClr val="C00000"/>
                </a:solidFill>
                <a:cs typeface="B Nazanin" pitchFamily="2" charset="-78"/>
              </a:rPr>
            </a:br>
            <a:r>
              <a:rPr lang="fa-IR" dirty="0" smtClean="0">
                <a:solidFill>
                  <a:srgbClr val="C00000"/>
                </a:solidFill>
                <a:cs typeface="B Nazanin" pitchFamily="2" charset="-78"/>
              </a:rPr>
              <a:t> </a:t>
            </a:r>
            <a:r>
              <a:rPr lang="fa-IR" dirty="0" smtClean="0">
                <a:solidFill>
                  <a:schemeClr val="tx1"/>
                </a:solidFill>
                <a:cs typeface="B Nazanin" pitchFamily="2" charset="-78"/>
              </a:rPr>
              <a:t>آماده نمودن ق</a:t>
            </a:r>
            <a:r>
              <a:rPr lang="ar-SA" dirty="0" smtClean="0">
                <a:solidFill>
                  <a:schemeClr val="tx1"/>
                </a:solidFill>
                <a:cs typeface="B Nazanin" pitchFamily="2" charset="-78"/>
              </a:rPr>
              <a:t>ي</a:t>
            </a:r>
            <a:r>
              <a:rPr lang="fa-IR" dirty="0" smtClean="0">
                <a:solidFill>
                  <a:schemeClr val="tx1"/>
                </a:solidFill>
                <a:cs typeface="B Nazanin" pitchFamily="2" charset="-78"/>
              </a:rPr>
              <a:t>د و بست ها و ابزارها و قالب ها</a:t>
            </a:r>
            <a:br>
              <a:rPr lang="fa-IR" dirty="0" smtClean="0">
                <a:solidFill>
                  <a:schemeClr val="tx1"/>
                </a:solidFill>
                <a:cs typeface="B Nazanin" pitchFamily="2" charset="-78"/>
              </a:rPr>
            </a:br>
            <a:r>
              <a:rPr lang="fa-IR" dirty="0" smtClean="0">
                <a:solidFill>
                  <a:schemeClr val="tx1"/>
                </a:solidFill>
                <a:cs typeface="B Nazanin" pitchFamily="2" charset="-78"/>
              </a:rPr>
              <a:t> آماده کردن م</a:t>
            </a:r>
            <a:r>
              <a:rPr lang="ar-SA" dirty="0" smtClean="0">
                <a:solidFill>
                  <a:schemeClr val="tx1"/>
                </a:solidFill>
                <a:cs typeface="B Nazanin" pitchFamily="2" charset="-78"/>
              </a:rPr>
              <a:t>ي</a:t>
            </a:r>
            <a:r>
              <a:rPr lang="fa-IR" dirty="0" smtClean="0">
                <a:solidFill>
                  <a:schemeClr val="tx1"/>
                </a:solidFill>
                <a:cs typeface="B Nazanin" pitchFamily="2" charset="-78"/>
              </a:rPr>
              <a:t>زکار و محل جا دادن قطعات</a:t>
            </a:r>
            <a:br>
              <a:rPr lang="fa-IR" dirty="0" smtClean="0">
                <a:solidFill>
                  <a:schemeClr val="tx1"/>
                </a:solidFill>
                <a:cs typeface="B Nazanin" pitchFamily="2" charset="-78"/>
              </a:rPr>
            </a:br>
            <a:r>
              <a:rPr lang="fa-IR" dirty="0" smtClean="0">
                <a:solidFill>
                  <a:schemeClr val="tx1"/>
                </a:solidFill>
                <a:cs typeface="B Nazanin" pitchFamily="2" charset="-78"/>
              </a:rPr>
              <a:t> بخش</a:t>
            </a:r>
            <a:r>
              <a:rPr lang="ar-SA" dirty="0" smtClean="0">
                <a:solidFill>
                  <a:schemeClr val="tx1"/>
                </a:solidFill>
                <a:cs typeface="B Nazanin" pitchFamily="2" charset="-78"/>
              </a:rPr>
              <a:t>ي</a:t>
            </a:r>
            <a:r>
              <a:rPr lang="fa-IR" dirty="0" smtClean="0">
                <a:solidFill>
                  <a:schemeClr val="tx1"/>
                </a:solidFill>
                <a:cs typeface="B Nazanin" pitchFamily="2" charset="-78"/>
              </a:rPr>
              <a:t> از عمل</a:t>
            </a:r>
            <a:r>
              <a:rPr lang="ar-SA" dirty="0" smtClean="0">
                <a:solidFill>
                  <a:schemeClr val="tx1"/>
                </a:solidFill>
                <a:cs typeface="B Nazanin" pitchFamily="2" charset="-78"/>
              </a:rPr>
              <a:t>ي</a:t>
            </a:r>
            <a:r>
              <a:rPr lang="fa-IR" dirty="0" smtClean="0">
                <a:solidFill>
                  <a:schemeClr val="tx1"/>
                </a:solidFill>
                <a:cs typeface="B Nazanin" pitchFamily="2" charset="-78"/>
              </a:rPr>
              <a:t>ات مونتاژ و ...... که می توان قبل از توقف ماش</a:t>
            </a:r>
            <a:r>
              <a:rPr lang="ar-SA" dirty="0" smtClean="0">
                <a:solidFill>
                  <a:schemeClr val="tx1"/>
                </a:solidFill>
                <a:cs typeface="B Nazanin" pitchFamily="2" charset="-78"/>
              </a:rPr>
              <a:t>ي</a:t>
            </a:r>
            <a:r>
              <a:rPr lang="fa-IR" dirty="0" smtClean="0">
                <a:solidFill>
                  <a:schemeClr val="tx1"/>
                </a:solidFill>
                <a:cs typeface="B Nazanin" pitchFamily="2" charset="-78"/>
              </a:rPr>
              <a:t>ن انجام داد.</a:t>
            </a:r>
            <a:endParaRPr lang="en-US" dirty="0">
              <a:solidFill>
                <a:schemeClr val="tx1"/>
              </a:solidFill>
              <a:cs typeface="B Nazanin" pitchFamily="2" charset="-78"/>
            </a:endParaRPr>
          </a:p>
        </p:txBody>
      </p:sp>
      <p:sp>
        <p:nvSpPr>
          <p:cNvPr id="3" name="Rectangle 2"/>
          <p:cNvSpPr/>
          <p:nvPr/>
        </p:nvSpPr>
        <p:spPr>
          <a:xfrm>
            <a:off x="1962150" y="838200"/>
            <a:ext cx="5219699"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بهبود عمل</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ات آماده ساز</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69962" y="1054791"/>
            <a:ext cx="7204075" cy="609600"/>
          </a:xfrm>
        </p:spPr>
        <p:txBody>
          <a:bodyPr/>
          <a:lstStyle/>
          <a:p>
            <a:pPr algn="ctr"/>
            <a:r>
              <a:rPr lang="fa-IR" sz="4400" b="1" dirty="0">
                <a:ln w="17780" cmpd="sng">
                  <a:solidFill>
                    <a:srgbClr val="FFFFFF"/>
                  </a:solidFill>
                  <a:prstDash val="solid"/>
                  <a:miter lim="800000"/>
                </a:ln>
                <a:effectLst>
                  <a:outerShdw blurRad="50800" algn="tl" rotWithShape="0">
                    <a:srgbClr val="000000"/>
                  </a:outerShdw>
                </a:effectLst>
                <a:latin typeface="Arial" charset="0"/>
                <a:cs typeface="B Titr" pitchFamily="2" charset="-78"/>
              </a:rPr>
              <a:t>بهبود عمل</a:t>
            </a:r>
            <a:r>
              <a:rPr lang="ar-SA" sz="4400" b="1" dirty="0">
                <a:ln w="17780" cmpd="sng">
                  <a:solidFill>
                    <a:srgbClr val="FFFFFF"/>
                  </a:solidFill>
                  <a:prstDash val="solid"/>
                  <a:miter lim="800000"/>
                </a:ln>
                <a:effectLst>
                  <a:outerShdw blurRad="50800" algn="tl" rotWithShape="0">
                    <a:srgbClr val="000000"/>
                  </a:outerShdw>
                </a:effectLst>
                <a:latin typeface="Arial" charset="0"/>
                <a:cs typeface="B Titr" pitchFamily="2" charset="-78"/>
              </a:rPr>
              <a:t>ي</a:t>
            </a:r>
            <a:r>
              <a:rPr lang="fa-IR" sz="4400" b="1" dirty="0">
                <a:ln w="17780" cmpd="sng">
                  <a:solidFill>
                    <a:srgbClr val="FFFFFF"/>
                  </a:solidFill>
                  <a:prstDash val="solid"/>
                  <a:miter lim="800000"/>
                </a:ln>
                <a:effectLst>
                  <a:outerShdw blurRad="50800" algn="tl" rotWithShape="0">
                    <a:srgbClr val="000000"/>
                  </a:outerShdw>
                </a:effectLst>
                <a:latin typeface="Arial" charset="0"/>
                <a:cs typeface="B Titr" pitchFamily="2" charset="-78"/>
              </a:rPr>
              <a:t>ات آماده ساز</a:t>
            </a:r>
            <a:r>
              <a:rPr lang="ar-SA" sz="4400" b="1" dirty="0" smtClean="0">
                <a:ln w="17780" cmpd="sng">
                  <a:solidFill>
                    <a:srgbClr val="FFFFFF"/>
                  </a:solidFill>
                  <a:prstDash val="solid"/>
                  <a:miter lim="800000"/>
                </a:ln>
                <a:effectLst>
                  <a:outerShdw blurRad="50800" algn="tl" rotWithShape="0">
                    <a:srgbClr val="000000"/>
                  </a:outerShdw>
                </a:effectLst>
                <a:latin typeface="Arial" charset="0"/>
                <a:cs typeface="B Titr" pitchFamily="2" charset="-78"/>
              </a:rPr>
              <a:t>ي</a:t>
            </a:r>
            <a:endParaRPr lang="en-US" sz="4400" b="1" dirty="0" smtClean="0">
              <a:solidFill>
                <a:srgbClr val="C00000"/>
              </a:solidFill>
            </a:endParaRPr>
          </a:p>
        </p:txBody>
      </p:sp>
      <p:sp>
        <p:nvSpPr>
          <p:cNvPr id="51203" name="Content Placeholder 2"/>
          <p:cNvSpPr>
            <a:spLocks noGrp="1"/>
          </p:cNvSpPr>
          <p:nvPr>
            <p:ph idx="1"/>
          </p:nvPr>
        </p:nvSpPr>
        <p:spPr>
          <a:xfrm>
            <a:off x="381000" y="2514600"/>
            <a:ext cx="8153400" cy="4267200"/>
          </a:xfrm>
        </p:spPr>
        <p:txBody>
          <a:bodyPr>
            <a:noAutofit/>
          </a:bodyPr>
          <a:lstStyle/>
          <a:p>
            <a:pPr marL="0" indent="0" algn="just" rtl="1">
              <a:lnSpc>
                <a:spcPct val="150000"/>
              </a:lnSpc>
              <a:buFont typeface="Arial" charset="0"/>
              <a:buNone/>
              <a:defRPr/>
            </a:pPr>
            <a:r>
              <a:rPr lang="fa-IR" sz="3400" b="1" dirty="0">
                <a:solidFill>
                  <a:srgbClr val="C00000"/>
                </a:solidFill>
                <a:cs typeface="B Nazanin" panose="00000400000000000000" pitchFamily="2" charset="-78"/>
              </a:rPr>
              <a:t>تفک</a:t>
            </a:r>
            <a:r>
              <a:rPr lang="ar-SA" sz="3400" b="1" dirty="0">
                <a:solidFill>
                  <a:srgbClr val="C00000"/>
                </a:solidFill>
                <a:cs typeface="B Nazanin" panose="00000400000000000000" pitchFamily="2" charset="-78"/>
              </a:rPr>
              <a:t>ي</a:t>
            </a:r>
            <a:r>
              <a:rPr lang="fa-IR" sz="3400" b="1" dirty="0">
                <a:solidFill>
                  <a:srgbClr val="C00000"/>
                </a:solidFill>
                <a:cs typeface="B Nazanin" panose="00000400000000000000" pitchFamily="2" charset="-78"/>
              </a:rPr>
              <a:t>ک عمل</a:t>
            </a:r>
            <a:r>
              <a:rPr lang="ar-SA" sz="3400" b="1" dirty="0">
                <a:solidFill>
                  <a:srgbClr val="C00000"/>
                </a:solidFill>
                <a:cs typeface="B Nazanin" panose="00000400000000000000" pitchFamily="2" charset="-78"/>
              </a:rPr>
              <a:t>ي</a:t>
            </a:r>
            <a:r>
              <a:rPr lang="fa-IR" sz="3400" b="1" dirty="0">
                <a:solidFill>
                  <a:srgbClr val="C00000"/>
                </a:solidFill>
                <a:cs typeface="B Nazanin" panose="00000400000000000000" pitchFamily="2" charset="-78"/>
              </a:rPr>
              <a:t>ات آماده‌ساز</a:t>
            </a:r>
            <a:r>
              <a:rPr lang="ar-SA" sz="3400" b="1" dirty="0">
                <a:solidFill>
                  <a:srgbClr val="C00000"/>
                </a:solidFill>
                <a:cs typeface="B Nazanin" panose="00000400000000000000" pitchFamily="2" charset="-78"/>
              </a:rPr>
              <a:t>ي</a:t>
            </a:r>
            <a:r>
              <a:rPr lang="fa-IR" sz="3400" b="1" dirty="0">
                <a:solidFill>
                  <a:srgbClr val="C00000"/>
                </a:solidFill>
                <a:cs typeface="B Nazanin" panose="00000400000000000000" pitchFamily="2" charset="-78"/>
              </a:rPr>
              <a:t> درون</a:t>
            </a:r>
            <a:r>
              <a:rPr lang="ar-SA" sz="3400" b="1" dirty="0">
                <a:solidFill>
                  <a:srgbClr val="C00000"/>
                </a:solidFill>
                <a:cs typeface="B Nazanin" panose="00000400000000000000" pitchFamily="2" charset="-78"/>
              </a:rPr>
              <a:t>ي</a:t>
            </a:r>
            <a:r>
              <a:rPr lang="fa-IR" sz="3400" b="1" dirty="0">
                <a:solidFill>
                  <a:srgbClr val="C00000"/>
                </a:solidFill>
                <a:cs typeface="B Nazanin" panose="00000400000000000000" pitchFamily="2" charset="-78"/>
              </a:rPr>
              <a:t> و آماده‌ساز</a:t>
            </a:r>
            <a:r>
              <a:rPr lang="ar-SA" sz="3400" b="1" dirty="0">
                <a:solidFill>
                  <a:srgbClr val="C00000"/>
                </a:solidFill>
                <a:cs typeface="B Nazanin" panose="00000400000000000000" pitchFamily="2" charset="-78"/>
              </a:rPr>
              <a:t>ي</a:t>
            </a:r>
            <a:r>
              <a:rPr lang="fa-IR" sz="3400" b="1" dirty="0">
                <a:solidFill>
                  <a:srgbClr val="C00000"/>
                </a:solidFill>
                <a:cs typeface="B Nazanin" panose="00000400000000000000" pitchFamily="2" charset="-78"/>
              </a:rPr>
              <a:t> برون</a:t>
            </a:r>
            <a:r>
              <a:rPr lang="ar-SA" sz="3400" b="1" dirty="0">
                <a:solidFill>
                  <a:srgbClr val="C00000"/>
                </a:solidFill>
                <a:cs typeface="B Nazanin" panose="00000400000000000000" pitchFamily="2" charset="-78"/>
              </a:rPr>
              <a:t>ي</a:t>
            </a:r>
            <a:endParaRPr lang="en-US" sz="3400" b="1" dirty="0" smtClean="0">
              <a:solidFill>
                <a:srgbClr val="C00000"/>
              </a:solidFill>
              <a:cs typeface="B Nazanin" pitchFamily="2" charset="-78"/>
            </a:endParaRPr>
          </a:p>
          <a:p>
            <a:pPr marL="0" indent="0" algn="just" rtl="1">
              <a:lnSpc>
                <a:spcPct val="150000"/>
              </a:lnSpc>
              <a:buFont typeface="Arial" charset="0"/>
              <a:buNone/>
              <a:defRPr/>
            </a:pPr>
            <a:r>
              <a:rPr lang="fa-IR" sz="3600" b="1" dirty="0" smtClean="0">
                <a:solidFill>
                  <a:srgbClr val="C00000"/>
                </a:solidFill>
                <a:cs typeface="B Nazanin" pitchFamily="2" charset="-78"/>
              </a:rPr>
              <a:t>عمل</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ات درون</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 </a:t>
            </a:r>
            <a:r>
              <a:rPr lang="fa-IR" sz="3600" spc="-150" dirty="0" smtClean="0">
                <a:solidFill>
                  <a:schemeClr val="tx1"/>
                </a:solidFill>
                <a:cs typeface="B Nazanin" pitchFamily="2" charset="-78"/>
              </a:rPr>
              <a:t>تنها در شرا</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ط</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 که ماش</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ن متوقف باشد قابل انجام هستند. مثل: عمل</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ات تعو</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ض قالبها و بستها، عمل</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ات تنظ</a:t>
            </a:r>
            <a:r>
              <a:rPr lang="ar-SA" sz="3600" spc="-150" dirty="0" smtClean="0">
                <a:solidFill>
                  <a:schemeClr val="tx1"/>
                </a:solidFill>
                <a:cs typeface="B Nazanin" pitchFamily="2" charset="-78"/>
              </a:rPr>
              <a:t>ي</a:t>
            </a:r>
            <a:r>
              <a:rPr lang="fa-IR" sz="3600" spc="-150" dirty="0" smtClean="0">
                <a:solidFill>
                  <a:schemeClr val="tx1"/>
                </a:solidFill>
                <a:cs typeface="B Nazanin" pitchFamily="2" charset="-78"/>
              </a:rPr>
              <a:t>م مرکز به مرکز</a:t>
            </a:r>
            <a:endParaRPr lang="en-US" sz="3600" spc="-150"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534400" cy="4267200"/>
          </a:xfrm>
        </p:spPr>
        <p:txBody>
          <a:bodyPr rtlCol="0">
            <a:noAutofit/>
          </a:bodyPr>
          <a:lstStyle/>
          <a:p>
            <a:pPr algn="r" rtl="1" eaLnBrk="1" fontAlgn="auto" hangingPunct="1">
              <a:lnSpc>
                <a:spcPct val="150000"/>
              </a:lnSpc>
              <a:spcAft>
                <a:spcPts val="0"/>
              </a:spcAft>
              <a:defRPr/>
            </a:pPr>
            <a:r>
              <a:rPr lang="fa-IR" b="1" dirty="0" smtClean="0">
                <a:solidFill>
                  <a:srgbClr val="C00000"/>
                </a:solidFill>
                <a:cs typeface="B Nazanin" pitchFamily="2" charset="-78"/>
              </a:rPr>
              <a:t>2-سازمانده</a:t>
            </a:r>
            <a:r>
              <a:rPr lang="ar-SA" b="1" dirty="0" smtClean="0">
                <a:solidFill>
                  <a:srgbClr val="C00000"/>
                </a:solidFill>
                <a:cs typeface="B Nazanin" pitchFamily="2" charset="-78"/>
              </a:rPr>
              <a:t>ي</a:t>
            </a:r>
            <a:r>
              <a:rPr lang="fa-IR" b="1" dirty="0" smtClean="0">
                <a:solidFill>
                  <a:srgbClr val="C00000"/>
                </a:solidFill>
                <a:cs typeface="B Nazanin" pitchFamily="2" charset="-78"/>
              </a:rPr>
              <a:t> و نظم و ترت</a:t>
            </a:r>
            <a:r>
              <a:rPr lang="ar-SA" b="1" dirty="0" smtClean="0">
                <a:solidFill>
                  <a:srgbClr val="C00000"/>
                </a:solidFill>
                <a:cs typeface="B Nazanin" pitchFamily="2" charset="-78"/>
              </a:rPr>
              <a:t>ي</a:t>
            </a:r>
            <a:r>
              <a:rPr lang="fa-IR" b="1" dirty="0" smtClean="0">
                <a:solidFill>
                  <a:srgbClr val="C00000"/>
                </a:solidFill>
                <a:cs typeface="B Nazanin" pitchFamily="2" charset="-78"/>
              </a:rPr>
              <a:t>ب</a:t>
            </a:r>
            <a:r>
              <a:rPr lang="fa-IR" sz="3600" b="1" dirty="0" smtClean="0">
                <a:solidFill>
                  <a:schemeClr val="hlink"/>
                </a:solidFill>
                <a:cs typeface="B Nazanin" pitchFamily="2" charset="-78"/>
              </a:rPr>
              <a:t/>
            </a:r>
            <a:br>
              <a:rPr lang="fa-IR" sz="3600" b="1" dirty="0" smtClean="0">
                <a:solidFill>
                  <a:schemeClr val="hlink"/>
                </a:solidFill>
                <a:cs typeface="B Nazanin" pitchFamily="2" charset="-78"/>
              </a:rPr>
            </a:br>
            <a:r>
              <a:rPr lang="fa-IR" sz="3600" dirty="0" smtClean="0">
                <a:solidFill>
                  <a:schemeClr val="tx1"/>
                </a:solidFill>
                <a:cs typeface="B Nazanin" pitchFamily="2" charset="-78"/>
              </a:rPr>
              <a:t>- به دنبال قطعات و ابزار </a:t>
            </a:r>
            <a:r>
              <a:rPr lang="fa-IR" sz="3600" dirty="0">
                <a:solidFill>
                  <a:schemeClr val="tx1"/>
                </a:solidFill>
                <a:cs typeface="B Nazanin" pitchFamily="2" charset="-78"/>
              </a:rPr>
              <a:t>ن</a:t>
            </a:r>
            <a:r>
              <a:rPr lang="fa-IR" sz="3600" dirty="0" smtClean="0">
                <a:solidFill>
                  <a:schemeClr val="tx1"/>
                </a:solidFill>
                <a:cs typeface="B Nazanin" pitchFamily="2" charset="-78"/>
              </a:rPr>
              <a:t>گرد</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د.</a:t>
            </a:r>
            <a:br>
              <a:rPr lang="fa-IR" sz="3600" dirty="0" smtClean="0">
                <a:solidFill>
                  <a:schemeClr val="tx1"/>
                </a:solidFill>
                <a:cs typeface="B Nazanin" pitchFamily="2" charset="-78"/>
              </a:rPr>
            </a:br>
            <a:r>
              <a:rPr lang="fa-IR" sz="3600" dirty="0" smtClean="0">
                <a:solidFill>
                  <a:schemeClr val="tx1"/>
                </a:solidFill>
                <a:cs typeface="B Nazanin" pitchFamily="2" charset="-78"/>
              </a:rPr>
              <a:t>- حرکات غ</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ر ضرور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ننما</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د (م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زکار درمحل مناسب قرار داده شود و محل 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نگهدار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به نحوه مناسب تع</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ن شوند)</a:t>
            </a:r>
            <a:br>
              <a:rPr lang="fa-IR" sz="3600" dirty="0" smtClean="0">
                <a:solidFill>
                  <a:schemeClr val="tx1"/>
                </a:solidFill>
                <a:cs typeface="B Nazanin" pitchFamily="2" charset="-78"/>
              </a:rPr>
            </a:br>
            <a:r>
              <a:rPr lang="fa-IR" sz="3600" dirty="0" smtClean="0">
                <a:solidFill>
                  <a:schemeClr val="tx1"/>
                </a:solidFill>
                <a:cs typeface="B Nazanin" pitchFamily="2" charset="-78"/>
              </a:rPr>
              <a:t>- از ابزار و قطعات نامناسب استفاده نکن</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د.</a:t>
            </a:r>
            <a:endParaRPr lang="en-US" sz="3600" dirty="0">
              <a:solidFill>
                <a:schemeClr val="tx1"/>
              </a:solidFill>
              <a:cs typeface="B Nazanin" pitchFamily="2" charset="-78"/>
            </a:endParaRPr>
          </a:p>
        </p:txBody>
      </p:sp>
      <p:sp>
        <p:nvSpPr>
          <p:cNvPr id="52227" name="Content Placeholder 2"/>
          <p:cNvSpPr>
            <a:spLocks noGrp="1"/>
          </p:cNvSpPr>
          <p:nvPr>
            <p:ph idx="1"/>
          </p:nvPr>
        </p:nvSpPr>
        <p:spPr>
          <a:xfrm>
            <a:off x="480219" y="947633"/>
            <a:ext cx="8183562" cy="688975"/>
          </a:xfrm>
          <a:extLst/>
        </p:spPr>
        <p:txBody>
          <a:bodyPr>
            <a:normAutofit fontScale="92500" lnSpcReduction="20000"/>
          </a:bodyPr>
          <a:lstStyle/>
          <a:p>
            <a:pPr marL="0" indent="0" algn="ctr" rtl="1" eaLnBrk="1" hangingPunct="1">
              <a:buFont typeface="Arial" charset="0"/>
              <a:buNone/>
              <a:defRPr/>
            </a:pPr>
            <a:r>
              <a:rPr lang="fa-IR" sz="48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بهبود عمل</a:t>
            </a:r>
            <a:r>
              <a:rPr lang="ar-SA" sz="48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48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ات آماده ساز</a:t>
            </a:r>
            <a:r>
              <a:rPr lang="ar-SA" sz="48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48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a:p>
            <a:pPr marL="0" indent="0" algn="ctr" rtl="1" eaLnBrk="1" hangingPunct="1">
              <a:buFont typeface="Wingdings 2" pitchFamily="18" charset="2"/>
              <a:buNone/>
              <a:defRPr/>
            </a:pPr>
            <a:endParaRPr lang="en-US" sz="3600" dirty="0" smtClean="0">
              <a:cs typeface="B Nazanin" pitchFamily="2" charset="-78"/>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153400" cy="3886200"/>
          </a:xfrm>
        </p:spPr>
        <p:txBody>
          <a:bodyPr rtlCol="0">
            <a:noAutofit/>
          </a:bodyPr>
          <a:lstStyle/>
          <a:p>
            <a:pPr algn="r" rtl="1" eaLnBrk="1" fontAlgn="auto" hangingPunct="1">
              <a:lnSpc>
                <a:spcPct val="200000"/>
              </a:lnSpc>
              <a:spcAft>
                <a:spcPts val="0"/>
              </a:spcAft>
              <a:defRPr/>
            </a:pPr>
            <a:r>
              <a:rPr lang="fa-IR" sz="3600" b="1" dirty="0" smtClean="0">
                <a:solidFill>
                  <a:srgbClr val="C00000"/>
                </a:solidFill>
                <a:cs typeface="B Nazanin" pitchFamily="2" charset="-78"/>
              </a:rPr>
              <a:t>3-تبد</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ل عمل</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ات درون</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 به عمل</a:t>
            </a:r>
            <a:r>
              <a:rPr lang="ar-SA" sz="3600" b="1" dirty="0" smtClean="0">
                <a:solidFill>
                  <a:srgbClr val="C00000"/>
                </a:solidFill>
                <a:cs typeface="B Nazanin" pitchFamily="2" charset="-78"/>
              </a:rPr>
              <a:t>ي</a:t>
            </a:r>
            <a:r>
              <a:rPr lang="fa-IR" sz="3600" b="1" dirty="0" smtClean="0">
                <a:solidFill>
                  <a:srgbClr val="C00000"/>
                </a:solidFill>
                <a:cs typeface="B Nazanin" pitchFamily="2" charset="-78"/>
              </a:rPr>
              <a:t>ات برون</a:t>
            </a:r>
            <a:r>
              <a:rPr lang="ar-SA" sz="3600" b="1" dirty="0" smtClean="0">
                <a:solidFill>
                  <a:srgbClr val="C00000"/>
                </a:solidFill>
                <a:cs typeface="B Nazanin" pitchFamily="2" charset="-78"/>
              </a:rPr>
              <a:t>ي</a:t>
            </a:r>
            <a:r>
              <a:rPr lang="fa-IR" sz="3600" b="1" dirty="0" smtClean="0">
                <a:solidFill>
                  <a:srgbClr val="7030A0"/>
                </a:solidFill>
                <a:cs typeface="B Nazanin" pitchFamily="2" charset="-78"/>
              </a:rPr>
              <a:t/>
            </a:r>
            <a:br>
              <a:rPr lang="fa-IR" sz="3600" b="1" dirty="0" smtClean="0">
                <a:solidFill>
                  <a:srgbClr val="7030A0"/>
                </a:solidFill>
                <a:cs typeface="B Nazanin" pitchFamily="2" charset="-78"/>
              </a:rPr>
            </a:br>
            <a:r>
              <a:rPr lang="fa-IR" sz="3600" b="1" dirty="0" smtClean="0">
                <a:solidFill>
                  <a:schemeClr val="tx1"/>
                </a:solidFill>
                <a:cs typeface="B Nazanin" pitchFamily="2" charset="-78"/>
              </a:rPr>
              <a:t>- مونتاژ اول</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ه</a:t>
            </a:r>
            <a:br>
              <a:rPr lang="fa-IR" sz="3600" b="1" dirty="0" smtClean="0">
                <a:solidFill>
                  <a:schemeClr val="tx1"/>
                </a:solidFill>
                <a:cs typeface="B Nazanin" pitchFamily="2" charset="-78"/>
              </a:rPr>
            </a:br>
            <a:r>
              <a:rPr lang="fa-IR" sz="3600" b="1" dirty="0" smtClean="0">
                <a:solidFill>
                  <a:schemeClr val="tx1"/>
                </a:solidFill>
                <a:cs typeface="B Nazanin" pitchFamily="2" charset="-78"/>
              </a:rPr>
              <a:t>-</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استفاده از ق</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د و بستها</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 سر</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ع و </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ک حرکت</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
            </a:r>
            <a:br>
              <a:rPr lang="fa-IR" sz="3600" b="1" dirty="0" smtClean="0">
                <a:solidFill>
                  <a:schemeClr val="tx1"/>
                </a:solidFill>
                <a:cs typeface="B Nazanin" pitchFamily="2" charset="-78"/>
              </a:rPr>
            </a:br>
            <a:r>
              <a:rPr lang="fa-IR" sz="3600" b="1" dirty="0" smtClean="0">
                <a:solidFill>
                  <a:schemeClr val="tx1"/>
                </a:solidFill>
                <a:cs typeface="B Nazanin" pitchFamily="2" charset="-78"/>
              </a:rPr>
              <a:t>-</a:t>
            </a:r>
            <a:r>
              <a:rPr lang="en-US" sz="3600" b="1" dirty="0" smtClean="0">
                <a:solidFill>
                  <a:schemeClr val="tx1"/>
                </a:solidFill>
                <a:cs typeface="B Nazanin" pitchFamily="2" charset="-78"/>
              </a:rPr>
              <a:t> </a:t>
            </a:r>
            <a:r>
              <a:rPr lang="fa-IR" sz="3600" b="1" dirty="0" smtClean="0">
                <a:solidFill>
                  <a:schemeClr val="tx1"/>
                </a:solidFill>
                <a:cs typeface="B Nazanin" pitchFamily="2" charset="-78"/>
              </a:rPr>
              <a:t>حذف تنظ</a:t>
            </a:r>
            <a:r>
              <a:rPr lang="ar-SA" sz="3600" b="1" dirty="0" smtClean="0">
                <a:solidFill>
                  <a:schemeClr val="tx1"/>
                </a:solidFill>
                <a:cs typeface="B Nazanin" pitchFamily="2" charset="-78"/>
              </a:rPr>
              <a:t>ي</a:t>
            </a:r>
            <a:r>
              <a:rPr lang="fa-IR" sz="3600" b="1" dirty="0" smtClean="0">
                <a:solidFill>
                  <a:schemeClr val="tx1"/>
                </a:solidFill>
                <a:cs typeface="B Nazanin" pitchFamily="2" charset="-78"/>
              </a:rPr>
              <a:t>مها</a:t>
            </a:r>
            <a:endParaRPr lang="en-US" sz="3600" b="1" dirty="0">
              <a:solidFill>
                <a:schemeClr val="tx1"/>
              </a:solidFill>
              <a:cs typeface="B Nazanin" pitchFamily="2" charset="-78"/>
            </a:endParaRPr>
          </a:p>
        </p:txBody>
      </p:sp>
      <p:sp>
        <p:nvSpPr>
          <p:cNvPr id="53251" name="Content Placeholder 2"/>
          <p:cNvSpPr>
            <a:spLocks noGrp="1"/>
          </p:cNvSpPr>
          <p:nvPr>
            <p:ph idx="1"/>
          </p:nvPr>
        </p:nvSpPr>
        <p:spPr>
          <a:xfrm>
            <a:off x="1280319" y="874608"/>
            <a:ext cx="6583362" cy="685800"/>
          </a:xfrm>
          <a:extLst/>
        </p:spPr>
        <p:txBody>
          <a:bodyPr>
            <a:noAutofit/>
          </a:bodyPr>
          <a:lstStyle/>
          <a:p>
            <a:pPr marL="0" indent="0" algn="ctr" rtl="1" eaLnBrk="1" hangingPunct="1">
              <a:buFont typeface="Arial" charset="0"/>
              <a:buNone/>
              <a:defRPr/>
            </a:pPr>
            <a:r>
              <a:rPr lang="fa-IR" sz="44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بهبود عمل</a:t>
            </a:r>
            <a:r>
              <a:rPr lang="ar-SA" sz="44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44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ات آماده ساز</a:t>
            </a:r>
            <a:r>
              <a:rPr lang="ar-SA" sz="44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4400" b="1" dirty="0" smtClean="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667000"/>
            <a:ext cx="8229600" cy="4048148"/>
          </a:xfrm>
        </p:spPr>
        <p:txBody>
          <a:bodyPr/>
          <a:lstStyle/>
          <a:p>
            <a:pPr algn="ctr" eaLnBrk="1" hangingPunct="1"/>
            <a:r>
              <a:rPr lang="ar-SA" dirty="0" smtClean="0">
                <a:solidFill>
                  <a:schemeClr val="tx1"/>
                </a:solidFill>
                <a:cs typeface="B Nazanin" panose="00000400000000000000" pitchFamily="2" charset="-78"/>
              </a:rPr>
              <a:t>در دهه 1970 نت بهره‏ور فراگير </a:t>
            </a:r>
            <a:r>
              <a:rPr lang="en-US" sz="2800" dirty="0" smtClean="0">
                <a:solidFill>
                  <a:schemeClr val="tx1"/>
                </a:solidFill>
                <a:cs typeface="B Nazanin" panose="00000400000000000000" pitchFamily="2" charset="-78"/>
              </a:rPr>
              <a:t>(TPM)*</a:t>
            </a:r>
            <a:r>
              <a:rPr lang="ar-SA" dirty="0" smtClean="0">
                <a:solidFill>
                  <a:schemeClr val="tx1"/>
                </a:solidFill>
                <a:cs typeface="B Nazanin" panose="00000400000000000000" pitchFamily="2" charset="-78"/>
              </a:rPr>
              <a:t> با استفاده از تجارب </a:t>
            </a:r>
            <a:r>
              <a:rPr lang="en-US" dirty="0" smtClean="0">
                <a:solidFill>
                  <a:schemeClr val="tx1"/>
                </a:solidFill>
                <a:cs typeface="B Nazanin" panose="00000400000000000000" pitchFamily="2" charset="-78"/>
              </a:rPr>
              <a:t>.</a:t>
            </a:r>
            <a:r>
              <a:rPr lang="ar-SA" dirty="0" smtClean="0">
                <a:solidFill>
                  <a:schemeClr val="tx1"/>
                </a:solidFill>
                <a:cs typeface="B Nazanin" panose="00000400000000000000" pitchFamily="2" charset="-78"/>
              </a:rPr>
              <a:t>قبلي </a:t>
            </a:r>
            <a:r>
              <a:rPr lang="fa-IR" dirty="0" smtClean="0">
                <a:solidFill>
                  <a:schemeClr val="tx1"/>
                </a:solidFill>
                <a:cs typeface="B Nazanin" panose="00000400000000000000" pitchFamily="2" charset="-78"/>
              </a:rPr>
              <a:t>در ژاپن </a:t>
            </a:r>
            <a:r>
              <a:rPr lang="ar-SA" dirty="0" smtClean="0">
                <a:solidFill>
                  <a:schemeClr val="tx1"/>
                </a:solidFill>
                <a:cs typeface="B Nazanin" panose="00000400000000000000" pitchFamily="2" charset="-78"/>
              </a:rPr>
              <a:t>رواج پيدا كرد</a:t>
            </a:r>
            <a:r>
              <a:rPr lang="en-US" sz="4400" dirty="0" smtClean="0">
                <a:solidFill>
                  <a:schemeClr val="tx1"/>
                </a:solidFill>
                <a:cs typeface="B Nazanin" panose="00000400000000000000" pitchFamily="2" charset="-78"/>
              </a:rPr>
              <a:t>.</a:t>
            </a:r>
            <a:r>
              <a:rPr lang="fa-IR" sz="4400" dirty="0" smtClean="0">
                <a:solidFill>
                  <a:schemeClr val="tx1"/>
                </a:solidFill>
                <a:cs typeface="B Nazanin" panose="00000400000000000000" pitchFamily="2" charset="-78"/>
              </a:rPr>
              <a:t/>
            </a:r>
            <a:br>
              <a:rPr lang="fa-IR" sz="4400" dirty="0" smtClean="0">
                <a:solidFill>
                  <a:schemeClr val="tx1"/>
                </a:solidFill>
                <a:cs typeface="B Nazanin" panose="00000400000000000000" pitchFamily="2" charset="-78"/>
              </a:rPr>
            </a:br>
            <a:r>
              <a:rPr lang="en-US" dirty="0" smtClean="0">
                <a:solidFill>
                  <a:schemeClr val="tx1"/>
                </a:solidFill>
                <a:cs typeface="B Nazanin" panose="00000400000000000000" pitchFamily="2" charset="-78"/>
              </a:rPr>
              <a:t>*</a:t>
            </a:r>
            <a:r>
              <a:rPr lang="en-US" sz="1200" dirty="0" smtClean="0">
                <a:solidFill>
                  <a:schemeClr val="tx1"/>
                </a:solidFill>
                <a:cs typeface="B Nazanin" panose="00000400000000000000" pitchFamily="2" charset="-78"/>
              </a:rPr>
              <a:t>;BM: Breakdown Maintenance, CM: Corrective Maintenance, EM: Emergency Maintenance,</a:t>
            </a:r>
            <a:br>
              <a:rPr lang="en-US" sz="1200" dirty="0" smtClean="0">
                <a:solidFill>
                  <a:schemeClr val="tx1"/>
                </a:solidFill>
                <a:cs typeface="B Nazanin" panose="00000400000000000000" pitchFamily="2" charset="-78"/>
              </a:rPr>
            </a:br>
            <a:r>
              <a:rPr lang="en-US" sz="1200" dirty="0" smtClean="0">
                <a:solidFill>
                  <a:schemeClr val="tx1"/>
                </a:solidFill>
                <a:cs typeface="B Nazanin" panose="00000400000000000000" pitchFamily="2" charset="-78"/>
              </a:rPr>
              <a:t>TPM: Total Productive Maintenance</a:t>
            </a:r>
          </a:p>
        </p:txBody>
      </p:sp>
      <p:sp>
        <p:nvSpPr>
          <p:cNvPr id="2" name="Rectangle 1"/>
          <p:cNvSpPr/>
          <p:nvPr/>
        </p:nvSpPr>
        <p:spPr>
          <a:xfrm>
            <a:off x="1780208" y="968514"/>
            <a:ext cx="5583581" cy="769441"/>
          </a:xfrm>
          <a:prstGeom prst="rect">
            <a:avLst/>
          </a:prstGeom>
          <a:noFill/>
        </p:spPr>
        <p:txBody>
          <a:bodyPr wrap="none">
            <a:spAutoFit/>
          </a:bodyPr>
          <a:lstStyle/>
          <a:p>
            <a:pPr algn="ctr" rtl="1"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نت بهره ور فراگیر</a:t>
            </a:r>
            <a:r>
              <a:rPr lang="en-US"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(TPM) </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1063417"/>
            <a:ext cx="6343672" cy="709865"/>
          </a:xfrm>
          <a:extLst/>
        </p:spPr>
        <p:txBody>
          <a:bodyPr/>
          <a:lstStyle/>
          <a:p>
            <a:pPr algn="ctr">
              <a:defRPr/>
            </a:pPr>
            <a:r>
              <a:rPr lang="fa-IR" sz="4400" b="1" dirty="0" smtClean="0">
                <a:ln w="17780" cmpd="sng">
                  <a:solidFill>
                    <a:srgbClr val="FFFFFF"/>
                  </a:solidFill>
                  <a:prstDash val="solid"/>
                  <a:miter lim="800000"/>
                </a:ln>
                <a:effectLst>
                  <a:outerShdw blurRad="50800" algn="tl" rotWithShape="0">
                    <a:srgbClr val="000000"/>
                  </a:outerShdw>
                </a:effectLst>
                <a:cs typeface="B Titr" pitchFamily="2" charset="-78"/>
              </a:rPr>
              <a:t>بهبود عمل</a:t>
            </a:r>
            <a:r>
              <a:rPr lang="ar-SA" sz="4400" b="1" dirty="0" smtClean="0">
                <a:ln w="17780" cmpd="sng">
                  <a:solidFill>
                    <a:srgbClr val="FFFFFF"/>
                  </a:solidFill>
                  <a:prstDash val="solid"/>
                  <a:miter lim="800000"/>
                </a:ln>
                <a:effectLst>
                  <a:outerShdw blurRad="50800" algn="tl" rotWithShape="0">
                    <a:srgbClr val="000000"/>
                  </a:outerShdw>
                </a:effectLst>
                <a:cs typeface="B Titr" pitchFamily="2" charset="-78"/>
              </a:rPr>
              <a:t>ي</a:t>
            </a:r>
            <a:r>
              <a:rPr lang="fa-IR" sz="4400" b="1" dirty="0" smtClean="0">
                <a:ln w="17780" cmpd="sng">
                  <a:solidFill>
                    <a:srgbClr val="FFFFFF"/>
                  </a:solidFill>
                  <a:prstDash val="solid"/>
                  <a:miter lim="800000"/>
                </a:ln>
                <a:effectLst>
                  <a:outerShdw blurRad="50800" algn="tl" rotWithShape="0">
                    <a:srgbClr val="000000"/>
                  </a:outerShdw>
                </a:effectLst>
                <a:cs typeface="B Titr" pitchFamily="2" charset="-78"/>
              </a:rPr>
              <a:t>ات آماده ساز</a:t>
            </a:r>
            <a:r>
              <a:rPr lang="ar-SA" sz="4400" b="1" dirty="0" smtClean="0">
                <a:ln w="17780" cmpd="sng">
                  <a:solidFill>
                    <a:srgbClr val="FFFFFF"/>
                  </a:solidFill>
                  <a:prstDash val="solid"/>
                  <a:miter lim="800000"/>
                </a:ln>
                <a:effectLst>
                  <a:outerShdw blurRad="50800" algn="tl" rotWithShape="0">
                    <a:srgbClr val="000000"/>
                  </a:outerShdw>
                </a:effectLst>
                <a:cs typeface="B Titr" pitchFamily="2" charset="-78"/>
              </a:rPr>
              <a:t>ي</a:t>
            </a:r>
            <a:endParaRPr lang="en-US" sz="4400" dirty="0">
              <a:cs typeface="B Titr" pitchFamily="2" charset="-78"/>
            </a:endParaRPr>
          </a:p>
        </p:txBody>
      </p:sp>
      <p:sp>
        <p:nvSpPr>
          <p:cNvPr id="55299" name="Content Placeholder 2"/>
          <p:cNvSpPr>
            <a:spLocks noGrp="1"/>
          </p:cNvSpPr>
          <p:nvPr>
            <p:ph idx="1"/>
          </p:nvPr>
        </p:nvSpPr>
        <p:spPr>
          <a:xfrm>
            <a:off x="609601" y="2133600"/>
            <a:ext cx="8077200" cy="4191000"/>
          </a:xfrm>
        </p:spPr>
        <p:txBody>
          <a:bodyPr>
            <a:noAutofit/>
          </a:bodyPr>
          <a:lstStyle/>
          <a:p>
            <a:pPr marL="0" indent="0" algn="r">
              <a:lnSpc>
                <a:spcPct val="150000"/>
              </a:lnSpc>
              <a:buFont typeface="Arial" panose="020B0604020202020204" pitchFamily="34" charset="0"/>
              <a:buNone/>
            </a:pPr>
            <a:r>
              <a:rPr lang="fa-IR" sz="3200" b="1" dirty="0" smtClean="0">
                <a:solidFill>
                  <a:srgbClr val="C00000"/>
                </a:solidFill>
                <a:cs typeface="B Nazanin" panose="00000400000000000000" pitchFamily="2" charset="-78"/>
              </a:rPr>
              <a:t>تبد</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ل عمل</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ات درون</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 به عمل</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ات برون</a:t>
            </a:r>
            <a:r>
              <a:rPr lang="ar-SA" sz="3200" b="1" dirty="0" smtClean="0">
                <a:solidFill>
                  <a:srgbClr val="C00000"/>
                </a:solidFill>
                <a:cs typeface="B Nazanin" panose="00000400000000000000" pitchFamily="2" charset="-78"/>
              </a:rPr>
              <a:t>ي</a:t>
            </a:r>
            <a:r>
              <a:rPr lang="fa-IR" sz="3200" b="1" dirty="0" smtClean="0">
                <a:solidFill>
                  <a:srgbClr val="C00000"/>
                </a:solidFill>
                <a:cs typeface="B Nazanin" panose="00000400000000000000" pitchFamily="2" charset="-78"/>
              </a:rPr>
              <a:t>-ادامه</a:t>
            </a:r>
            <a:endParaRPr lang="fa-IR" sz="3200" dirty="0" smtClean="0">
              <a:solidFill>
                <a:srgbClr val="C00000"/>
              </a:solidFill>
              <a:cs typeface="B Nazanin" panose="00000400000000000000" pitchFamily="2" charset="-78"/>
            </a:endParaRPr>
          </a:p>
          <a:p>
            <a:pPr marL="0" indent="0" algn="r">
              <a:lnSpc>
                <a:spcPct val="150000"/>
              </a:lnSpc>
              <a:buFont typeface="Arial" panose="020B0604020202020204" pitchFamily="34" charset="0"/>
              <a:buNone/>
            </a:pPr>
            <a:r>
              <a:rPr lang="fa-IR" sz="3200" dirty="0" smtClean="0">
                <a:solidFill>
                  <a:schemeClr val="tx1"/>
                </a:solidFill>
                <a:cs typeface="B Nazanin" panose="00000400000000000000" pitchFamily="2" charset="-78"/>
              </a:rPr>
              <a:t>- کوتاه کردن زمان آماده ساز</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 درون</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 (ساده کردن مکان</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زم اتصال)</a:t>
            </a:r>
          </a:p>
          <a:p>
            <a:pPr marL="0" indent="0" algn="r">
              <a:lnSpc>
                <a:spcPct val="150000"/>
              </a:lnSpc>
              <a:buFont typeface="Arial" panose="020B0604020202020204" pitchFamily="34" charset="0"/>
              <a:buNone/>
            </a:pPr>
            <a:r>
              <a:rPr lang="fa-IR" sz="3200" dirty="0" smtClean="0">
                <a:solidFill>
                  <a:schemeClr val="tx1"/>
                </a:solidFill>
                <a:cs typeface="B Nazanin" panose="00000400000000000000" pitchFamily="2" charset="-78"/>
              </a:rPr>
              <a:t>- انجام عمل</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ات به کمک </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کد</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گر</a:t>
            </a:r>
          </a:p>
          <a:p>
            <a:pPr marL="0" indent="0" algn="r">
              <a:lnSpc>
                <a:spcPct val="150000"/>
              </a:lnSpc>
              <a:buFont typeface="Arial" panose="020B0604020202020204" pitchFamily="34" charset="0"/>
              <a:buNone/>
            </a:pPr>
            <a:r>
              <a:rPr lang="fa-IR" sz="3200" dirty="0" smtClean="0">
                <a:solidFill>
                  <a:schemeClr val="tx1"/>
                </a:solidFill>
                <a:cs typeface="B Nazanin" panose="00000400000000000000" pitchFamily="2" charset="-78"/>
              </a:rPr>
              <a:t>- به</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نه کردن تعداد کارگران و تقس</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م به</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نه کار ب</a:t>
            </a:r>
            <a:r>
              <a:rPr lang="ar-SA" sz="3200" dirty="0" smtClean="0">
                <a:solidFill>
                  <a:schemeClr val="tx1"/>
                </a:solidFill>
                <a:cs typeface="B Nazanin" panose="00000400000000000000" pitchFamily="2" charset="-78"/>
              </a:rPr>
              <a:t>ي</a:t>
            </a:r>
            <a:r>
              <a:rPr lang="fa-IR" sz="3200" dirty="0" smtClean="0">
                <a:solidFill>
                  <a:schemeClr val="tx1"/>
                </a:solidFill>
                <a:cs typeface="B Nazanin" panose="00000400000000000000" pitchFamily="2" charset="-78"/>
              </a:rPr>
              <a:t>ن آنها</a:t>
            </a:r>
            <a:endParaRPr lang="en-US" sz="3200"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4495800"/>
          </a:xfrm>
        </p:spPr>
        <p:txBody>
          <a:bodyPr rtlCol="0">
            <a:noAutofit/>
          </a:bodyPr>
          <a:lstStyle/>
          <a:p>
            <a:pPr algn="r" eaLnBrk="1" fontAlgn="auto" hangingPunct="1">
              <a:lnSpc>
                <a:spcPct val="150000"/>
              </a:lnSpc>
              <a:spcAft>
                <a:spcPts val="0"/>
              </a:spcAft>
              <a:defRPr/>
            </a:pPr>
            <a:r>
              <a:rPr lang="fa-IR" sz="3400" dirty="0" smtClean="0">
                <a:solidFill>
                  <a:schemeClr val="tx1"/>
                </a:solidFill>
                <a:cs typeface="B Nazanin" pitchFamily="2" charset="-78"/>
              </a:rPr>
              <a:t>- توقف به علت وارد شدن بار ز</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اد (برخورد دو قطعه محصول)</a:t>
            </a:r>
            <a:br>
              <a:rPr lang="fa-IR" sz="3400" dirty="0" smtClean="0">
                <a:solidFill>
                  <a:schemeClr val="tx1"/>
                </a:solidFill>
                <a:cs typeface="B Nazanin" pitchFamily="2" charset="-78"/>
              </a:rPr>
            </a:br>
            <a:r>
              <a:rPr lang="fa-IR" sz="3400" dirty="0" smtClean="0">
                <a:solidFill>
                  <a:schemeClr val="tx1"/>
                </a:solidFill>
                <a:cs typeface="B Nazanin" pitchFamily="2" charset="-78"/>
              </a:rPr>
              <a:t>- توقف در اثر وجود شرا</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ط غ</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رطب</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ع</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 درک</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ف</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ت(مثلاً چسبندگ</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a:t>
            </a:r>
            <a:br>
              <a:rPr lang="fa-IR" sz="3400" dirty="0" smtClean="0">
                <a:solidFill>
                  <a:schemeClr val="tx1"/>
                </a:solidFill>
                <a:cs typeface="B Nazanin" pitchFamily="2" charset="-78"/>
              </a:rPr>
            </a:br>
            <a:r>
              <a:rPr lang="fa-IR" sz="3400" dirty="0" smtClean="0">
                <a:solidFill>
                  <a:schemeClr val="tx1"/>
                </a:solidFill>
                <a:cs typeface="B Nazanin" pitchFamily="2" charset="-78"/>
              </a:rPr>
              <a:t>- حرکت بدون تول</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د (جر</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ان عبور مواد و </a:t>
            </a:r>
            <a:r>
              <a:rPr lang="ar-SA" sz="3400" dirty="0" smtClean="0">
                <a:solidFill>
                  <a:schemeClr val="tx1"/>
                </a:solidFill>
                <a:cs typeface="B Nazanin" pitchFamily="2" charset="-78"/>
              </a:rPr>
              <a:t>ي</a:t>
            </a:r>
            <a:r>
              <a:rPr lang="fa-IR" sz="3400" dirty="0" smtClean="0">
                <a:solidFill>
                  <a:schemeClr val="tx1"/>
                </a:solidFill>
                <a:cs typeface="B Nazanin" pitchFamily="2" charset="-78"/>
              </a:rPr>
              <a:t>ا محصول قطع شده است)</a:t>
            </a:r>
            <a:endParaRPr lang="en-US" sz="3400" dirty="0">
              <a:solidFill>
                <a:schemeClr val="tx1"/>
              </a:solidFill>
              <a:cs typeface="B Nazanin" pitchFamily="2" charset="-78"/>
            </a:endParaRPr>
          </a:p>
        </p:txBody>
      </p:sp>
      <p:sp>
        <p:nvSpPr>
          <p:cNvPr id="3" name="Rectangle 2"/>
          <p:cNvSpPr/>
          <p:nvPr/>
        </p:nvSpPr>
        <p:spPr>
          <a:xfrm>
            <a:off x="651695" y="1091664"/>
            <a:ext cx="7840609" cy="646331"/>
          </a:xfrm>
          <a:prstGeom prst="rect">
            <a:avLst/>
          </a:prstGeom>
          <a:noFill/>
        </p:spPr>
        <p:txBody>
          <a:bodyPr wrap="none">
            <a:spAutoFit/>
          </a:bodyPr>
          <a:lstStyle/>
          <a:p>
            <a:pPr algn="ctr" eaLnBrk="1" hangingPunct="1">
              <a:defRPr/>
            </a:pP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کاهش توقفها</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کوتاه مدت و حرکات بدون تول</a:t>
            </a:r>
            <a:r>
              <a:rPr lang="ar-SA"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د</a:t>
            </a:r>
            <a:endParaRPr lang="en-US"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0"/>
            <a:ext cx="8229600" cy="4000520"/>
          </a:xfrm>
        </p:spPr>
        <p:txBody>
          <a:bodyPr/>
          <a:lstStyle/>
          <a:p>
            <a:pPr algn="r" rtl="1" eaLnBrk="1" hangingPunct="1">
              <a:lnSpc>
                <a:spcPct val="150000"/>
              </a:lnSpc>
            </a:pP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سهولت رفع معا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ب</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متفاوت بودن شرا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ط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جاد اشکال</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تغ</a:t>
            </a:r>
            <a:r>
              <a:rPr lang="ar-SA" sz="2800" b="1" dirty="0" smtClean="0">
                <a:solidFill>
                  <a:schemeClr val="tx1"/>
                </a:solidFill>
                <a:cs typeface="B Nazanin" panose="00000400000000000000" pitchFamily="2" charset="-78"/>
              </a:rPr>
              <a:t>يي</a:t>
            </a:r>
            <a:r>
              <a:rPr lang="fa-IR" sz="2800" b="1" dirty="0" smtClean="0">
                <a:solidFill>
                  <a:schemeClr val="tx1"/>
                </a:solidFill>
                <a:cs typeface="B Nazanin" panose="00000400000000000000" pitchFamily="2" charset="-78"/>
              </a:rPr>
              <a:t>ر محل وقوع اشکالات</a:t>
            </a:r>
            <a:br>
              <a:rPr lang="fa-IR" sz="2800" b="1" dirty="0" smtClean="0">
                <a:solidFill>
                  <a:schemeClr val="tx1"/>
                </a:solidFill>
                <a:cs typeface="B Nazanin" panose="00000400000000000000" pitchFamily="2" charset="-78"/>
              </a:rPr>
            </a:br>
            <a:r>
              <a:rPr lang="fa-IR" sz="2400" b="1" dirty="0" smtClean="0">
                <a:solidFill>
                  <a:schemeClr val="tx1"/>
                </a:solidFill>
                <a:cs typeface="B Nazanin" panose="00000400000000000000" pitchFamily="2" charset="-78"/>
              </a:rPr>
              <a:t>-</a:t>
            </a:r>
            <a:r>
              <a:rPr lang="en-US" sz="2400" b="1" dirty="0" smtClean="0">
                <a:solidFill>
                  <a:schemeClr val="tx1"/>
                </a:solidFill>
                <a:cs typeface="B Nazanin" panose="00000400000000000000" pitchFamily="2" charset="-78"/>
              </a:rPr>
              <a:t> </a:t>
            </a:r>
            <a:r>
              <a:rPr lang="fa-IR" sz="2400" b="1" dirty="0" smtClean="0">
                <a:solidFill>
                  <a:schemeClr val="tx1"/>
                </a:solidFill>
                <a:cs typeface="B Nazanin" panose="00000400000000000000" pitchFamily="2" charset="-78"/>
              </a:rPr>
              <a:t>مشخص نبودن دامنه ز</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ان ها</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 وارده (زمان توقفات،م</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زان ضا</a:t>
            </a:r>
            <a:r>
              <a:rPr lang="ar-SA" sz="2400" b="1" dirty="0" smtClean="0">
                <a:solidFill>
                  <a:schemeClr val="tx1"/>
                </a:solidFill>
                <a:cs typeface="B Nazanin" panose="00000400000000000000" pitchFamily="2" charset="-78"/>
              </a:rPr>
              <a:t>ي</a:t>
            </a:r>
            <a:r>
              <a:rPr lang="fa-IR" sz="2400" b="1" dirty="0" smtClean="0">
                <a:solidFill>
                  <a:schemeClr val="tx1"/>
                </a:solidFill>
                <a:cs typeface="B Nazanin" panose="00000400000000000000" pitchFamily="2" charset="-78"/>
              </a:rPr>
              <a:t>عات)</a:t>
            </a: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a:t>
            </a:r>
            <a:r>
              <a:rPr lang="en-US" sz="2800" b="1"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توجه به علل بزرگ بروز معا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ب و در نت</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 - 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‌توجه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به عوامل کوچک موثر در بروز اشکالات</a:t>
            </a:r>
            <a:endParaRPr lang="en-US" sz="2800" b="1" dirty="0" smtClean="0">
              <a:solidFill>
                <a:schemeClr val="tx1"/>
              </a:solidFill>
              <a:cs typeface="B Nazanin" panose="00000400000000000000" pitchFamily="2" charset="-78"/>
            </a:endParaRPr>
          </a:p>
        </p:txBody>
      </p:sp>
      <p:sp>
        <p:nvSpPr>
          <p:cNvPr id="2" name="Rectangle 1"/>
          <p:cNvSpPr/>
          <p:nvPr/>
        </p:nvSpPr>
        <p:spPr>
          <a:xfrm>
            <a:off x="630856" y="1080670"/>
            <a:ext cx="7882287" cy="707886"/>
          </a:xfrm>
          <a:prstGeom prst="rect">
            <a:avLst/>
          </a:prstGeom>
          <a:noFill/>
        </p:spPr>
        <p:txBody>
          <a:bodyPr wrap="none">
            <a:spAutoFit/>
          </a:bodyPr>
          <a:lstStyle/>
          <a:p>
            <a:pPr algn="ctr" eaLnBrk="1" hangingPunct="1">
              <a:defRPr/>
            </a:pP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علل عدم توجه به مسئله توقفها</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کوتاه مدت</a:t>
            </a:r>
            <a:endParaRPr lang="en-US"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05800" cy="3962400"/>
          </a:xfrm>
        </p:spPr>
        <p:txBody>
          <a:bodyPr rtlCol="0">
            <a:noAutofit/>
          </a:bodyPr>
          <a:lstStyle/>
          <a:p>
            <a:pPr algn="r" rtl="1" eaLnBrk="1" fontAlgn="auto" hangingPunct="1">
              <a:lnSpc>
                <a:spcPct val="150000"/>
              </a:lnSpc>
              <a:spcAft>
                <a:spcPts val="0"/>
              </a:spcAft>
              <a:defRPr/>
            </a:pPr>
            <a:r>
              <a:rPr lang="fa-IR" dirty="0" smtClean="0">
                <a:solidFill>
                  <a:schemeClr val="tx1"/>
                </a:solidFill>
                <a:cs typeface="B Nazanin" pitchFamily="2" charset="-78"/>
              </a:rPr>
              <a:t>تحول در تفکر کسان</a:t>
            </a:r>
            <a:r>
              <a:rPr lang="ar-SA" dirty="0" smtClean="0">
                <a:solidFill>
                  <a:schemeClr val="tx1"/>
                </a:solidFill>
                <a:cs typeface="B Nazanin" pitchFamily="2" charset="-78"/>
              </a:rPr>
              <a:t>ي</a:t>
            </a:r>
            <a:r>
              <a:rPr lang="fa-IR" dirty="0" smtClean="0">
                <a:solidFill>
                  <a:schemeClr val="tx1"/>
                </a:solidFill>
                <a:cs typeface="B Nazanin" pitchFamily="2" charset="-78"/>
              </a:rPr>
              <a:t> که در موضوع رفع اشکالات دخ</a:t>
            </a:r>
            <a:r>
              <a:rPr lang="ar-SA" dirty="0" smtClean="0">
                <a:solidFill>
                  <a:schemeClr val="tx1"/>
                </a:solidFill>
                <a:cs typeface="B Nazanin" pitchFamily="2" charset="-78"/>
              </a:rPr>
              <a:t>ي</a:t>
            </a:r>
            <a:r>
              <a:rPr lang="fa-IR" dirty="0" smtClean="0">
                <a:solidFill>
                  <a:schemeClr val="tx1"/>
                </a:solidFill>
                <a:cs typeface="B Nazanin" pitchFamily="2" charset="-78"/>
              </a:rPr>
              <a:t>ل هستند تفه</a:t>
            </a:r>
            <a:r>
              <a:rPr lang="ar-SA" dirty="0" smtClean="0">
                <a:solidFill>
                  <a:schemeClr val="tx1"/>
                </a:solidFill>
                <a:cs typeface="B Nazanin" pitchFamily="2" charset="-78"/>
              </a:rPr>
              <a:t>ي</a:t>
            </a:r>
            <a:r>
              <a:rPr lang="fa-IR" dirty="0" smtClean="0">
                <a:solidFill>
                  <a:schemeClr val="tx1"/>
                </a:solidFill>
                <a:cs typeface="B Nazanin" pitchFamily="2" charset="-78"/>
              </a:rPr>
              <a:t>م شود که:</a:t>
            </a:r>
            <a:r>
              <a:rPr lang="fa-IR" dirty="0">
                <a:solidFill>
                  <a:schemeClr val="tx1"/>
                </a:solidFill>
                <a:cs typeface="B Nazanin" pitchFamily="2" charset="-78"/>
              </a:rPr>
              <a:t/>
            </a:r>
            <a:br>
              <a:rPr lang="fa-IR" dirty="0">
                <a:solidFill>
                  <a:schemeClr val="tx1"/>
                </a:solidFill>
                <a:cs typeface="B Nazanin" pitchFamily="2" charset="-78"/>
              </a:rPr>
            </a:br>
            <a:r>
              <a:rPr lang="fa-IR" dirty="0" smtClean="0">
                <a:solidFill>
                  <a:schemeClr val="tx1"/>
                </a:solidFill>
                <a:cs typeface="B Nazanin" pitchFamily="2" charset="-78"/>
              </a:rPr>
              <a:t>- زم</a:t>
            </a:r>
            <a:r>
              <a:rPr lang="ar-SA" dirty="0" smtClean="0">
                <a:solidFill>
                  <a:schemeClr val="tx1"/>
                </a:solidFill>
                <a:cs typeface="B Nazanin" pitchFamily="2" charset="-78"/>
              </a:rPr>
              <a:t>ي</a:t>
            </a:r>
            <a:r>
              <a:rPr lang="fa-IR" dirty="0" smtClean="0">
                <a:solidFill>
                  <a:schemeClr val="tx1"/>
                </a:solidFill>
                <a:cs typeface="B Nazanin" pitchFamily="2" charset="-78"/>
              </a:rPr>
              <a:t>نه برا</a:t>
            </a:r>
            <a:r>
              <a:rPr lang="ar-SA" dirty="0" smtClean="0">
                <a:solidFill>
                  <a:schemeClr val="tx1"/>
                </a:solidFill>
                <a:cs typeface="B Nazanin" pitchFamily="2" charset="-78"/>
              </a:rPr>
              <a:t>ي</a:t>
            </a:r>
            <a:r>
              <a:rPr lang="fa-IR" dirty="0" smtClean="0">
                <a:solidFill>
                  <a:schemeClr val="tx1"/>
                </a:solidFill>
                <a:cs typeface="B Nazanin" pitchFamily="2" charset="-78"/>
              </a:rPr>
              <a:t> بهبود و بهساز</a:t>
            </a:r>
            <a:r>
              <a:rPr lang="ar-SA" dirty="0" smtClean="0">
                <a:solidFill>
                  <a:schemeClr val="tx1"/>
                </a:solidFill>
                <a:cs typeface="B Nazanin" pitchFamily="2" charset="-78"/>
              </a:rPr>
              <a:t>ي</a:t>
            </a:r>
            <a:r>
              <a:rPr lang="fa-IR" dirty="0" smtClean="0">
                <a:solidFill>
                  <a:schemeClr val="tx1"/>
                </a:solidFill>
                <a:cs typeface="B Nazanin" pitchFamily="2" charset="-78"/>
              </a:rPr>
              <a:t> وجود دارد.</a:t>
            </a:r>
            <a:br>
              <a:rPr lang="fa-IR" dirty="0" smtClean="0">
                <a:solidFill>
                  <a:schemeClr val="tx1"/>
                </a:solidFill>
                <a:cs typeface="B Nazanin" pitchFamily="2" charset="-78"/>
              </a:rPr>
            </a:br>
            <a:r>
              <a:rPr lang="fa-IR" dirty="0" smtClean="0">
                <a:solidFill>
                  <a:schemeClr val="tx1"/>
                </a:solidFill>
                <a:cs typeface="B Nazanin" pitchFamily="2" charset="-78"/>
              </a:rPr>
              <a:t>- با مقا</a:t>
            </a:r>
            <a:r>
              <a:rPr lang="ar-SA" dirty="0" smtClean="0">
                <a:solidFill>
                  <a:schemeClr val="tx1"/>
                </a:solidFill>
                <a:cs typeface="B Nazanin" pitchFamily="2" charset="-78"/>
              </a:rPr>
              <a:t>ي</a:t>
            </a:r>
            <a:r>
              <a:rPr lang="fa-IR" dirty="0" smtClean="0">
                <a:solidFill>
                  <a:schemeClr val="tx1"/>
                </a:solidFill>
                <a:cs typeface="B Nazanin" pitchFamily="2" charset="-78"/>
              </a:rPr>
              <a:t>سه شرا</a:t>
            </a:r>
            <a:r>
              <a:rPr lang="ar-SA" dirty="0" smtClean="0">
                <a:solidFill>
                  <a:schemeClr val="tx1"/>
                </a:solidFill>
                <a:cs typeface="B Nazanin" pitchFamily="2" charset="-78"/>
              </a:rPr>
              <a:t>ي</a:t>
            </a:r>
            <a:r>
              <a:rPr lang="fa-IR" dirty="0" smtClean="0">
                <a:solidFill>
                  <a:schemeClr val="tx1"/>
                </a:solidFill>
                <a:cs typeface="B Nazanin" pitchFamily="2" charset="-78"/>
              </a:rPr>
              <a:t>ط موجود با شرا</a:t>
            </a:r>
            <a:r>
              <a:rPr lang="ar-SA" dirty="0" smtClean="0">
                <a:solidFill>
                  <a:schemeClr val="tx1"/>
                </a:solidFill>
                <a:cs typeface="B Nazanin" pitchFamily="2" charset="-78"/>
              </a:rPr>
              <a:t>ي</a:t>
            </a:r>
            <a:r>
              <a:rPr lang="fa-IR" dirty="0" smtClean="0">
                <a:solidFill>
                  <a:schemeClr val="tx1"/>
                </a:solidFill>
                <a:cs typeface="B Nazanin" pitchFamily="2" charset="-78"/>
              </a:rPr>
              <a:t>ط ا</a:t>
            </a:r>
            <a:r>
              <a:rPr lang="ar-SA" dirty="0" smtClean="0">
                <a:solidFill>
                  <a:schemeClr val="tx1"/>
                </a:solidFill>
                <a:cs typeface="B Nazanin" pitchFamily="2" charset="-78"/>
              </a:rPr>
              <a:t>ي</a:t>
            </a:r>
            <a:r>
              <a:rPr lang="fa-IR" dirty="0" smtClean="0">
                <a:solidFill>
                  <a:schemeClr val="tx1"/>
                </a:solidFill>
                <a:cs typeface="B Nazanin" pitchFamily="2" charset="-78"/>
              </a:rPr>
              <a:t>ده‌آل، اشکالات نهان</a:t>
            </a:r>
            <a:r>
              <a:rPr lang="ar-SA" dirty="0" smtClean="0">
                <a:solidFill>
                  <a:schemeClr val="tx1"/>
                </a:solidFill>
                <a:cs typeface="B Nazanin" pitchFamily="2" charset="-78"/>
              </a:rPr>
              <a:t>ي</a:t>
            </a:r>
            <a:r>
              <a:rPr lang="fa-IR" dirty="0" smtClean="0">
                <a:solidFill>
                  <a:schemeClr val="tx1"/>
                </a:solidFill>
                <a:cs typeface="B Nazanin" pitchFamily="2" charset="-78"/>
              </a:rPr>
              <a:t> را آشکار ساز</a:t>
            </a:r>
            <a:r>
              <a:rPr lang="ar-SA" dirty="0" smtClean="0">
                <a:solidFill>
                  <a:schemeClr val="tx1"/>
                </a:solidFill>
                <a:cs typeface="B Nazanin" pitchFamily="2" charset="-78"/>
              </a:rPr>
              <a:t>ي</a:t>
            </a:r>
            <a:r>
              <a:rPr lang="fa-IR" dirty="0" smtClean="0">
                <a:solidFill>
                  <a:schemeClr val="tx1"/>
                </a:solidFill>
                <a:cs typeface="B Nazanin" pitchFamily="2" charset="-78"/>
              </a:rPr>
              <a:t>د.</a:t>
            </a:r>
            <a:br>
              <a:rPr lang="fa-IR" dirty="0" smtClean="0">
                <a:solidFill>
                  <a:schemeClr val="tx1"/>
                </a:solidFill>
                <a:cs typeface="B Nazanin" pitchFamily="2" charset="-78"/>
              </a:rPr>
            </a:br>
            <a:r>
              <a:rPr lang="fa-IR" dirty="0" smtClean="0">
                <a:solidFill>
                  <a:schemeClr val="tx1"/>
                </a:solidFill>
                <a:cs typeface="B Nazanin" pitchFamily="2" charset="-78"/>
              </a:rPr>
              <a:t>- هر چ</a:t>
            </a:r>
            <a:r>
              <a:rPr lang="ar-SA" dirty="0" smtClean="0">
                <a:solidFill>
                  <a:schemeClr val="tx1"/>
                </a:solidFill>
                <a:cs typeface="B Nazanin" pitchFamily="2" charset="-78"/>
              </a:rPr>
              <a:t>ي</a:t>
            </a:r>
            <a:r>
              <a:rPr lang="fa-IR" dirty="0" smtClean="0">
                <a:solidFill>
                  <a:schemeClr val="tx1"/>
                </a:solidFill>
                <a:cs typeface="B Nazanin" pitchFamily="2" charset="-78"/>
              </a:rPr>
              <a:t>ز</a:t>
            </a:r>
            <a:r>
              <a:rPr lang="ar-SA" dirty="0" smtClean="0">
                <a:solidFill>
                  <a:schemeClr val="tx1"/>
                </a:solidFill>
                <a:cs typeface="B Nazanin" pitchFamily="2" charset="-78"/>
              </a:rPr>
              <a:t>ي</a:t>
            </a:r>
            <a:r>
              <a:rPr lang="fa-IR" dirty="0" smtClean="0">
                <a:solidFill>
                  <a:schemeClr val="tx1"/>
                </a:solidFill>
                <a:cs typeface="B Nazanin" pitchFamily="2" charset="-78"/>
              </a:rPr>
              <a:t> را که حالت غ</a:t>
            </a:r>
            <a:r>
              <a:rPr lang="ar-SA" dirty="0" smtClean="0">
                <a:solidFill>
                  <a:schemeClr val="tx1"/>
                </a:solidFill>
                <a:cs typeface="B Nazanin" pitchFamily="2" charset="-78"/>
              </a:rPr>
              <a:t>ي</a:t>
            </a:r>
            <a:r>
              <a:rPr lang="fa-IR" dirty="0" smtClean="0">
                <a:solidFill>
                  <a:schemeClr val="tx1"/>
                </a:solidFill>
                <a:cs typeface="B Nazanin" pitchFamily="2" charset="-78"/>
              </a:rPr>
              <a:t>ر معمول دارد مورد بررس</a:t>
            </a:r>
            <a:r>
              <a:rPr lang="ar-SA" dirty="0" smtClean="0">
                <a:solidFill>
                  <a:schemeClr val="tx1"/>
                </a:solidFill>
                <a:cs typeface="B Nazanin" pitchFamily="2" charset="-78"/>
              </a:rPr>
              <a:t>ي</a:t>
            </a:r>
            <a:r>
              <a:rPr lang="fa-IR" dirty="0" smtClean="0">
                <a:solidFill>
                  <a:schemeClr val="tx1"/>
                </a:solidFill>
                <a:cs typeface="B Nazanin" pitchFamily="2" charset="-78"/>
              </a:rPr>
              <a:t> قرار ده</a:t>
            </a:r>
            <a:r>
              <a:rPr lang="ar-SA" dirty="0" smtClean="0">
                <a:solidFill>
                  <a:schemeClr val="tx1"/>
                </a:solidFill>
                <a:cs typeface="B Nazanin" pitchFamily="2" charset="-78"/>
              </a:rPr>
              <a:t>ي</a:t>
            </a:r>
            <a:r>
              <a:rPr lang="fa-IR" dirty="0" smtClean="0">
                <a:solidFill>
                  <a:schemeClr val="tx1"/>
                </a:solidFill>
                <a:cs typeface="B Nazanin" pitchFamily="2" charset="-78"/>
              </a:rPr>
              <a:t>د</a:t>
            </a:r>
            <a:endParaRPr lang="en-US" dirty="0">
              <a:solidFill>
                <a:schemeClr val="tx1"/>
              </a:solidFill>
              <a:cs typeface="B Nazanin" pitchFamily="2" charset="-78"/>
            </a:endParaRPr>
          </a:p>
        </p:txBody>
      </p:sp>
      <p:sp>
        <p:nvSpPr>
          <p:cNvPr id="3" name="Rectangle 2"/>
          <p:cNvSpPr/>
          <p:nvPr/>
        </p:nvSpPr>
        <p:spPr>
          <a:xfrm>
            <a:off x="1783416" y="1056228"/>
            <a:ext cx="5577168"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چگونگ</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رفع اشکالات ساده</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2346325"/>
            <a:ext cx="8077200" cy="2301875"/>
          </a:xfrm>
        </p:spPr>
        <p:txBody>
          <a:bodyPr/>
          <a:lstStyle/>
          <a:p>
            <a:pPr algn="just" rtl="1" eaLnBrk="1" hangingPunct="1">
              <a:lnSpc>
                <a:spcPct val="150000"/>
              </a:lnSpc>
            </a:pPr>
            <a:r>
              <a:rPr lang="fa-IR" sz="4000" dirty="0" smtClean="0">
                <a:solidFill>
                  <a:schemeClr val="tx1"/>
                </a:solidFill>
                <a:cs typeface="B Nazanin" panose="00000400000000000000" pitchFamily="2" charset="-78"/>
              </a:rPr>
              <a:t>خسارات سرعت عبارتست از کاهش تول</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د به دل</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ل تفاوت ب</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ن سرعت اسم</a:t>
            </a:r>
            <a:r>
              <a:rPr lang="ar-SA" sz="4000" dirty="0" smtClean="0">
                <a:solidFill>
                  <a:schemeClr val="tx1"/>
                </a:solidFill>
                <a:cs typeface="B Nazanin" panose="00000400000000000000" pitchFamily="2" charset="-78"/>
              </a:rPr>
              <a:t>ي</a:t>
            </a:r>
            <a:r>
              <a:rPr lang="fa-IR" sz="4000" dirty="0" smtClean="0">
                <a:solidFill>
                  <a:schemeClr val="tx1"/>
                </a:solidFill>
                <a:cs typeface="B Nazanin" panose="00000400000000000000" pitchFamily="2" charset="-78"/>
              </a:rPr>
              <a:t> (سرعت استاندارد) با سرعت عملی بهره‌بردار</a:t>
            </a:r>
            <a:r>
              <a:rPr lang="ar-SA" sz="4000" dirty="0" smtClean="0">
                <a:solidFill>
                  <a:schemeClr val="tx1"/>
                </a:solidFill>
                <a:cs typeface="B Nazanin" panose="00000400000000000000" pitchFamily="2" charset="-78"/>
              </a:rPr>
              <a:t>ي</a:t>
            </a:r>
            <a:endParaRPr lang="en-US" sz="4000" dirty="0" smtClean="0">
              <a:solidFill>
                <a:schemeClr val="tx1"/>
              </a:solidFill>
              <a:cs typeface="B Nazanin" panose="00000400000000000000" pitchFamily="2" charset="-78"/>
            </a:endParaRPr>
          </a:p>
        </p:txBody>
      </p:sp>
      <p:sp>
        <p:nvSpPr>
          <p:cNvPr id="3" name="Rectangle 2"/>
          <p:cNvSpPr/>
          <p:nvPr/>
        </p:nvSpPr>
        <p:spPr>
          <a:xfrm>
            <a:off x="2114436" y="935430"/>
            <a:ext cx="4915128"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کاهش </a:t>
            </a:r>
            <a:r>
              <a:rPr lang="fa-IR" sz="4400" b="1" dirty="0">
                <a:ln w="19050">
                  <a:solidFill>
                    <a:schemeClr val="accent2">
                      <a:lumMod val="75000"/>
                    </a:schemeClr>
                  </a:solidFill>
                  <a:prstDash val="solid"/>
                </a:ln>
                <a:solidFill>
                  <a:schemeClr val="bg1"/>
                </a:solidFill>
                <a:latin typeface="Arial" charset="0"/>
                <a:cs typeface="B Titr" pitchFamily="2" charset="-78"/>
              </a:rPr>
              <a:t>خسارتهای</a:t>
            </a:r>
            <a:r>
              <a:rPr lang="fa-IR" sz="4400" b="1" dirty="0">
                <a:ln w="19050" cmpd="sng">
                  <a:solidFill>
                    <a:schemeClr val="accent2">
                      <a:lumMod val="75000"/>
                    </a:schemeClr>
                  </a:solidFill>
                  <a:prstDash val="solid"/>
                  <a:miter lim="800000"/>
                </a:ln>
                <a:solidFill>
                  <a:schemeClr val="bg1"/>
                </a:solidFill>
                <a:latin typeface="Arial" charset="0"/>
                <a:cs typeface="B Titr" pitchFamily="2" charset="-78"/>
              </a:rPr>
              <a:t> </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سرعت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0"/>
            <a:ext cx="8610600" cy="3886200"/>
          </a:xfrm>
        </p:spPr>
        <p:txBody>
          <a:bodyPr/>
          <a:lstStyle/>
          <a:p>
            <a:pPr marL="342900" indent="-342900" algn="r" rtl="1" eaLnBrk="1" hangingPunct="1">
              <a:lnSpc>
                <a:spcPct val="150000"/>
              </a:lnSpc>
            </a:pP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ضعف در طراح</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ايجاد تغييرات در خط توليد و يا محصول</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بررس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ناکاف</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مسائل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که در اثر افزا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 سرعت بوجود       آمده است و در نت</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جه کاهش مجدد سرعت</a:t>
            </a:r>
            <a:endParaRPr lang="en-US" sz="3600" dirty="0" smtClean="0">
              <a:solidFill>
                <a:schemeClr val="tx1"/>
              </a:solidFill>
              <a:cs typeface="B Nazanin" panose="00000400000000000000" pitchFamily="2" charset="-78"/>
            </a:endParaRPr>
          </a:p>
        </p:txBody>
      </p:sp>
      <p:sp>
        <p:nvSpPr>
          <p:cNvPr id="2" name="Rectangle 1"/>
          <p:cNvSpPr/>
          <p:nvPr/>
        </p:nvSpPr>
        <p:spPr>
          <a:xfrm>
            <a:off x="2726783" y="838200"/>
            <a:ext cx="3690433"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علل کاهش سرعت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286000"/>
            <a:ext cx="8229600" cy="3733800"/>
          </a:xfrm>
        </p:spPr>
        <p:txBody>
          <a:bodyPr/>
          <a:lstStyle/>
          <a:p>
            <a:pPr algn="r" rtl="1" eaLnBrk="1" hangingPunct="1">
              <a:lnSpc>
                <a:spcPct val="150000"/>
              </a:lnSpc>
            </a:pPr>
            <a:r>
              <a:rPr lang="fa-IR" sz="3600" dirty="0" smtClean="0">
                <a:solidFill>
                  <a:schemeClr val="tx1"/>
                </a:solidFill>
                <a:cs typeface="B Nazanin" panose="00000400000000000000" pitchFamily="2" charset="-78"/>
              </a:rPr>
              <a:t>1- به سرعت استاندارد هر محصول برسيد.</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2- سرعت استاندارد توليد هر محصول را افزايش دهيد.</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3- به سر عت طراحی شده(اسمی) برسيد.</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4- از سرعت طراحی شده بالاتر برويد</a:t>
            </a:r>
            <a:endParaRPr lang="en-US" sz="3600" dirty="0" smtClean="0">
              <a:solidFill>
                <a:schemeClr val="tx1"/>
              </a:solidFill>
              <a:cs typeface="B Nazanin" panose="00000400000000000000" pitchFamily="2" charset="-78"/>
            </a:endParaRPr>
          </a:p>
        </p:txBody>
      </p:sp>
      <p:sp>
        <p:nvSpPr>
          <p:cNvPr id="2" name="Rectangle 1"/>
          <p:cNvSpPr/>
          <p:nvPr/>
        </p:nvSpPr>
        <p:spPr>
          <a:xfrm>
            <a:off x="756693" y="1143000"/>
            <a:ext cx="7630614" cy="646331"/>
          </a:xfrm>
          <a:prstGeom prst="rect">
            <a:avLst/>
          </a:prstGeom>
          <a:noFill/>
        </p:spPr>
        <p:txBody>
          <a:bodyPr wrap="none">
            <a:spAutoFit/>
          </a:bodyPr>
          <a:lstStyle/>
          <a:p>
            <a:pPr algn="ctr" eaLnBrk="1" hangingPunct="1">
              <a:defRPr/>
            </a:pPr>
            <a:r>
              <a:rPr lang="fa-IR"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نکات قابل توجه در موردکاهش ضايعات سرعت </a:t>
            </a:r>
            <a:endParaRPr lang="en-US" sz="36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03238" y="2514600"/>
            <a:ext cx="8183562" cy="3962399"/>
          </a:xfrm>
        </p:spPr>
        <p:txBody>
          <a:bodyPr/>
          <a:lstStyle/>
          <a:p>
            <a:pPr marL="342900" indent="-342900" algn="r" rtl="1" eaLnBrk="1" hangingPunct="1">
              <a:lnSpc>
                <a:spcPct val="150000"/>
              </a:lnSpc>
            </a:pPr>
            <a:r>
              <a:rPr lang="en-US" sz="1600" dirty="0" smtClean="0">
                <a:solidFill>
                  <a:schemeClr val="tx1"/>
                </a:solidFill>
                <a:cs typeface="B Nazanin" panose="00000400000000000000" pitchFamily="2" charset="-78"/>
              </a:rPr>
              <a:t>       </a:t>
            </a:r>
            <a:r>
              <a:rPr lang="fa-IR" sz="1600" dirty="0" smtClean="0">
                <a:solidFill>
                  <a:schemeClr val="tx1"/>
                </a:solidFill>
                <a:cs typeface="B Nazanin" panose="00000400000000000000" pitchFamily="2" charset="-78"/>
              </a:rPr>
              <a:t>ا</a:t>
            </a:r>
            <a:r>
              <a:rPr lang="fa-IR" sz="2400" dirty="0" smtClean="0">
                <a:solidFill>
                  <a:schemeClr val="tx1"/>
                </a:solidFill>
                <a:cs typeface="B Nazanin" panose="00000400000000000000" pitchFamily="2" charset="-78"/>
              </a:rPr>
              <a:t>شکالات نهان</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تجه</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زات را مشخص نموده و بررس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کن</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م که 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 اشکالات تا چه حد به نکات ز</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ر مربوط هستند و اقدام در جهت اصلاح آنها</a:t>
            </a:r>
            <a:r>
              <a:rPr lang="fa-IR" sz="1600" dirty="0" smtClean="0">
                <a:solidFill>
                  <a:schemeClr val="tx1"/>
                </a:solidFill>
                <a:cs typeface="B Nazanin" panose="00000400000000000000" pitchFamily="2" charset="-78"/>
              </a:rPr>
              <a:t>.</a:t>
            </a:r>
            <a:br>
              <a:rPr lang="fa-IR" sz="1600" dirty="0" smtClean="0">
                <a:solidFill>
                  <a:schemeClr val="tx1"/>
                </a:solidFill>
                <a:cs typeface="B Nazanin" panose="00000400000000000000" pitchFamily="2" charset="-78"/>
              </a:rPr>
            </a:br>
            <a:r>
              <a:rPr lang="fa-IR" sz="1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مشکلات حل نشده به علت عدم توجه کاف</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به برطرف کردن مسائل کوچک </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طراح</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در مرحله مهندس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طرح</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مشکلات در مکان</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زم و 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ستم تجه</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زات</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غ</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ر کارا بودن عمل</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ات نگهدار</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و تعم</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رات روزمره</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عدم وجود دقت کاف</a:t>
            </a:r>
            <a:r>
              <a:rPr lang="ar-SA" sz="2400" dirty="0" smtClean="0">
                <a:solidFill>
                  <a:schemeClr val="tx1"/>
                </a:solidFill>
                <a:cs typeface="B Nazanin" panose="00000400000000000000" pitchFamily="2" charset="-78"/>
              </a:rPr>
              <a:t>ي</a:t>
            </a:r>
            <a:endParaRPr lang="en-US" sz="1400" dirty="0" smtClean="0">
              <a:solidFill>
                <a:schemeClr val="tx1"/>
              </a:solidFill>
              <a:cs typeface="B Nazanin" panose="00000400000000000000" pitchFamily="2" charset="-78"/>
            </a:endParaRPr>
          </a:p>
        </p:txBody>
      </p:sp>
      <p:sp>
        <p:nvSpPr>
          <p:cNvPr id="2" name="Rectangle 1"/>
          <p:cNvSpPr/>
          <p:nvPr/>
        </p:nvSpPr>
        <p:spPr>
          <a:xfrm>
            <a:off x="2236264" y="762000"/>
            <a:ext cx="4671471"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روشها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افزا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ش سرعت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28600" y="2270125"/>
            <a:ext cx="8534400" cy="3978275"/>
          </a:xfrm>
        </p:spPr>
        <p:txBody>
          <a:bodyPr/>
          <a:lstStyle/>
          <a:p>
            <a:pPr algn="r" rtl="1" eaLnBrk="1" hangingPunct="1">
              <a:lnSpc>
                <a:spcPct val="150000"/>
              </a:lnSpc>
            </a:pPr>
            <a:r>
              <a:rPr lang="fa-IR" dirty="0" smtClean="0">
                <a:solidFill>
                  <a:srgbClr val="7030A0"/>
                </a:solidFill>
                <a:cs typeface="B Nazanin" panose="00000400000000000000" pitchFamily="2" charset="-78"/>
              </a:rPr>
              <a:t>- </a:t>
            </a:r>
            <a:r>
              <a:rPr lang="fa-IR" dirty="0" smtClean="0">
                <a:solidFill>
                  <a:schemeClr val="tx1"/>
                </a:solidFill>
                <a:cs typeface="B Nazanin" panose="00000400000000000000" pitchFamily="2" charset="-78"/>
              </a:rPr>
              <a:t>توليد محصولات معيوب عليرغم تلاش برای از بين بردن اشکالات</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کيفيت محصول عمدتا به دليل اشکالات مزمن است.</a:t>
            </a:r>
            <a:r>
              <a:rPr lang="fa-IR" dirty="0" smtClean="0">
                <a:solidFill>
                  <a:srgbClr val="7030A0"/>
                </a:solidFill>
                <a:cs typeface="B Nazanin" panose="00000400000000000000" pitchFamily="2" charset="-78"/>
              </a:rPr>
              <a:t/>
            </a:r>
            <a:br>
              <a:rPr lang="fa-IR" dirty="0" smtClean="0">
                <a:solidFill>
                  <a:srgbClr val="7030A0"/>
                </a:solidFill>
                <a:cs typeface="B Nazanin" panose="00000400000000000000" pitchFamily="2" charset="-78"/>
              </a:rPr>
            </a:br>
            <a:r>
              <a:rPr lang="fa-IR" sz="2800" b="1" dirty="0" smtClean="0">
                <a:solidFill>
                  <a:srgbClr val="C00000"/>
                </a:solidFill>
                <a:cs typeface="B Nazanin" panose="00000400000000000000" pitchFamily="2" charset="-78"/>
              </a:rPr>
              <a:t>دو نوع خسارت کیفی:</a:t>
            </a:r>
            <a:r>
              <a:rPr lang="fa-IR" dirty="0" smtClean="0">
                <a:solidFill>
                  <a:srgbClr val="7030A0"/>
                </a:solidFill>
                <a:cs typeface="B Nazanin" panose="00000400000000000000" pitchFamily="2" charset="-78"/>
              </a:rPr>
              <a:t/>
            </a:r>
            <a:br>
              <a:rPr lang="fa-IR" dirty="0" smtClean="0">
                <a:solidFill>
                  <a:srgbClr val="7030A0"/>
                </a:solidFill>
                <a:cs typeface="B Nazanin" panose="00000400000000000000" pitchFamily="2" charset="-78"/>
              </a:rPr>
            </a:br>
            <a:r>
              <a:rPr lang="fa-IR" dirty="0" smtClean="0">
                <a:solidFill>
                  <a:srgbClr val="7030A0"/>
                </a:solidFill>
                <a:cs typeface="B Nazanin" panose="00000400000000000000" pitchFamily="2" charset="-78"/>
              </a:rPr>
              <a:t>- </a:t>
            </a:r>
            <a:r>
              <a:rPr lang="fa-IR" dirty="0" smtClean="0">
                <a:solidFill>
                  <a:schemeClr val="tx1"/>
                </a:solidFill>
                <a:cs typeface="B Nazanin" panose="00000400000000000000" pitchFamily="2" charset="-78"/>
              </a:rPr>
              <a:t>خسارات مربوط به تول</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د محصولات مع</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وب و غ</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 قابل دوباره کار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خسارات مربوط به دوباره کار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محصولات مع</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وب</a:t>
            </a:r>
            <a:endParaRPr lang="en-US" dirty="0" smtClean="0">
              <a:solidFill>
                <a:schemeClr val="tx1"/>
              </a:solidFill>
              <a:cs typeface="B Nazanin" panose="00000400000000000000" pitchFamily="2" charset="-78"/>
            </a:endParaRPr>
          </a:p>
        </p:txBody>
      </p:sp>
      <p:sp>
        <p:nvSpPr>
          <p:cNvPr id="3" name="Rectangle 2"/>
          <p:cNvSpPr/>
          <p:nvPr/>
        </p:nvSpPr>
        <p:spPr>
          <a:xfrm>
            <a:off x="838446" y="1143000"/>
            <a:ext cx="7467108" cy="707886"/>
          </a:xfrm>
          <a:prstGeom prst="rect">
            <a:avLst/>
          </a:prstGeom>
          <a:noFill/>
        </p:spPr>
        <p:txBody>
          <a:bodyPr wrap="none">
            <a:spAutoFit/>
          </a:bodyPr>
          <a:lstStyle/>
          <a:p>
            <a:pPr algn="ctr" eaLnBrk="1" hangingPunct="1">
              <a:defRPr/>
            </a:pP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کاهش خسارات ک</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ف</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ت</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 محصولات تول</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r>
              <a:rPr lang="fa-IR"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د</a:t>
            </a:r>
            <a:r>
              <a:rPr lang="ar-SA"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ي</a:t>
            </a:r>
            <a:endParaRPr lang="en-US" sz="40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803525"/>
            <a:ext cx="8229600" cy="2606675"/>
          </a:xfrm>
        </p:spPr>
        <p:txBody>
          <a:bodyPr/>
          <a:lstStyle/>
          <a:p>
            <a:pPr algn="just" rtl="1" eaLnBrk="1" hangingPunct="1">
              <a:lnSpc>
                <a:spcPct val="150000"/>
              </a:lnSpc>
            </a:pPr>
            <a:r>
              <a:rPr lang="fa-IR" sz="3600" dirty="0" smtClean="0">
                <a:solidFill>
                  <a:schemeClr val="tx1"/>
                </a:solidFill>
                <a:cs typeface="B Nazanin" panose="00000400000000000000" pitchFamily="2" charset="-78"/>
              </a:rPr>
              <a:t>- تشک</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ل ت</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مها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بهبود ک</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ف</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برای کاهش اشکالات مزمن</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کيفی لازم است</a:t>
            </a:r>
            <a:r>
              <a:rPr lang="en-US" sz="3600" dirty="0">
                <a:solidFill>
                  <a:schemeClr val="tx1"/>
                </a:solidFill>
                <a:cs typeface="B Nazanin" panose="00000400000000000000" pitchFamily="2" charset="-78"/>
              </a:rPr>
              <a:t> </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تيمهای بهبود علل بروزاشکالات کيفی را بررسی و تحليل</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مي کنند.</a:t>
            </a:r>
            <a:endParaRPr lang="en-US" sz="3600" dirty="0" smtClean="0">
              <a:solidFill>
                <a:schemeClr val="tx1"/>
              </a:solidFill>
              <a:cs typeface="B Nazanin" panose="00000400000000000000" pitchFamily="2" charset="-78"/>
            </a:endParaRPr>
          </a:p>
        </p:txBody>
      </p:sp>
      <p:sp>
        <p:nvSpPr>
          <p:cNvPr id="2" name="Rectangle 1"/>
          <p:cNvSpPr/>
          <p:nvPr/>
        </p:nvSpPr>
        <p:spPr>
          <a:xfrm>
            <a:off x="1897228" y="830759"/>
            <a:ext cx="5349541"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تشکيل تيمهای بهبود کيفيت</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609600" y="2362200"/>
            <a:ext cx="8077200" cy="2743200"/>
          </a:xfrm>
        </p:spPr>
        <p:txBody>
          <a:bodyPr rtlCol="0">
            <a:normAutofit/>
          </a:bodyPr>
          <a:lstStyle/>
          <a:p>
            <a:pPr algn="r" rtl="1" eaLnBrk="1" fontAlgn="auto" hangingPunct="1">
              <a:lnSpc>
                <a:spcPct val="150000"/>
              </a:lnSpc>
              <a:spcAft>
                <a:spcPts val="0"/>
              </a:spcAft>
              <a:defRPr/>
            </a:pPr>
            <a:r>
              <a:rPr lang="en-US" b="1" dirty="0" smtClean="0">
                <a:solidFill>
                  <a:schemeClr val="tx1"/>
                </a:solidFill>
                <a:cs typeface="B Nazanin" pitchFamily="2" charset="-78"/>
              </a:rPr>
              <a:t>TPM</a:t>
            </a:r>
            <a:r>
              <a:rPr lang="fa-IR" dirty="0" smtClean="0">
                <a:solidFill>
                  <a:schemeClr val="tx1"/>
                </a:solidFill>
                <a:cs typeface="B Nazanin" pitchFamily="2" charset="-78"/>
              </a:rPr>
              <a:t> </a:t>
            </a:r>
            <a:r>
              <a:rPr lang="ar-SA" dirty="0" smtClean="0">
                <a:solidFill>
                  <a:schemeClr val="tx1"/>
                </a:solidFill>
                <a:cs typeface="B Nazanin" pitchFamily="2" charset="-78"/>
              </a:rPr>
              <a:t>ي</a:t>
            </a:r>
            <a:r>
              <a:rPr lang="fa-IR" dirty="0" smtClean="0">
                <a:solidFill>
                  <a:schemeClr val="tx1"/>
                </a:solidFill>
                <a:cs typeface="B Nazanin" pitchFamily="2" charset="-78"/>
              </a:rPr>
              <a:t>ک روش کار</a:t>
            </a:r>
            <a:r>
              <a:rPr lang="ar-SA" dirty="0" smtClean="0">
                <a:solidFill>
                  <a:schemeClr val="tx1"/>
                </a:solidFill>
                <a:cs typeface="B Nazanin" pitchFamily="2" charset="-78"/>
              </a:rPr>
              <a:t>ي</a:t>
            </a:r>
            <a:r>
              <a:rPr lang="fa-IR" dirty="0" smtClean="0">
                <a:solidFill>
                  <a:schemeClr val="tx1"/>
                </a:solidFill>
                <a:cs typeface="B Nazanin" pitchFamily="2" charset="-78"/>
              </a:rPr>
              <a:t> است که توسط کل</a:t>
            </a:r>
            <a:r>
              <a:rPr lang="ar-SA" dirty="0" smtClean="0">
                <a:solidFill>
                  <a:schemeClr val="tx1"/>
                </a:solidFill>
                <a:cs typeface="B Nazanin" pitchFamily="2" charset="-78"/>
              </a:rPr>
              <a:t>ي</a:t>
            </a:r>
            <a:r>
              <a:rPr lang="fa-IR" dirty="0" smtClean="0">
                <a:solidFill>
                  <a:schemeClr val="tx1"/>
                </a:solidFill>
                <a:cs typeface="B Nazanin" pitchFamily="2" charset="-78"/>
              </a:rPr>
              <a:t>ه کارکنان و به شکل فعال</a:t>
            </a:r>
            <a:r>
              <a:rPr lang="ar-SA" dirty="0" smtClean="0">
                <a:solidFill>
                  <a:schemeClr val="tx1"/>
                </a:solidFill>
                <a:cs typeface="B Nazanin" pitchFamily="2" charset="-78"/>
              </a:rPr>
              <a:t>ي</a:t>
            </a:r>
            <a:r>
              <a:rPr lang="fa-IR" dirty="0" smtClean="0">
                <a:solidFill>
                  <a:schemeClr val="tx1"/>
                </a:solidFill>
                <a:cs typeface="B Nazanin" pitchFamily="2" charset="-78"/>
              </a:rPr>
              <a:t>تها</a:t>
            </a:r>
            <a:r>
              <a:rPr lang="ar-SA" dirty="0" smtClean="0">
                <a:solidFill>
                  <a:schemeClr val="tx1"/>
                </a:solidFill>
                <a:cs typeface="B Nazanin" pitchFamily="2" charset="-78"/>
              </a:rPr>
              <a:t>ي</a:t>
            </a:r>
            <a:r>
              <a:rPr lang="fa-IR" dirty="0" smtClean="0">
                <a:solidFill>
                  <a:schemeClr val="tx1"/>
                </a:solidFill>
                <a:cs typeface="B Nazanin" pitchFamily="2" charset="-78"/>
              </a:rPr>
              <a:t> گروهها</a:t>
            </a:r>
            <a:r>
              <a:rPr lang="ar-SA" dirty="0" smtClean="0">
                <a:solidFill>
                  <a:schemeClr val="tx1"/>
                </a:solidFill>
                <a:cs typeface="B Nazanin" pitchFamily="2" charset="-78"/>
              </a:rPr>
              <a:t>ي</a:t>
            </a:r>
            <a:r>
              <a:rPr lang="fa-IR" dirty="0" smtClean="0">
                <a:solidFill>
                  <a:schemeClr val="tx1"/>
                </a:solidFill>
                <a:cs typeface="B Nazanin" pitchFamily="2" charset="-78"/>
              </a:rPr>
              <a:t> کوچک به منظور  افزایش اثربخش</a:t>
            </a:r>
            <a:r>
              <a:rPr lang="ar-SA" dirty="0" smtClean="0">
                <a:solidFill>
                  <a:schemeClr val="tx1"/>
                </a:solidFill>
                <a:cs typeface="B Nazanin" pitchFamily="2" charset="-78"/>
              </a:rPr>
              <a:t>ي</a:t>
            </a:r>
            <a:r>
              <a:rPr lang="fa-IR" dirty="0" smtClean="0">
                <a:solidFill>
                  <a:schemeClr val="tx1"/>
                </a:solidFill>
                <a:cs typeface="B Nazanin" pitchFamily="2" charset="-78"/>
              </a:rPr>
              <a:t> و بهبود کارتجه</a:t>
            </a:r>
            <a:r>
              <a:rPr lang="ar-SA" dirty="0" smtClean="0">
                <a:solidFill>
                  <a:schemeClr val="tx1"/>
                </a:solidFill>
                <a:cs typeface="B Nazanin" pitchFamily="2" charset="-78"/>
              </a:rPr>
              <a:t>ي</a:t>
            </a:r>
            <a:r>
              <a:rPr lang="fa-IR" dirty="0" smtClean="0">
                <a:solidFill>
                  <a:schemeClr val="tx1"/>
                </a:solidFill>
                <a:cs typeface="B Nazanin" pitchFamily="2" charset="-78"/>
              </a:rPr>
              <a:t>زات در کارخانجات تول</a:t>
            </a:r>
            <a:r>
              <a:rPr lang="ar-SA" dirty="0" smtClean="0">
                <a:solidFill>
                  <a:schemeClr val="tx1"/>
                </a:solidFill>
                <a:cs typeface="B Nazanin" pitchFamily="2" charset="-78"/>
              </a:rPr>
              <a:t>ي</a:t>
            </a:r>
            <a:r>
              <a:rPr lang="fa-IR" dirty="0" smtClean="0">
                <a:solidFill>
                  <a:schemeClr val="tx1"/>
                </a:solidFill>
                <a:cs typeface="B Nazanin" pitchFamily="2" charset="-78"/>
              </a:rPr>
              <a:t>د</a:t>
            </a:r>
            <a:r>
              <a:rPr lang="ar-SA" dirty="0" smtClean="0">
                <a:solidFill>
                  <a:schemeClr val="tx1"/>
                </a:solidFill>
                <a:cs typeface="B Nazanin" pitchFamily="2" charset="-78"/>
              </a:rPr>
              <a:t>ي</a:t>
            </a:r>
            <a:r>
              <a:rPr lang="fa-IR" dirty="0" smtClean="0">
                <a:solidFill>
                  <a:schemeClr val="tx1"/>
                </a:solidFill>
                <a:cs typeface="B Nazanin" pitchFamily="2" charset="-78"/>
              </a:rPr>
              <a:t> انجام م</a:t>
            </a:r>
            <a:r>
              <a:rPr lang="ar-SA" dirty="0" smtClean="0">
                <a:solidFill>
                  <a:schemeClr val="tx1"/>
                </a:solidFill>
                <a:cs typeface="B Nazanin" pitchFamily="2" charset="-78"/>
              </a:rPr>
              <a:t>ي</a:t>
            </a:r>
            <a:r>
              <a:rPr lang="fa-IR" dirty="0" smtClean="0">
                <a:solidFill>
                  <a:schemeClr val="tx1"/>
                </a:solidFill>
                <a:cs typeface="B Nazanin" pitchFamily="2" charset="-78"/>
              </a:rPr>
              <a:t>‌شود.</a:t>
            </a:r>
            <a:endParaRPr lang="en-US" dirty="0" smtClean="0">
              <a:solidFill>
                <a:schemeClr val="tx1"/>
              </a:solidFill>
              <a:cs typeface="B Nazanin" pitchFamily="2" charset="-78"/>
            </a:endParaRPr>
          </a:p>
        </p:txBody>
      </p:sp>
      <p:sp>
        <p:nvSpPr>
          <p:cNvPr id="10243" name="Content Placeholder 2"/>
          <p:cNvSpPr>
            <a:spLocks noGrp="1"/>
          </p:cNvSpPr>
          <p:nvPr>
            <p:ph idx="1"/>
          </p:nvPr>
        </p:nvSpPr>
        <p:spPr>
          <a:xfrm>
            <a:off x="480218" y="1023833"/>
            <a:ext cx="8183563" cy="688975"/>
          </a:xfrm>
          <a:extLst/>
        </p:spPr>
        <p:txBody>
          <a:bodyPr>
            <a:normAutofit fontScale="92500" lnSpcReduction="20000"/>
          </a:bodyPr>
          <a:lstStyle/>
          <a:p>
            <a:pPr marL="0" indent="0" algn="ctr" rtl="1" eaLnBrk="1" hangingPunct="1">
              <a:buFont typeface="Arial" charset="0"/>
              <a:buNone/>
              <a:defRPr/>
            </a:pPr>
            <a:r>
              <a:rPr lang="fa-IR" sz="48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تعريف نت بهره ور فراگير </a:t>
            </a:r>
            <a:r>
              <a:rPr lang="en-US" sz="4800" b="1" dirty="0" smtClean="0">
                <a:ln w="17780" cmpd="sng">
                  <a:solidFill>
                    <a:srgbClr val="FFFFFF"/>
                  </a:solidFill>
                  <a:prstDash val="solid"/>
                  <a:miter lim="800000"/>
                </a:ln>
                <a:solidFill>
                  <a:schemeClr val="bg1"/>
                </a:solidFill>
                <a:effectLst>
                  <a:outerShdw blurRad="50800" algn="tl" rotWithShape="0">
                    <a:srgbClr val="000000"/>
                  </a:outerShdw>
                </a:effectLst>
                <a:latin typeface="Arial" charset="0"/>
                <a:cs typeface="B Titr" pitchFamily="2" charset="-78"/>
              </a:rPr>
              <a:t>TPM</a:t>
            </a:r>
          </a:p>
          <a:p>
            <a:pPr marL="0" indent="0" algn="ctr" rtl="1" eaLnBrk="1" hangingPunct="1">
              <a:buFont typeface="Wingdings 2" pitchFamily="18" charset="2"/>
              <a:buNone/>
              <a:defRPr/>
            </a:pPr>
            <a:endParaRPr lang="fa-IR" sz="4000" b="1" dirty="0" smtClean="0">
              <a:cs typeface="B Nazanin" pitchFamily="2" charset="-78"/>
            </a:endParaRP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153400" cy="3200400"/>
          </a:xfrm>
        </p:spPr>
        <p:txBody>
          <a:bodyPr rtlCol="0">
            <a:noAutofit/>
          </a:bodyPr>
          <a:lstStyle/>
          <a:p>
            <a:pPr algn="just" rtl="1" eaLnBrk="1" fontAlgn="auto" hangingPunct="1">
              <a:lnSpc>
                <a:spcPct val="150000"/>
              </a:lnSpc>
              <a:spcAft>
                <a:spcPts val="0"/>
              </a:spcAft>
              <a:defRPr/>
            </a:pPr>
            <a:r>
              <a:rPr lang="fa-IR" sz="3600" dirty="0" smtClean="0">
                <a:solidFill>
                  <a:srgbClr val="092DDF"/>
                </a:solidFill>
                <a:cs typeface="B Nazanin" pitchFamily="2" charset="-78"/>
              </a:rPr>
              <a:t>برخورد </a:t>
            </a:r>
            <a:r>
              <a:rPr lang="fa-IR" sz="3600" dirty="0" smtClean="0">
                <a:solidFill>
                  <a:srgbClr val="092DDF"/>
                </a:solidFill>
                <a:cs typeface="B Nazanin" pitchFamily="2" charset="-78"/>
              </a:rPr>
              <a:t>با مسئله به روش غلط انجام شده است</a:t>
            </a:r>
            <a:r>
              <a:rPr lang="en-US" sz="3600" dirty="0" smtClean="0">
                <a:solidFill>
                  <a:srgbClr val="092DDF"/>
                </a:solidFill>
                <a:cs typeface="B Nazanin" pitchFamily="2" charset="-78"/>
              </a:rPr>
              <a:t>.</a:t>
            </a:r>
            <a:br>
              <a:rPr lang="en-US" sz="3600" dirty="0" smtClean="0">
                <a:solidFill>
                  <a:srgbClr val="092DDF"/>
                </a:solidFill>
                <a:cs typeface="B Nazanin" pitchFamily="2" charset="-78"/>
              </a:rPr>
            </a:br>
            <a:r>
              <a:rPr lang="fa-IR" sz="3600" dirty="0" smtClean="0">
                <a:solidFill>
                  <a:schemeClr val="tx1"/>
                </a:solidFill>
                <a:cs typeface="B Nazanin" pitchFamily="2" charset="-78"/>
              </a:rPr>
              <a:t>- دامنه علتها محدود شده و نیز</a:t>
            </a:r>
            <a:r>
              <a:rPr lang="en-US" sz="3600" dirty="0" smtClean="0">
                <a:solidFill>
                  <a:schemeClr val="tx1"/>
                </a:solidFill>
                <a:cs typeface="B Nazanin" pitchFamily="2" charset="-78"/>
              </a:rPr>
              <a:t> </a:t>
            </a:r>
            <a:r>
              <a:rPr lang="fa-IR" sz="3600" dirty="0" smtClean="0">
                <a:solidFill>
                  <a:schemeClr val="tx1"/>
                </a:solidFill>
                <a:cs typeface="B Nazanin" pitchFamily="2" charset="-78"/>
              </a:rPr>
              <a:t>افکار به مسائل فن</a:t>
            </a:r>
            <a:r>
              <a:rPr lang="ar-SA" sz="3600" dirty="0" smtClean="0">
                <a:solidFill>
                  <a:schemeClr val="tx1"/>
                </a:solidFill>
                <a:cs typeface="B Nazanin" pitchFamily="2" charset="-78"/>
              </a:rPr>
              <a:t>ي</a:t>
            </a:r>
            <a:r>
              <a:rPr lang="en-US" sz="3600" dirty="0" smtClean="0">
                <a:solidFill>
                  <a:schemeClr val="tx1"/>
                </a:solidFill>
                <a:cs typeface="B Nazanin" pitchFamily="2" charset="-78"/>
              </a:rPr>
              <a:t>      </a:t>
            </a:r>
            <a:r>
              <a:rPr lang="fa-IR" sz="3600" dirty="0" smtClean="0">
                <a:solidFill>
                  <a:schemeClr val="tx1"/>
                </a:solidFill>
                <a:cs typeface="B Nazanin" pitchFamily="2" charset="-78"/>
              </a:rPr>
              <a:t> خاص</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محدود شده‌اند. (به علت تخصصها</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محدود موجود)</a:t>
            </a:r>
            <a:endParaRPr lang="en-US" sz="3600" dirty="0">
              <a:solidFill>
                <a:schemeClr val="tx1"/>
              </a:solidFill>
              <a:cs typeface="B Nazanin" pitchFamily="2" charset="-78"/>
            </a:endParaRPr>
          </a:p>
        </p:txBody>
      </p:sp>
      <p:sp>
        <p:nvSpPr>
          <p:cNvPr id="66563" name="Content Placeholder 2"/>
          <p:cNvSpPr>
            <a:spLocks noGrp="1"/>
          </p:cNvSpPr>
          <p:nvPr>
            <p:ph idx="1"/>
          </p:nvPr>
        </p:nvSpPr>
        <p:spPr>
          <a:xfrm>
            <a:off x="503238" y="7588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دلا</a:t>
            </a:r>
            <a:r>
              <a:rPr lang="ar-SA"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ي</a:t>
            </a: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ل ناموفق بودن ت</a:t>
            </a:r>
            <a:r>
              <a:rPr lang="ar-SA"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ي</a:t>
            </a: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م بهبود</a:t>
            </a:r>
            <a:endPar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89200"/>
            <a:ext cx="8153400" cy="3530600"/>
          </a:xfrm>
        </p:spPr>
        <p:txBody>
          <a:bodyPr>
            <a:normAutofit/>
          </a:bodyPr>
          <a:lstStyle/>
          <a:p>
            <a:pPr marL="0" indent="0" algn="r" rtl="1">
              <a:lnSpc>
                <a:spcPct val="150000"/>
              </a:lnSpc>
              <a:buNone/>
            </a:pPr>
            <a:r>
              <a:rPr lang="fa-IR" sz="3600" dirty="0">
                <a:solidFill>
                  <a:srgbClr val="092DDF"/>
                </a:solidFill>
                <a:cs typeface="B Nazanin" pitchFamily="2" charset="-78"/>
              </a:rPr>
              <a:t>کل</a:t>
            </a:r>
            <a:r>
              <a:rPr lang="ar-SA" sz="3600" dirty="0">
                <a:solidFill>
                  <a:srgbClr val="092DDF"/>
                </a:solidFill>
                <a:cs typeface="B Nazanin" pitchFamily="2" charset="-78"/>
              </a:rPr>
              <a:t>ي</a:t>
            </a:r>
            <a:r>
              <a:rPr lang="fa-IR" sz="3600" dirty="0">
                <a:solidFill>
                  <a:srgbClr val="092DDF"/>
                </a:solidFill>
                <a:cs typeface="B Nazanin" pitchFamily="2" charset="-78"/>
              </a:rPr>
              <a:t>ه متغ</a:t>
            </a:r>
            <a:r>
              <a:rPr lang="ar-SA" sz="3600" dirty="0">
                <a:solidFill>
                  <a:srgbClr val="092DDF"/>
                </a:solidFill>
                <a:cs typeface="B Nazanin" pitchFamily="2" charset="-78"/>
              </a:rPr>
              <a:t>ي</a:t>
            </a:r>
            <a:r>
              <a:rPr lang="fa-IR" sz="3600" dirty="0">
                <a:solidFill>
                  <a:srgbClr val="092DDF"/>
                </a:solidFill>
                <a:cs typeface="B Nazanin" pitchFamily="2" charset="-78"/>
              </a:rPr>
              <a:t>رها و پارامترها</a:t>
            </a:r>
            <a:r>
              <a:rPr lang="ar-SA" sz="3600" dirty="0">
                <a:solidFill>
                  <a:srgbClr val="092DDF"/>
                </a:solidFill>
                <a:cs typeface="B Nazanin" pitchFamily="2" charset="-78"/>
              </a:rPr>
              <a:t>ي</a:t>
            </a:r>
            <a:r>
              <a:rPr lang="fa-IR" sz="3600" dirty="0">
                <a:solidFill>
                  <a:srgbClr val="092DDF"/>
                </a:solidFill>
                <a:cs typeface="B Nazanin" pitchFamily="2" charset="-78"/>
              </a:rPr>
              <a:t> ممکن در نظر گرفته نشده‌اند</a:t>
            </a:r>
            <a:r>
              <a:rPr lang="fa-IR" sz="3600" dirty="0" smtClean="0">
                <a:solidFill>
                  <a:srgbClr val="092DDF"/>
                </a:solidFill>
                <a:cs typeface="B Nazanin" pitchFamily="2" charset="-78"/>
              </a:rPr>
              <a:t>: </a:t>
            </a:r>
            <a:r>
              <a:rPr lang="en-US" sz="3600" dirty="0">
                <a:solidFill>
                  <a:schemeClr val="tx1"/>
                </a:solidFill>
                <a:cs typeface="B Nazanin" pitchFamily="2" charset="-78"/>
              </a:rPr>
              <a:t/>
            </a:r>
            <a:br>
              <a:rPr lang="en-US" sz="3600" dirty="0">
                <a:solidFill>
                  <a:schemeClr val="tx1"/>
                </a:solidFill>
                <a:cs typeface="B Nazanin" pitchFamily="2" charset="-78"/>
              </a:rPr>
            </a:br>
            <a:r>
              <a:rPr lang="fa-IR" sz="3600" dirty="0" smtClean="0">
                <a:solidFill>
                  <a:schemeClr val="tx1"/>
                </a:solidFill>
                <a:cs typeface="B Nazanin" pitchFamily="2" charset="-78"/>
              </a:rPr>
              <a:t>- </a:t>
            </a:r>
            <a:r>
              <a:rPr lang="fa-IR" sz="3600" dirty="0" smtClean="0">
                <a:solidFill>
                  <a:schemeClr val="tx1"/>
                </a:solidFill>
                <a:cs typeface="B Nazanin" pitchFamily="2" charset="-78"/>
              </a:rPr>
              <a:t> نحوه </a:t>
            </a:r>
            <a:r>
              <a:rPr lang="fa-IR" sz="3600" dirty="0" smtClean="0">
                <a:solidFill>
                  <a:schemeClr val="tx1"/>
                </a:solidFill>
                <a:cs typeface="B Nazanin" pitchFamily="2" charset="-78"/>
              </a:rPr>
              <a:t>تنظ</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م، </a:t>
            </a:r>
            <a:r>
              <a:rPr lang="fa-IR" sz="3600" dirty="0" smtClean="0">
                <a:solidFill>
                  <a:schemeClr val="tx1"/>
                </a:solidFill>
                <a:cs typeface="B Nazanin" pitchFamily="2" charset="-78"/>
              </a:rPr>
              <a:t>مقاد</a:t>
            </a:r>
            <a:r>
              <a:rPr lang="ar-SA" sz="3600" dirty="0">
                <a:solidFill>
                  <a:schemeClr val="tx1"/>
                </a:solidFill>
                <a:cs typeface="B Nazanin" pitchFamily="2" charset="-78"/>
              </a:rPr>
              <a:t>ي</a:t>
            </a:r>
            <a:r>
              <a:rPr lang="fa-IR" sz="3600" dirty="0">
                <a:solidFill>
                  <a:schemeClr val="tx1"/>
                </a:solidFill>
                <a:cs typeface="B Nazanin" pitchFamily="2" charset="-78"/>
              </a:rPr>
              <a:t>ر تلرانسها، روشها</a:t>
            </a:r>
            <a:r>
              <a:rPr lang="ar-SA" sz="3600" dirty="0">
                <a:solidFill>
                  <a:schemeClr val="tx1"/>
                </a:solidFill>
                <a:cs typeface="B Nazanin" pitchFamily="2" charset="-78"/>
              </a:rPr>
              <a:t>ي</a:t>
            </a:r>
            <a:r>
              <a:rPr lang="fa-IR" sz="3600" dirty="0">
                <a:solidFill>
                  <a:schemeClr val="tx1"/>
                </a:solidFill>
                <a:cs typeface="B Nazanin" pitchFamily="2" charset="-78"/>
              </a:rPr>
              <a:t> نصب، مقاد</a:t>
            </a:r>
            <a:r>
              <a:rPr lang="ar-SA" sz="3600" dirty="0">
                <a:solidFill>
                  <a:schemeClr val="tx1"/>
                </a:solidFill>
                <a:cs typeface="B Nazanin" pitchFamily="2" charset="-78"/>
              </a:rPr>
              <a:t>ي</a:t>
            </a:r>
            <a:r>
              <a:rPr lang="fa-IR" sz="3600" dirty="0">
                <a:solidFill>
                  <a:schemeClr val="tx1"/>
                </a:solidFill>
                <a:cs typeface="B Nazanin" pitchFamily="2" charset="-78"/>
              </a:rPr>
              <a:t>ر </a:t>
            </a:r>
            <a:r>
              <a:rPr lang="fa-IR" sz="3600" dirty="0" smtClean="0">
                <a:solidFill>
                  <a:schemeClr val="tx1"/>
                </a:solidFill>
                <a:cs typeface="B Nazanin" pitchFamily="2" charset="-78"/>
              </a:rPr>
              <a:t>مربوط به عوامل </a:t>
            </a:r>
            <a:r>
              <a:rPr lang="fa-IR" sz="3600" dirty="0">
                <a:solidFill>
                  <a:schemeClr val="tx1"/>
                </a:solidFill>
                <a:cs typeface="B Nazanin" pitchFamily="2" charset="-78"/>
              </a:rPr>
              <a:t>و شرا</a:t>
            </a:r>
            <a:r>
              <a:rPr lang="ar-SA" sz="3600" dirty="0">
                <a:solidFill>
                  <a:schemeClr val="tx1"/>
                </a:solidFill>
                <a:cs typeface="B Nazanin" pitchFamily="2" charset="-78"/>
              </a:rPr>
              <a:t>ي</a:t>
            </a:r>
            <a:r>
              <a:rPr lang="fa-IR" sz="3600" dirty="0">
                <a:solidFill>
                  <a:schemeClr val="tx1"/>
                </a:solidFill>
                <a:cs typeface="B Nazanin" pitchFamily="2" charset="-78"/>
              </a:rPr>
              <a:t>ط تول</a:t>
            </a:r>
            <a:r>
              <a:rPr lang="ar-SA" sz="3600" dirty="0">
                <a:solidFill>
                  <a:schemeClr val="tx1"/>
                </a:solidFill>
                <a:cs typeface="B Nazanin" pitchFamily="2" charset="-78"/>
              </a:rPr>
              <a:t>ي</a:t>
            </a:r>
            <a:r>
              <a:rPr lang="fa-IR" sz="3600" dirty="0">
                <a:solidFill>
                  <a:schemeClr val="tx1"/>
                </a:solidFill>
                <a:cs typeface="B Nazanin" pitchFamily="2" charset="-78"/>
              </a:rPr>
              <a:t>د مانند فشار، سرعت، دما و </a:t>
            </a:r>
            <a:r>
              <a:rPr lang="fa-IR" sz="3600" dirty="0" smtClean="0">
                <a:solidFill>
                  <a:schemeClr val="tx1"/>
                </a:solidFill>
                <a:cs typeface="B Nazanin" pitchFamily="2" charset="-78"/>
              </a:rPr>
              <a:t>...</a:t>
            </a:r>
            <a:endParaRPr lang="en-US" sz="3600" dirty="0"/>
          </a:p>
        </p:txBody>
      </p:sp>
      <p:sp>
        <p:nvSpPr>
          <p:cNvPr id="6" name="Content Placeholder 2"/>
          <p:cNvSpPr txBox="1">
            <a:spLocks/>
          </p:cNvSpPr>
          <p:nvPr/>
        </p:nvSpPr>
        <p:spPr>
          <a:xfrm>
            <a:off x="503238" y="758825"/>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دلا</a:t>
            </a:r>
            <a:r>
              <a:rPr lang="ar-SA"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ي</a:t>
            </a: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ل ناموفق بودن ت</a:t>
            </a:r>
            <a:r>
              <a:rPr lang="ar-SA"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ي</a:t>
            </a:r>
            <a:r>
              <a:rPr lang="fa-IR"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م بهبود</a:t>
            </a:r>
            <a:r>
              <a:rPr lang="fa-IR"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rPr>
              <a:t>-ادامه</a:t>
            </a:r>
            <a:endParaRPr lang="en-US"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cs typeface="B Titr" pitchFamily="2" charset="-78"/>
            </a:endParaRPr>
          </a:p>
        </p:txBody>
      </p:sp>
    </p:spTree>
    <p:extLst>
      <p:ext uri="{BB962C8B-B14F-4D97-AF65-F5344CB8AC3E}">
        <p14:creationId xmlns:p14="http://schemas.microsoft.com/office/powerpoint/2010/main" xmlns="" val="4117159842"/>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03238" y="2286000"/>
            <a:ext cx="8107362" cy="4267200"/>
          </a:xfrm>
        </p:spPr>
        <p:txBody>
          <a:bodyPr/>
          <a:lstStyle/>
          <a:p>
            <a:pPr algn="r" rtl="1" eaLnBrk="1" hangingPunct="1">
              <a:lnSpc>
                <a:spcPct val="150000"/>
              </a:lnSpc>
            </a:pPr>
            <a:r>
              <a:rPr lang="fa-IR" sz="2800" dirty="0" smtClean="0">
                <a:solidFill>
                  <a:schemeClr val="tx1"/>
                </a:solidFill>
                <a:cs typeface="B Nazanin" panose="00000400000000000000" pitchFamily="2" charset="-78"/>
              </a:rPr>
              <a:t>آشنا</a:t>
            </a:r>
            <a:r>
              <a:rPr lang="ar-SA" sz="2800" dirty="0" smtClean="0">
                <a:solidFill>
                  <a:schemeClr val="tx1"/>
                </a:solidFill>
                <a:cs typeface="B Nazanin" panose="00000400000000000000" pitchFamily="2" charset="-78"/>
              </a:rPr>
              <a:t>يي</a:t>
            </a:r>
            <a:r>
              <a:rPr lang="fa-IR" sz="2800" dirty="0" smtClean="0">
                <a:solidFill>
                  <a:schemeClr val="tx1"/>
                </a:solidFill>
                <a:cs typeface="B Nazanin" panose="00000400000000000000" pitchFamily="2" charset="-78"/>
              </a:rPr>
              <a:t> مهندس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 به روشها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دست</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باب</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به همه متغ</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رها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مرتبط با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زات و نحوه بهره بردار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از آنها با پرداختن به عوامل ز</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ر:</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شرا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ط عمل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بهره‌بردار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از هر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 در کارگاه</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عمل</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ات آماده ساز</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 تنظ</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م </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وضع</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ت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پرداختن به عوامل اجرا</a:t>
            </a:r>
            <a:r>
              <a:rPr lang="ar-SA" sz="2800" dirty="0" smtClean="0">
                <a:solidFill>
                  <a:schemeClr val="tx1"/>
                </a:solidFill>
                <a:cs typeface="B Nazanin" panose="00000400000000000000" pitchFamily="2" charset="-78"/>
              </a:rPr>
              <a:t>يي</a:t>
            </a:r>
            <a:r>
              <a:rPr lang="fa-IR" sz="2800" dirty="0" smtClean="0">
                <a:solidFill>
                  <a:schemeClr val="tx1"/>
                </a:solidFill>
                <a:cs typeface="B Nazanin" panose="00000400000000000000" pitchFamily="2" charset="-78"/>
              </a:rPr>
              <a:t> در سطح کارگاه علاوه بر ب</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نشها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مهندس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(مانند عوامل انسان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p:txBody>
      </p:sp>
      <p:sp>
        <p:nvSpPr>
          <p:cNvPr id="67587" name="Content Placeholder 2"/>
          <p:cNvSpPr>
            <a:spLocks noGrp="1"/>
          </p:cNvSpPr>
          <p:nvPr>
            <p:ph idx="1"/>
          </p:nvPr>
        </p:nvSpPr>
        <p:spPr>
          <a:xfrm>
            <a:off x="503238" y="838201"/>
            <a:ext cx="8183562" cy="838200"/>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راه حل موفقيت تيم بهبود</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2590800"/>
            <a:ext cx="8183562" cy="3200400"/>
          </a:xfrm>
        </p:spPr>
        <p:txBody>
          <a:bodyPr/>
          <a:lstStyle/>
          <a:p>
            <a:pPr algn="r" rtl="1" eaLnBrk="1" hangingPunct="1">
              <a:lnSpc>
                <a:spcPct val="150000"/>
              </a:lnSpc>
            </a:pPr>
            <a:r>
              <a:rPr lang="fa-IR" sz="3600" dirty="0" smtClean="0">
                <a:solidFill>
                  <a:schemeClr val="tx1">
                    <a:lumMod val="95000"/>
                    <a:lumOff val="5000"/>
                  </a:schemeClr>
                </a:solidFill>
                <a:cs typeface="B Nazanin" panose="00000400000000000000" pitchFamily="2" charset="-78"/>
              </a:rPr>
              <a:t>- اشکالات حاد که به دل</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ل تغ</a:t>
            </a:r>
            <a:r>
              <a:rPr lang="ar-SA" sz="3600" dirty="0" smtClean="0">
                <a:solidFill>
                  <a:schemeClr val="tx1">
                    <a:lumMod val="95000"/>
                    <a:lumOff val="5000"/>
                  </a:schemeClr>
                </a:solidFill>
                <a:cs typeface="B Nazanin" panose="00000400000000000000" pitchFamily="2" charset="-78"/>
              </a:rPr>
              <a:t>يي</a:t>
            </a:r>
            <a:r>
              <a:rPr lang="fa-IR" sz="3600" dirty="0" smtClean="0">
                <a:solidFill>
                  <a:schemeClr val="tx1">
                    <a:lumMod val="95000"/>
                    <a:lumOff val="5000"/>
                  </a:schemeClr>
                </a:solidFill>
                <a:cs typeface="B Nazanin" panose="00000400000000000000" pitchFamily="2" charset="-78"/>
              </a:rPr>
              <a:t>رات ناخواسته پ</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ش م</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‌آ</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د مانند شکستن ابزار</a:t>
            </a:r>
            <a:br>
              <a:rPr lang="fa-IR" sz="3600" dirty="0" smtClean="0">
                <a:solidFill>
                  <a:schemeClr val="tx1">
                    <a:lumMod val="95000"/>
                    <a:lumOff val="5000"/>
                  </a:schemeClr>
                </a:solidFill>
                <a:cs typeface="B Nazanin" panose="00000400000000000000" pitchFamily="2" charset="-78"/>
              </a:rPr>
            </a:br>
            <a:r>
              <a:rPr lang="fa-IR" sz="3600" dirty="0" smtClean="0">
                <a:solidFill>
                  <a:schemeClr val="tx1">
                    <a:lumMod val="95000"/>
                    <a:lumOff val="5000"/>
                  </a:schemeClr>
                </a:solidFill>
                <a:cs typeface="B Nazanin" panose="00000400000000000000" pitchFamily="2" charset="-78"/>
              </a:rPr>
              <a:t>- اشکالات مزمن که حاصل شرا</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ط نامطلوب</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 است که  به تدريج طب</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ع</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 شده و ن</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از</a:t>
            </a:r>
            <a:r>
              <a:rPr lang="en-US" sz="3600" dirty="0" smtClean="0">
                <a:solidFill>
                  <a:schemeClr val="tx1">
                    <a:lumMod val="95000"/>
                    <a:lumOff val="5000"/>
                  </a:schemeClr>
                </a:solidFill>
                <a:cs typeface="B Nazanin" panose="00000400000000000000" pitchFamily="2" charset="-78"/>
              </a:rPr>
              <a:t> </a:t>
            </a:r>
            <a:r>
              <a:rPr lang="fa-IR" sz="3600" dirty="0" smtClean="0">
                <a:solidFill>
                  <a:schemeClr val="tx1">
                    <a:lumMod val="95000"/>
                    <a:lumOff val="5000"/>
                  </a:schemeClr>
                </a:solidFill>
                <a:cs typeface="B Nazanin" panose="00000400000000000000" pitchFamily="2" charset="-78"/>
              </a:rPr>
              <a:t>به نوع</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 راه</a:t>
            </a:r>
            <a:r>
              <a:rPr lang="en-US" sz="3600" dirty="0" smtClean="0">
                <a:solidFill>
                  <a:schemeClr val="tx1">
                    <a:lumMod val="95000"/>
                    <a:lumOff val="5000"/>
                  </a:schemeClr>
                </a:solidFill>
                <a:cs typeface="B Nazanin" panose="00000400000000000000" pitchFamily="2" charset="-78"/>
              </a:rPr>
              <a:t> </a:t>
            </a:r>
            <a:r>
              <a:rPr lang="fa-IR" sz="3600" dirty="0" smtClean="0">
                <a:solidFill>
                  <a:schemeClr val="tx1">
                    <a:lumMod val="95000"/>
                    <a:lumOff val="5000"/>
                  </a:schemeClr>
                </a:solidFill>
                <a:cs typeface="B Nazanin" panose="00000400000000000000" pitchFamily="2" charset="-78"/>
              </a:rPr>
              <a:t>‌حلها</a:t>
            </a:r>
            <a:r>
              <a:rPr lang="ar-SA" sz="3600" dirty="0" smtClean="0">
                <a:solidFill>
                  <a:schemeClr val="tx1">
                    <a:lumMod val="95000"/>
                    <a:lumOff val="5000"/>
                  </a:schemeClr>
                </a:solidFill>
                <a:cs typeface="B Nazanin" panose="00000400000000000000" pitchFamily="2" charset="-78"/>
              </a:rPr>
              <a:t>ي</a:t>
            </a:r>
            <a:r>
              <a:rPr lang="fa-IR" sz="3600" dirty="0" smtClean="0">
                <a:solidFill>
                  <a:schemeClr val="tx1">
                    <a:lumMod val="95000"/>
                    <a:lumOff val="5000"/>
                  </a:schemeClr>
                </a:solidFill>
                <a:cs typeface="B Nazanin" panose="00000400000000000000" pitchFamily="2" charset="-78"/>
              </a:rPr>
              <a:t> متحول کننده دارد</a:t>
            </a:r>
            <a:endParaRPr lang="en-US" sz="3600" dirty="0" smtClean="0">
              <a:solidFill>
                <a:schemeClr val="tx1">
                  <a:lumMod val="95000"/>
                  <a:lumOff val="5000"/>
                </a:schemeClr>
              </a:solidFill>
              <a:cs typeface="B Nazanin" panose="00000400000000000000" pitchFamily="2" charset="-78"/>
            </a:endParaRPr>
          </a:p>
        </p:txBody>
      </p:sp>
      <p:sp>
        <p:nvSpPr>
          <p:cNvPr id="57347" name="Content Placeholder 2"/>
          <p:cNvSpPr>
            <a:spLocks noGrp="1"/>
          </p:cNvSpPr>
          <p:nvPr>
            <p:ph idx="1"/>
          </p:nvPr>
        </p:nvSpPr>
        <p:spPr>
          <a:xfrm>
            <a:off x="457200" y="1066800"/>
            <a:ext cx="8153400" cy="838200"/>
          </a:xfrm>
        </p:spPr>
        <p:txBody>
          <a:bodyPr rtlCol="0">
            <a:normAutofit/>
          </a:bodyPr>
          <a:lstStyle/>
          <a:p>
            <a:pPr marL="0" indent="0" algn="ctr" rtl="1" eaLnBrk="1" fontAlgn="auto" hangingPunct="1">
              <a:spcAft>
                <a:spcPts val="0"/>
              </a:spcAft>
              <a:buFont typeface="Wingdings 2" pitchFamily="18" charset="2"/>
              <a:buNone/>
              <a:defRPr/>
            </a:pPr>
            <a:r>
              <a:rPr lang="fa-IR"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انواع اشکالات</a:t>
            </a:r>
            <a:r>
              <a:rPr lang="ar-SA"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ي</a:t>
            </a:r>
            <a:r>
              <a:rPr lang="fa-IR"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 که باعث کاهش ک</a:t>
            </a:r>
            <a:r>
              <a:rPr lang="ar-SA"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ي</a:t>
            </a:r>
            <a:r>
              <a:rPr lang="fa-IR"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ف</a:t>
            </a:r>
            <a:r>
              <a:rPr lang="ar-SA"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ي</a:t>
            </a:r>
            <a:r>
              <a:rPr lang="fa-IR" sz="3600" b="1" dirty="0">
                <a:solidFill>
                  <a:schemeClr val="bg1"/>
                </a:solidFill>
                <a:effectLst>
                  <a:outerShdw blurRad="53975" dist="22860" dir="5400000" algn="tl" rotWithShape="0">
                    <a:srgbClr val="000000">
                      <a:alpha val="55000"/>
                    </a:srgbClr>
                  </a:outerShdw>
                </a:effectLst>
                <a:latin typeface="+mj-lt"/>
                <a:ea typeface="+mj-ea"/>
                <a:cs typeface="B Titr" panose="00000700000000000000" pitchFamily="2" charset="-78"/>
              </a:rPr>
              <a:t>ت </a:t>
            </a:r>
            <a:r>
              <a:rPr lang="fa-IR" sz="3600" b="1" dirty="0" smtClean="0">
                <a:solidFill>
                  <a:schemeClr val="bg1"/>
                </a:solidFill>
                <a:cs typeface="B Titr" panose="00000700000000000000" pitchFamily="2" charset="-78"/>
              </a:rPr>
              <a:t>م</a:t>
            </a:r>
            <a:r>
              <a:rPr lang="ar-SA" sz="3600" b="1" dirty="0" smtClean="0">
                <a:solidFill>
                  <a:schemeClr val="bg1"/>
                </a:solidFill>
                <a:cs typeface="B Titr" panose="00000700000000000000" pitchFamily="2" charset="-78"/>
              </a:rPr>
              <a:t>ي</a:t>
            </a:r>
            <a:r>
              <a:rPr lang="fa-IR" sz="3600" b="1" dirty="0" smtClean="0">
                <a:solidFill>
                  <a:schemeClr val="bg1"/>
                </a:solidFill>
                <a:cs typeface="B Titr" panose="00000700000000000000" pitchFamily="2" charset="-78"/>
              </a:rPr>
              <a:t>‌گردد</a:t>
            </a: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362199"/>
            <a:ext cx="8183562" cy="3657601"/>
          </a:xfrm>
        </p:spPr>
        <p:txBody>
          <a:bodyPr rtlCol="0">
            <a:noAutofit/>
          </a:bodyPr>
          <a:lstStyle/>
          <a:p>
            <a:pPr algn="r" rtl="1" eaLnBrk="1" fontAlgn="auto" hangingPunct="1">
              <a:lnSpc>
                <a:spcPct val="150000"/>
              </a:lnSpc>
              <a:spcAft>
                <a:spcPts val="0"/>
              </a:spcAft>
              <a:defRPr/>
            </a:pPr>
            <a:r>
              <a:rPr lang="fa-IR" sz="3600" dirty="0" smtClean="0">
                <a:solidFill>
                  <a:schemeClr val="tx1"/>
                </a:solidFill>
                <a:cs typeface="Nazanin" pitchFamily="2" charset="-78"/>
              </a:rPr>
              <a:t>- بازگشت به شرا</a:t>
            </a:r>
            <a:r>
              <a:rPr lang="ar-SA" sz="3600" dirty="0" smtClean="0">
                <a:solidFill>
                  <a:schemeClr val="tx1"/>
                </a:solidFill>
                <a:cs typeface="Nazanin" pitchFamily="2" charset="-78"/>
              </a:rPr>
              <a:t>ي</a:t>
            </a:r>
            <a:r>
              <a:rPr lang="fa-IR" sz="3600" dirty="0" smtClean="0">
                <a:solidFill>
                  <a:schemeClr val="tx1"/>
                </a:solidFill>
                <a:cs typeface="Nazanin" pitchFamily="2" charset="-78"/>
              </a:rPr>
              <a:t>ط اول</a:t>
            </a:r>
            <a:r>
              <a:rPr lang="ar-SA" sz="3600" dirty="0" smtClean="0">
                <a:solidFill>
                  <a:schemeClr val="tx1"/>
                </a:solidFill>
                <a:cs typeface="Nazanin" pitchFamily="2" charset="-78"/>
              </a:rPr>
              <a:t>ي</a:t>
            </a:r>
            <a:r>
              <a:rPr lang="fa-IR" sz="3600" dirty="0" smtClean="0">
                <a:solidFill>
                  <a:schemeClr val="tx1"/>
                </a:solidFill>
                <a:cs typeface="Nazanin" pitchFamily="2" charset="-78"/>
              </a:rPr>
              <a:t>ه از طر</a:t>
            </a:r>
            <a:r>
              <a:rPr lang="ar-SA" sz="3600" dirty="0" smtClean="0">
                <a:solidFill>
                  <a:schemeClr val="tx1"/>
                </a:solidFill>
                <a:cs typeface="Nazanin" pitchFamily="2" charset="-78"/>
              </a:rPr>
              <a:t>ي</a:t>
            </a:r>
            <a:r>
              <a:rPr lang="fa-IR" sz="3600" dirty="0" smtClean="0">
                <a:solidFill>
                  <a:schemeClr val="tx1"/>
                </a:solidFill>
                <a:cs typeface="Nazanin" pitchFamily="2" charset="-78"/>
              </a:rPr>
              <a:t>ق کنترل شرا</a:t>
            </a:r>
            <a:r>
              <a:rPr lang="ar-SA" sz="3600" dirty="0" smtClean="0">
                <a:solidFill>
                  <a:schemeClr val="tx1"/>
                </a:solidFill>
                <a:cs typeface="Nazanin" pitchFamily="2" charset="-78"/>
              </a:rPr>
              <a:t>ي</a:t>
            </a:r>
            <a:r>
              <a:rPr lang="fa-IR" sz="3600" dirty="0" smtClean="0">
                <a:solidFill>
                  <a:schemeClr val="tx1"/>
                </a:solidFill>
                <a:cs typeface="Nazanin" pitchFamily="2" charset="-78"/>
              </a:rPr>
              <a:t>ط حاضر</a:t>
            </a:r>
            <a:br>
              <a:rPr lang="fa-IR" sz="3600" dirty="0" smtClean="0">
                <a:solidFill>
                  <a:schemeClr val="tx1"/>
                </a:solidFill>
                <a:cs typeface="Nazanin" pitchFamily="2" charset="-78"/>
              </a:rPr>
            </a:br>
            <a:r>
              <a:rPr lang="fa-IR" sz="3600" dirty="0" smtClean="0">
                <a:solidFill>
                  <a:schemeClr val="tx1"/>
                </a:solidFill>
                <a:cs typeface="Nazanin" pitchFamily="2" charset="-78"/>
              </a:rPr>
              <a:t>- تع</a:t>
            </a:r>
            <a:r>
              <a:rPr lang="ar-SA" sz="3600" dirty="0" smtClean="0">
                <a:solidFill>
                  <a:schemeClr val="tx1"/>
                </a:solidFill>
                <a:cs typeface="Nazanin" pitchFamily="2" charset="-78"/>
              </a:rPr>
              <a:t>يي</a:t>
            </a:r>
            <a:r>
              <a:rPr lang="fa-IR" sz="3600" dirty="0" smtClean="0">
                <a:solidFill>
                  <a:schemeClr val="tx1"/>
                </a:solidFill>
                <a:cs typeface="Nazanin" pitchFamily="2" charset="-78"/>
              </a:rPr>
              <a:t>ن و تثب</a:t>
            </a:r>
            <a:r>
              <a:rPr lang="ar-SA" sz="3600" dirty="0" smtClean="0">
                <a:solidFill>
                  <a:schemeClr val="tx1"/>
                </a:solidFill>
                <a:cs typeface="Nazanin" pitchFamily="2" charset="-78"/>
              </a:rPr>
              <a:t>ي</a:t>
            </a:r>
            <a:r>
              <a:rPr lang="fa-IR" sz="3600" dirty="0" smtClean="0">
                <a:solidFill>
                  <a:schemeClr val="tx1"/>
                </a:solidFill>
                <a:cs typeface="Nazanin" pitchFamily="2" charset="-78"/>
              </a:rPr>
              <a:t>ت اهداف برا</a:t>
            </a:r>
            <a:r>
              <a:rPr lang="ar-SA" sz="3600" dirty="0" smtClean="0">
                <a:solidFill>
                  <a:schemeClr val="tx1"/>
                </a:solidFill>
                <a:cs typeface="Nazanin" pitchFamily="2" charset="-78"/>
              </a:rPr>
              <a:t>ي</a:t>
            </a:r>
            <a:r>
              <a:rPr lang="fa-IR" sz="3600" dirty="0" smtClean="0">
                <a:solidFill>
                  <a:schemeClr val="tx1"/>
                </a:solidFill>
                <a:cs typeface="Nazanin" pitchFamily="2" charset="-78"/>
              </a:rPr>
              <a:t> استانداردها</a:t>
            </a:r>
            <a:r>
              <a:rPr lang="ar-SA" sz="3600" dirty="0" smtClean="0">
                <a:solidFill>
                  <a:schemeClr val="tx1"/>
                </a:solidFill>
                <a:cs typeface="Nazanin" pitchFamily="2" charset="-78"/>
              </a:rPr>
              <a:t>ي</a:t>
            </a:r>
            <a:r>
              <a:rPr lang="fa-IR" sz="3600" dirty="0" smtClean="0">
                <a:solidFill>
                  <a:schemeClr val="tx1"/>
                </a:solidFill>
                <a:cs typeface="Nazanin" pitchFamily="2" charset="-78"/>
              </a:rPr>
              <a:t> موجود</a:t>
            </a:r>
            <a:br>
              <a:rPr lang="fa-IR" sz="3600" dirty="0" smtClean="0">
                <a:solidFill>
                  <a:schemeClr val="tx1"/>
                </a:solidFill>
                <a:cs typeface="Nazanin" pitchFamily="2" charset="-78"/>
              </a:rPr>
            </a:br>
            <a:r>
              <a:rPr lang="fa-IR" sz="3600" dirty="0" smtClean="0">
                <a:solidFill>
                  <a:schemeClr val="tx1"/>
                </a:solidFill>
                <a:cs typeface="Nazanin" pitchFamily="2" charset="-78"/>
              </a:rPr>
              <a:t>- مقا</a:t>
            </a:r>
            <a:r>
              <a:rPr lang="ar-SA" sz="3600" dirty="0" smtClean="0">
                <a:solidFill>
                  <a:schemeClr val="tx1"/>
                </a:solidFill>
                <a:cs typeface="Nazanin" pitchFamily="2" charset="-78"/>
              </a:rPr>
              <a:t>ي</a:t>
            </a:r>
            <a:r>
              <a:rPr lang="fa-IR" sz="3600" dirty="0" smtClean="0">
                <a:solidFill>
                  <a:schemeClr val="tx1"/>
                </a:solidFill>
                <a:cs typeface="Nazanin" pitchFamily="2" charset="-78"/>
              </a:rPr>
              <a:t>سه شرا</a:t>
            </a:r>
            <a:r>
              <a:rPr lang="ar-SA" sz="3600" dirty="0" smtClean="0">
                <a:solidFill>
                  <a:schemeClr val="tx1"/>
                </a:solidFill>
                <a:cs typeface="Nazanin" pitchFamily="2" charset="-78"/>
              </a:rPr>
              <a:t>ي</a:t>
            </a:r>
            <a:r>
              <a:rPr lang="fa-IR" sz="3600" dirty="0" smtClean="0">
                <a:solidFill>
                  <a:schemeClr val="tx1"/>
                </a:solidFill>
                <a:cs typeface="Nazanin" pitchFamily="2" charset="-78"/>
              </a:rPr>
              <a:t>ط واقع</a:t>
            </a:r>
            <a:r>
              <a:rPr lang="ar-SA" sz="3600" dirty="0" smtClean="0">
                <a:solidFill>
                  <a:schemeClr val="tx1"/>
                </a:solidFill>
                <a:cs typeface="Nazanin" pitchFamily="2" charset="-78"/>
              </a:rPr>
              <a:t>ي</a:t>
            </a:r>
            <a:r>
              <a:rPr lang="fa-IR" sz="3600" dirty="0" smtClean="0">
                <a:solidFill>
                  <a:schemeClr val="tx1"/>
                </a:solidFill>
                <a:cs typeface="Nazanin" pitchFamily="2" charset="-78"/>
              </a:rPr>
              <a:t> با استانداردها</a:t>
            </a:r>
            <a:r>
              <a:rPr lang="ar-SA" sz="3600" dirty="0" smtClean="0">
                <a:solidFill>
                  <a:schemeClr val="tx1"/>
                </a:solidFill>
                <a:cs typeface="Nazanin" pitchFamily="2" charset="-78"/>
              </a:rPr>
              <a:t>ي</a:t>
            </a:r>
            <a:r>
              <a:rPr lang="fa-IR" sz="3600" dirty="0" smtClean="0">
                <a:solidFill>
                  <a:schemeClr val="tx1"/>
                </a:solidFill>
                <a:cs typeface="Nazanin" pitchFamily="2" charset="-78"/>
              </a:rPr>
              <a:t> موجود</a:t>
            </a:r>
            <a:br>
              <a:rPr lang="fa-IR" sz="3600" dirty="0" smtClean="0">
                <a:solidFill>
                  <a:schemeClr val="tx1"/>
                </a:solidFill>
                <a:cs typeface="Nazanin" pitchFamily="2" charset="-78"/>
              </a:rPr>
            </a:br>
            <a:r>
              <a:rPr lang="fa-IR" sz="3600" dirty="0" smtClean="0">
                <a:solidFill>
                  <a:schemeClr val="tx1"/>
                </a:solidFill>
                <a:cs typeface="Nazanin" pitchFamily="2" charset="-78"/>
              </a:rPr>
              <a:t>- بررس</a:t>
            </a:r>
            <a:r>
              <a:rPr lang="ar-SA" sz="3600" dirty="0" smtClean="0">
                <a:solidFill>
                  <a:schemeClr val="tx1"/>
                </a:solidFill>
                <a:cs typeface="Nazanin" pitchFamily="2" charset="-78"/>
              </a:rPr>
              <a:t>ي</a:t>
            </a:r>
            <a:r>
              <a:rPr lang="fa-IR" sz="3600" dirty="0" smtClean="0">
                <a:solidFill>
                  <a:schemeClr val="tx1"/>
                </a:solidFill>
                <a:cs typeface="Nazanin" pitchFamily="2" charset="-78"/>
              </a:rPr>
              <a:t> عوامل کنترل</a:t>
            </a:r>
            <a:r>
              <a:rPr lang="ar-SA" sz="3600" dirty="0" smtClean="0">
                <a:solidFill>
                  <a:schemeClr val="tx1"/>
                </a:solidFill>
                <a:cs typeface="Nazanin" pitchFamily="2" charset="-78"/>
              </a:rPr>
              <a:t>ي</a:t>
            </a:r>
            <a:r>
              <a:rPr lang="fa-IR" sz="3600" dirty="0" smtClean="0">
                <a:solidFill>
                  <a:schemeClr val="tx1"/>
                </a:solidFill>
                <a:cs typeface="Nazanin" pitchFamily="2" charset="-78"/>
              </a:rPr>
              <a:t> (مقاد</a:t>
            </a:r>
            <a:r>
              <a:rPr lang="ar-SA" sz="3600" dirty="0" smtClean="0">
                <a:solidFill>
                  <a:schemeClr val="tx1"/>
                </a:solidFill>
                <a:cs typeface="Nazanin" pitchFamily="2" charset="-78"/>
              </a:rPr>
              <a:t>ي</a:t>
            </a:r>
            <a:r>
              <a:rPr lang="fa-IR" sz="3600" dirty="0" smtClean="0">
                <a:solidFill>
                  <a:schemeClr val="tx1"/>
                </a:solidFill>
                <a:cs typeface="Nazanin" pitchFamily="2" charset="-78"/>
              </a:rPr>
              <a:t>ر کنترل</a:t>
            </a:r>
            <a:r>
              <a:rPr lang="ar-SA" sz="3600" dirty="0" smtClean="0">
                <a:solidFill>
                  <a:schemeClr val="tx1"/>
                </a:solidFill>
                <a:cs typeface="Nazanin" pitchFamily="2" charset="-78"/>
              </a:rPr>
              <a:t>ي</a:t>
            </a:r>
            <a:r>
              <a:rPr lang="fa-IR" sz="3600" dirty="0" smtClean="0">
                <a:solidFill>
                  <a:schemeClr val="tx1"/>
                </a:solidFill>
                <a:cs typeface="Nazanin" pitchFamily="2" charset="-78"/>
              </a:rPr>
              <a:t>)</a:t>
            </a:r>
            <a:endParaRPr lang="en-US" dirty="0">
              <a:solidFill>
                <a:schemeClr val="tx1"/>
              </a:solidFill>
            </a:endParaRPr>
          </a:p>
        </p:txBody>
      </p:sp>
      <p:sp>
        <p:nvSpPr>
          <p:cNvPr id="69635" name="Content Placeholder 2"/>
          <p:cNvSpPr>
            <a:spLocks noGrp="1"/>
          </p:cNvSpPr>
          <p:nvPr>
            <p:ph idx="1"/>
          </p:nvPr>
        </p:nvSpPr>
        <p:spPr>
          <a:xfrm>
            <a:off x="503238" y="1063625"/>
            <a:ext cx="8183562" cy="765175"/>
          </a:xfrm>
        </p:spPr>
        <p:txBody>
          <a:bodyPr/>
          <a:lstStyle/>
          <a:p>
            <a:pPr marL="0" indent="0" algn="ctr" eaLnBrk="1" hangingPunct="1">
              <a:buFont typeface="Wingdings 2" panose="05020102010507070707" pitchFamily="18" charset="2"/>
              <a:buNone/>
            </a:pPr>
            <a:r>
              <a:rPr lang="fa-IR" sz="4000" b="1" dirty="0" smtClean="0">
                <a:solidFill>
                  <a:schemeClr val="bg1"/>
                </a:solidFill>
                <a:cs typeface="B Titr" pitchFamily="2" charset="-78"/>
              </a:rPr>
              <a:t>استراتژ</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 مناسب برا</a:t>
            </a:r>
            <a:r>
              <a:rPr lang="ar-SA" sz="4000" b="1" dirty="0" smtClean="0">
                <a:solidFill>
                  <a:schemeClr val="bg1"/>
                </a:solidFill>
                <a:cs typeface="B Titr" pitchFamily="2" charset="-78"/>
              </a:rPr>
              <a:t>ي</a:t>
            </a:r>
            <a:r>
              <a:rPr lang="fa-IR" sz="4000" b="1" dirty="0" smtClean="0">
                <a:solidFill>
                  <a:schemeClr val="bg1"/>
                </a:solidFill>
                <a:cs typeface="B Titr" pitchFamily="2" charset="-78"/>
              </a:rPr>
              <a:t> کاهش اشکالات مزمن</a:t>
            </a:r>
          </a:p>
          <a:p>
            <a:pPr marL="0" indent="0" algn="ctr" rtl="1" eaLnBrk="1" hangingPunct="1">
              <a:buFont typeface="Wingdings 2" panose="05020102010507070707" pitchFamily="18" charset="2"/>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03238" y="2285999"/>
            <a:ext cx="8183562" cy="3657601"/>
          </a:xfrm>
        </p:spPr>
        <p:txBody>
          <a:bodyPr/>
          <a:lstStyle/>
          <a:p>
            <a:pPr algn="r" rtl="1" eaLnBrk="1" hangingPunct="1">
              <a:lnSpc>
                <a:spcPct val="150000"/>
              </a:lnSpc>
            </a:pPr>
            <a:r>
              <a:rPr lang="fa-IR" sz="3600" dirty="0" smtClean="0">
                <a:solidFill>
                  <a:schemeClr val="tx1"/>
                </a:solidFill>
                <a:cs typeface="B Nazanin" panose="00000400000000000000" pitchFamily="2" charset="-78"/>
              </a:rPr>
              <a:t>- شناخت کليه عواملی که احتمالا روی کيفيت موثرند.</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تثب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 عوامل متغ</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 و پارامترهای عملی</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 تعر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ف تفاوتها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مهم و اساس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 شرا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ط طبيعی و   غ</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ر طب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ع</a:t>
            </a:r>
            <a:r>
              <a:rPr lang="ar-SA" sz="3600" dirty="0" smtClean="0">
                <a:solidFill>
                  <a:schemeClr val="tx1"/>
                </a:solidFill>
                <a:cs typeface="B Nazanin" panose="00000400000000000000" pitchFamily="2" charset="-78"/>
              </a:rPr>
              <a:t>ي</a:t>
            </a:r>
            <a:endParaRPr lang="en-US" sz="3600" dirty="0" smtClean="0">
              <a:solidFill>
                <a:schemeClr val="tx1"/>
              </a:solidFill>
              <a:cs typeface="B Nazanin" panose="00000400000000000000" pitchFamily="2" charset="-78"/>
            </a:endParaRPr>
          </a:p>
        </p:txBody>
      </p:sp>
      <p:sp>
        <p:nvSpPr>
          <p:cNvPr id="70659" name="Content Placeholder 2"/>
          <p:cNvSpPr>
            <a:spLocks noGrp="1"/>
          </p:cNvSpPr>
          <p:nvPr>
            <p:ph idx="1"/>
          </p:nvPr>
        </p:nvSpPr>
        <p:spPr>
          <a:xfrm>
            <a:off x="503238" y="911225"/>
            <a:ext cx="8183562" cy="7651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راهها</a:t>
            </a:r>
            <a:r>
              <a:rPr lang="ar-SA" sz="4400" dirty="0" smtClean="0">
                <a:solidFill>
                  <a:schemeClr val="bg1"/>
                </a:solidFill>
                <a:cs typeface="B Titr" pitchFamily="2" charset="-78"/>
              </a:rPr>
              <a:t>ي</a:t>
            </a:r>
            <a:r>
              <a:rPr lang="fa-IR" sz="4400" dirty="0" smtClean="0">
                <a:solidFill>
                  <a:schemeClr val="bg1"/>
                </a:solidFill>
                <a:cs typeface="B Titr" pitchFamily="2" charset="-78"/>
              </a:rPr>
              <a:t> کاهش اشکالات مزمن</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183562" cy="2743200"/>
          </a:xfrm>
        </p:spPr>
        <p:txBody>
          <a:bodyPr rtlCol="0">
            <a:noAutofit/>
          </a:bodyPr>
          <a:lstStyle/>
          <a:p>
            <a:pPr lvl="2" algn="r" rtl="1" eaLnBrk="1" fontAlgn="auto" hangingPunct="1">
              <a:lnSpc>
                <a:spcPct val="150000"/>
              </a:lnSpc>
              <a:spcBef>
                <a:spcPts val="0"/>
              </a:spcBef>
              <a:spcAft>
                <a:spcPts val="0"/>
              </a:spcAft>
              <a:defRPr/>
            </a:pPr>
            <a:r>
              <a:rPr lang="fa-IR" sz="3600" dirty="0" smtClean="0">
                <a:solidFill>
                  <a:schemeClr val="tx1"/>
                </a:solidFill>
                <a:cs typeface="B Nazanin" pitchFamily="2" charset="-78"/>
              </a:rPr>
              <a:t>-</a:t>
            </a:r>
            <a:r>
              <a:rPr lang="en-US" sz="3600" dirty="0" smtClean="0">
                <a:solidFill>
                  <a:schemeClr val="tx1"/>
                </a:solidFill>
                <a:cs typeface="B Nazanin" pitchFamily="2" charset="-78"/>
              </a:rPr>
              <a:t> </a:t>
            </a:r>
            <a:r>
              <a:rPr lang="fa-IR" sz="3600" dirty="0" smtClean="0">
                <a:solidFill>
                  <a:schemeClr val="tx1"/>
                </a:solidFill>
                <a:cs typeface="B Nazanin" pitchFamily="2" charset="-78"/>
              </a:rPr>
              <a:t>مقا</a:t>
            </a:r>
            <a:r>
              <a:rPr lang="ar-SA" sz="3600" dirty="0">
                <a:solidFill>
                  <a:schemeClr val="tx1"/>
                </a:solidFill>
                <a:cs typeface="B Nazanin" pitchFamily="2" charset="-78"/>
              </a:rPr>
              <a:t>ي</a:t>
            </a:r>
            <a:r>
              <a:rPr lang="fa-IR" sz="3600" dirty="0">
                <a:solidFill>
                  <a:schemeClr val="tx1"/>
                </a:solidFill>
                <a:cs typeface="B Nazanin" pitchFamily="2" charset="-78"/>
              </a:rPr>
              <a:t>سه شرا</a:t>
            </a:r>
            <a:r>
              <a:rPr lang="ar-SA" sz="3600" dirty="0">
                <a:solidFill>
                  <a:schemeClr val="tx1"/>
                </a:solidFill>
                <a:cs typeface="B Nazanin" pitchFamily="2" charset="-78"/>
              </a:rPr>
              <a:t>ي</a:t>
            </a:r>
            <a:r>
              <a:rPr lang="fa-IR" sz="3600" dirty="0">
                <a:solidFill>
                  <a:schemeClr val="tx1"/>
                </a:solidFill>
                <a:cs typeface="B Nazanin" pitchFamily="2" charset="-78"/>
              </a:rPr>
              <a:t>ط تول</a:t>
            </a:r>
            <a:r>
              <a:rPr lang="ar-SA" sz="3600" dirty="0">
                <a:solidFill>
                  <a:schemeClr val="tx1"/>
                </a:solidFill>
                <a:cs typeface="B Nazanin" pitchFamily="2" charset="-78"/>
              </a:rPr>
              <a:t>ي</a:t>
            </a:r>
            <a:r>
              <a:rPr lang="fa-IR" sz="3600" dirty="0">
                <a:solidFill>
                  <a:schemeClr val="tx1"/>
                </a:solidFill>
                <a:cs typeface="B Nazanin" pitchFamily="2" charset="-78"/>
              </a:rPr>
              <a:t>د طب</a:t>
            </a:r>
            <a:r>
              <a:rPr lang="ar-SA" sz="3600" dirty="0">
                <a:solidFill>
                  <a:schemeClr val="tx1"/>
                </a:solidFill>
                <a:cs typeface="B Nazanin" pitchFamily="2" charset="-78"/>
              </a:rPr>
              <a:t>ي</a:t>
            </a:r>
            <a:r>
              <a:rPr lang="fa-IR" sz="3600" dirty="0">
                <a:solidFill>
                  <a:schemeClr val="tx1"/>
                </a:solidFill>
                <a:cs typeface="B Nazanin" pitchFamily="2" charset="-78"/>
              </a:rPr>
              <a:t>ع</a:t>
            </a:r>
            <a:r>
              <a:rPr lang="ar-SA" sz="3600" dirty="0">
                <a:solidFill>
                  <a:schemeClr val="tx1"/>
                </a:solidFill>
                <a:cs typeface="B Nazanin" pitchFamily="2" charset="-78"/>
              </a:rPr>
              <a:t>ي</a:t>
            </a:r>
            <a:r>
              <a:rPr lang="fa-IR" sz="3600" dirty="0">
                <a:solidFill>
                  <a:schemeClr val="tx1"/>
                </a:solidFill>
                <a:cs typeface="B Nazanin" pitchFamily="2" charset="-78"/>
              </a:rPr>
              <a:t> با شرا</a:t>
            </a:r>
            <a:r>
              <a:rPr lang="ar-SA" sz="3600" dirty="0">
                <a:solidFill>
                  <a:schemeClr val="tx1"/>
                </a:solidFill>
                <a:cs typeface="B Nazanin" pitchFamily="2" charset="-78"/>
              </a:rPr>
              <a:t>ي</a:t>
            </a:r>
            <a:r>
              <a:rPr lang="fa-IR" sz="3600" dirty="0">
                <a:solidFill>
                  <a:schemeClr val="tx1"/>
                </a:solidFill>
                <a:cs typeface="B Nazanin" pitchFamily="2" charset="-78"/>
              </a:rPr>
              <a:t>ط تول</a:t>
            </a:r>
            <a:r>
              <a:rPr lang="ar-SA" sz="3600" dirty="0">
                <a:solidFill>
                  <a:schemeClr val="tx1"/>
                </a:solidFill>
                <a:cs typeface="B Nazanin" pitchFamily="2" charset="-78"/>
              </a:rPr>
              <a:t>ي</a:t>
            </a:r>
            <a:r>
              <a:rPr lang="fa-IR" sz="3600" dirty="0">
                <a:solidFill>
                  <a:schemeClr val="tx1"/>
                </a:solidFill>
                <a:cs typeface="B Nazanin" pitchFamily="2" charset="-78"/>
              </a:rPr>
              <a:t>د مع</a:t>
            </a:r>
            <a:r>
              <a:rPr lang="ar-SA" sz="3600" dirty="0">
                <a:solidFill>
                  <a:schemeClr val="tx1"/>
                </a:solidFill>
                <a:cs typeface="B Nazanin" pitchFamily="2" charset="-78"/>
              </a:rPr>
              <a:t>ي</a:t>
            </a:r>
            <a:r>
              <a:rPr lang="fa-IR" sz="3600" dirty="0">
                <a:solidFill>
                  <a:schemeClr val="tx1"/>
                </a:solidFill>
                <a:cs typeface="B Nazanin" pitchFamily="2" charset="-78"/>
              </a:rPr>
              <a:t>وب</a:t>
            </a:r>
            <a:br>
              <a:rPr lang="fa-IR" sz="3600" dirty="0">
                <a:solidFill>
                  <a:schemeClr val="tx1"/>
                </a:solidFill>
                <a:cs typeface="B Nazanin" pitchFamily="2" charset="-78"/>
              </a:rPr>
            </a:br>
            <a:r>
              <a:rPr lang="fa-IR" sz="3600" dirty="0" smtClean="0">
                <a:solidFill>
                  <a:schemeClr val="tx1"/>
                </a:solidFill>
                <a:cs typeface="B Nazanin" pitchFamily="2" charset="-78"/>
              </a:rPr>
              <a:t>-</a:t>
            </a:r>
            <a:r>
              <a:rPr lang="en-US" sz="3600" dirty="0" smtClean="0">
                <a:solidFill>
                  <a:schemeClr val="tx1"/>
                </a:solidFill>
                <a:cs typeface="B Nazanin" pitchFamily="2" charset="-78"/>
              </a:rPr>
              <a:t> </a:t>
            </a:r>
            <a:r>
              <a:rPr lang="fa-IR" sz="3600" dirty="0" smtClean="0">
                <a:solidFill>
                  <a:schemeClr val="tx1"/>
                </a:solidFill>
                <a:cs typeface="B Nazanin" pitchFamily="2" charset="-78"/>
              </a:rPr>
              <a:t>مقا</a:t>
            </a:r>
            <a:r>
              <a:rPr lang="ar-SA" sz="3600" dirty="0">
                <a:solidFill>
                  <a:schemeClr val="tx1"/>
                </a:solidFill>
                <a:cs typeface="B Nazanin" pitchFamily="2" charset="-78"/>
              </a:rPr>
              <a:t>ي</a:t>
            </a:r>
            <a:r>
              <a:rPr lang="fa-IR" sz="3600" dirty="0">
                <a:solidFill>
                  <a:schemeClr val="tx1"/>
                </a:solidFill>
                <a:cs typeface="B Nazanin" pitchFamily="2" charset="-78"/>
              </a:rPr>
              <a:t>سه محصولات مع</a:t>
            </a:r>
            <a:r>
              <a:rPr lang="ar-SA" sz="3600" dirty="0">
                <a:solidFill>
                  <a:schemeClr val="tx1"/>
                </a:solidFill>
                <a:cs typeface="B Nazanin" pitchFamily="2" charset="-78"/>
              </a:rPr>
              <a:t>ي</a:t>
            </a:r>
            <a:r>
              <a:rPr lang="fa-IR" sz="3600" dirty="0">
                <a:solidFill>
                  <a:schemeClr val="tx1"/>
                </a:solidFill>
                <a:cs typeface="B Nazanin" pitchFamily="2" charset="-78"/>
              </a:rPr>
              <a:t>وب و سالم از نظر تغ</a:t>
            </a:r>
            <a:r>
              <a:rPr lang="ar-SA" sz="3600" dirty="0">
                <a:solidFill>
                  <a:schemeClr val="tx1"/>
                </a:solidFill>
                <a:cs typeface="B Nazanin" pitchFamily="2" charset="-78"/>
              </a:rPr>
              <a:t>يي</a:t>
            </a:r>
            <a:r>
              <a:rPr lang="fa-IR" sz="3600" dirty="0">
                <a:solidFill>
                  <a:schemeClr val="tx1"/>
                </a:solidFill>
                <a:cs typeface="B Nazanin" pitchFamily="2" charset="-78"/>
              </a:rPr>
              <a:t>رات و نوسانات حاصله در اشکالات و معا</a:t>
            </a:r>
            <a:r>
              <a:rPr lang="ar-SA" sz="3600" dirty="0">
                <a:solidFill>
                  <a:schemeClr val="tx1"/>
                </a:solidFill>
                <a:cs typeface="B Nazanin" pitchFamily="2" charset="-78"/>
              </a:rPr>
              <a:t>ي</a:t>
            </a:r>
            <a:r>
              <a:rPr lang="fa-IR" sz="3600" dirty="0">
                <a:solidFill>
                  <a:schemeClr val="tx1"/>
                </a:solidFill>
                <a:cs typeface="B Nazanin" pitchFamily="2" charset="-78"/>
              </a:rPr>
              <a:t>ب در طول زمان و با توجه به محل وجود ع</a:t>
            </a:r>
            <a:r>
              <a:rPr lang="ar-SA" sz="3600" dirty="0">
                <a:solidFill>
                  <a:schemeClr val="tx1"/>
                </a:solidFill>
                <a:cs typeface="B Nazanin" pitchFamily="2" charset="-78"/>
              </a:rPr>
              <a:t>ي</a:t>
            </a:r>
            <a:r>
              <a:rPr lang="fa-IR" sz="3600" dirty="0" smtClean="0">
                <a:solidFill>
                  <a:schemeClr val="tx1"/>
                </a:solidFill>
                <a:cs typeface="B Nazanin" pitchFamily="2" charset="-78"/>
              </a:rPr>
              <a:t>ب</a:t>
            </a:r>
            <a:endParaRPr lang="en-US" sz="3600" dirty="0">
              <a:solidFill>
                <a:schemeClr val="tx1"/>
              </a:solidFill>
              <a:cs typeface="B Nazanin" pitchFamily="2" charset="-78"/>
            </a:endParaRPr>
          </a:p>
        </p:txBody>
      </p:sp>
      <p:sp>
        <p:nvSpPr>
          <p:cNvPr id="60419" name="Content Placeholder 2"/>
          <p:cNvSpPr>
            <a:spLocks noGrp="1"/>
          </p:cNvSpPr>
          <p:nvPr>
            <p:ph idx="1"/>
          </p:nvPr>
        </p:nvSpPr>
        <p:spPr>
          <a:xfrm>
            <a:off x="2819400" y="1025525"/>
            <a:ext cx="3551238" cy="803275"/>
          </a:xfrm>
        </p:spPr>
        <p:txBody>
          <a:bodyPr rtlCol="0">
            <a:normAutofit/>
          </a:bodyPr>
          <a:lstStyle/>
          <a:p>
            <a:pPr marL="0" indent="0" algn="ctr" rtl="1" eaLnBrk="1" fontAlgn="auto" hangingPunct="1">
              <a:spcAft>
                <a:spcPts val="0"/>
              </a:spcAft>
              <a:buFont typeface="Wingdings 2" pitchFamily="18" charset="2"/>
              <a:buNone/>
              <a:defRPr/>
            </a:pPr>
            <a:r>
              <a:rPr lang="fa-IR" sz="4400" dirty="0" smtClean="0">
                <a:solidFill>
                  <a:schemeClr val="bg1"/>
                </a:solidFill>
                <a:cs typeface="B Titr" pitchFamily="2" charset="-78"/>
              </a:rPr>
              <a:t>مطالعه مقا</a:t>
            </a:r>
            <a:r>
              <a:rPr lang="ar-SA" sz="4400" dirty="0" smtClean="0">
                <a:solidFill>
                  <a:schemeClr val="bg1"/>
                </a:solidFill>
                <a:cs typeface="B Titr" pitchFamily="2" charset="-78"/>
              </a:rPr>
              <a:t>ي</a:t>
            </a:r>
            <a:r>
              <a:rPr lang="fa-IR" sz="4400" dirty="0" smtClean="0">
                <a:solidFill>
                  <a:schemeClr val="bg1"/>
                </a:solidFill>
                <a:cs typeface="B Titr" pitchFamily="2" charset="-78"/>
              </a:rPr>
              <a:t>سه‌ا</a:t>
            </a:r>
            <a:r>
              <a:rPr lang="ar-SA" sz="4400" dirty="0" smtClean="0">
                <a:solidFill>
                  <a:schemeClr val="bg1"/>
                </a:solidFill>
                <a:cs typeface="B Titr" pitchFamily="2" charset="-78"/>
              </a:rPr>
              <a:t>ي</a:t>
            </a:r>
            <a:endParaRPr lang="fa-IR" sz="4400" dirty="0" smtClean="0">
              <a:solidFill>
                <a:schemeClr val="bg1"/>
              </a:solidFill>
              <a:cs typeface="B Titr" pitchFamily="2" charset="-78"/>
            </a:endParaRPr>
          </a:p>
          <a:p>
            <a:pPr marL="274320" indent="-274320" algn="ctr" rtl="1" eaLnBrk="1" fontAlgn="auto" hangingPunct="1">
              <a:spcAft>
                <a:spcPts val="0"/>
              </a:spcAft>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4114800"/>
          </a:xfrm>
        </p:spPr>
        <p:txBody>
          <a:bodyPr>
            <a:noAutofit/>
          </a:bodyPr>
          <a:lstStyle/>
          <a:p>
            <a:pPr algn="r" rtl="1">
              <a:lnSpc>
                <a:spcPct val="150000"/>
              </a:lnSpc>
              <a:buFontTx/>
              <a:buChar char="-"/>
            </a:pPr>
            <a:r>
              <a:rPr lang="fa-IR" sz="2600" dirty="0" smtClean="0">
                <a:solidFill>
                  <a:schemeClr val="tx1"/>
                </a:solidFill>
                <a:cs typeface="B Nazanin" pitchFamily="2" charset="-78"/>
              </a:rPr>
              <a:t>مقا</a:t>
            </a:r>
            <a:r>
              <a:rPr lang="ar-SA" sz="2600" dirty="0">
                <a:solidFill>
                  <a:schemeClr val="tx1"/>
                </a:solidFill>
                <a:cs typeface="B Nazanin" pitchFamily="2" charset="-78"/>
              </a:rPr>
              <a:t>ي</a:t>
            </a:r>
            <a:r>
              <a:rPr lang="fa-IR" sz="2600" dirty="0">
                <a:solidFill>
                  <a:schemeClr val="tx1"/>
                </a:solidFill>
                <a:cs typeface="B Nazanin" pitchFamily="2" charset="-78"/>
              </a:rPr>
              <a:t>سه فرآ</a:t>
            </a:r>
            <a:r>
              <a:rPr lang="ar-SA" sz="2600" dirty="0">
                <a:solidFill>
                  <a:schemeClr val="tx1"/>
                </a:solidFill>
                <a:cs typeface="B Nazanin" pitchFamily="2" charset="-78"/>
              </a:rPr>
              <a:t>ي</a:t>
            </a:r>
            <a:r>
              <a:rPr lang="fa-IR" sz="2600" dirty="0" smtClean="0">
                <a:solidFill>
                  <a:schemeClr val="tx1"/>
                </a:solidFill>
                <a:cs typeface="B Nazanin" pitchFamily="2" charset="-78"/>
              </a:rPr>
              <a:t>ندها </a:t>
            </a:r>
            <a:endParaRPr lang="en-US" sz="2600" dirty="0" smtClean="0">
              <a:solidFill>
                <a:schemeClr val="tx1"/>
              </a:solidFill>
              <a:cs typeface="B Nazanin" pitchFamily="2" charset="-78"/>
            </a:endParaRPr>
          </a:p>
          <a:p>
            <a:pPr algn="r" rtl="1">
              <a:lnSpc>
                <a:spcPct val="170000"/>
              </a:lnSpc>
              <a:buFontTx/>
              <a:buChar char="-"/>
            </a:pPr>
            <a:r>
              <a:rPr lang="fa-IR" sz="2600" dirty="0" smtClean="0">
                <a:solidFill>
                  <a:schemeClr val="tx1"/>
                </a:solidFill>
                <a:cs typeface="B Nazanin" pitchFamily="2" charset="-78"/>
              </a:rPr>
              <a:t>مقا</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سه ماش</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ن</a:t>
            </a:r>
            <a:r>
              <a:rPr lang="en-US" sz="2600" dirty="0" smtClean="0">
                <a:solidFill>
                  <a:schemeClr val="tx1"/>
                </a:solidFill>
                <a:cs typeface="B Nazanin" pitchFamily="2" charset="-78"/>
              </a:rPr>
              <a:t> </a:t>
            </a:r>
            <a:r>
              <a:rPr lang="fa-IR" sz="2600" dirty="0" smtClean="0">
                <a:solidFill>
                  <a:schemeClr val="tx1"/>
                </a:solidFill>
                <a:cs typeface="B Nazanin" pitchFamily="2" charset="-78"/>
              </a:rPr>
              <a:t>ها و ابزار</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 که تول</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د مع</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وب دارند با ماش</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نها و ابزار</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 که تول</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د سالم دارند.</a:t>
            </a:r>
            <a:br>
              <a:rPr lang="fa-IR" sz="2600" dirty="0" smtClean="0">
                <a:solidFill>
                  <a:schemeClr val="tx1"/>
                </a:solidFill>
                <a:cs typeface="B Nazanin" pitchFamily="2" charset="-78"/>
              </a:rPr>
            </a:br>
            <a:r>
              <a:rPr lang="fa-IR" sz="2600" dirty="0" smtClean="0">
                <a:solidFill>
                  <a:schemeClr val="tx1"/>
                </a:solidFill>
                <a:cs typeface="B Nazanin" pitchFamily="2" charset="-78"/>
              </a:rPr>
              <a:t>-</a:t>
            </a:r>
            <a:r>
              <a:rPr lang="en-US" sz="2600" dirty="0" smtClean="0">
                <a:solidFill>
                  <a:schemeClr val="tx1"/>
                </a:solidFill>
                <a:cs typeface="B Nazanin" pitchFamily="2" charset="-78"/>
              </a:rPr>
              <a:t> </a:t>
            </a:r>
            <a:r>
              <a:rPr lang="fa-IR" sz="2600" dirty="0" smtClean="0">
                <a:solidFill>
                  <a:schemeClr val="tx1"/>
                </a:solidFill>
                <a:cs typeface="B Nazanin" pitchFamily="2" charset="-78"/>
              </a:rPr>
              <a:t>مقا</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سه اثرات تغ</a:t>
            </a:r>
            <a:r>
              <a:rPr lang="ar-SA" sz="2600" dirty="0" smtClean="0">
                <a:solidFill>
                  <a:schemeClr val="tx1"/>
                </a:solidFill>
                <a:cs typeface="B Nazanin" pitchFamily="2" charset="-78"/>
              </a:rPr>
              <a:t>يي</a:t>
            </a:r>
            <a:r>
              <a:rPr lang="fa-IR" sz="2600" dirty="0" smtClean="0">
                <a:solidFill>
                  <a:schemeClr val="tx1"/>
                </a:solidFill>
                <a:cs typeface="B Nazanin" pitchFamily="2" charset="-78"/>
              </a:rPr>
              <a:t>ر قطعات در موارد مونتاژ</a:t>
            </a:r>
            <a:br>
              <a:rPr lang="fa-IR" sz="2600" dirty="0" smtClean="0">
                <a:solidFill>
                  <a:schemeClr val="tx1"/>
                </a:solidFill>
                <a:cs typeface="B Nazanin" pitchFamily="2" charset="-78"/>
              </a:rPr>
            </a:br>
            <a:r>
              <a:rPr lang="fa-IR" sz="2600" dirty="0" smtClean="0">
                <a:solidFill>
                  <a:schemeClr val="tx1"/>
                </a:solidFill>
                <a:cs typeface="B Nazanin" pitchFamily="2" charset="-78"/>
              </a:rPr>
              <a:t>-</a:t>
            </a:r>
            <a:r>
              <a:rPr lang="en-US" sz="2600" dirty="0" smtClean="0">
                <a:solidFill>
                  <a:schemeClr val="tx1"/>
                </a:solidFill>
                <a:cs typeface="B Nazanin" pitchFamily="2" charset="-78"/>
              </a:rPr>
              <a:t> </a:t>
            </a:r>
            <a:r>
              <a:rPr lang="fa-IR" sz="2600" dirty="0" smtClean="0">
                <a:solidFill>
                  <a:schemeClr val="tx1"/>
                </a:solidFill>
                <a:cs typeface="B Nazanin" pitchFamily="2" charset="-78"/>
              </a:rPr>
              <a:t>مقا</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سه اثرات تغ</a:t>
            </a:r>
            <a:r>
              <a:rPr lang="ar-SA" sz="2600" dirty="0" smtClean="0">
                <a:solidFill>
                  <a:schemeClr val="tx1"/>
                </a:solidFill>
                <a:cs typeface="B Nazanin" pitchFamily="2" charset="-78"/>
              </a:rPr>
              <a:t>يي</a:t>
            </a:r>
            <a:r>
              <a:rPr lang="fa-IR" sz="2600" dirty="0" smtClean="0">
                <a:solidFill>
                  <a:schemeClr val="tx1"/>
                </a:solidFill>
                <a:cs typeface="B Nazanin" pitchFamily="2" charset="-78"/>
              </a:rPr>
              <a:t>ر قالبها و ابزار  و ...</a:t>
            </a:r>
            <a:br>
              <a:rPr lang="fa-IR" sz="2600" dirty="0" smtClean="0">
                <a:solidFill>
                  <a:schemeClr val="tx1"/>
                </a:solidFill>
                <a:cs typeface="B Nazanin" pitchFamily="2" charset="-78"/>
              </a:rPr>
            </a:br>
            <a:r>
              <a:rPr lang="en-US" sz="2600" dirty="0" smtClean="0">
                <a:solidFill>
                  <a:schemeClr val="tx1"/>
                </a:solidFill>
                <a:cs typeface="B Nazanin" pitchFamily="2" charset="-78"/>
              </a:rPr>
              <a:t>-</a:t>
            </a:r>
            <a:r>
              <a:rPr lang="fa-IR" sz="2600" dirty="0" smtClean="0">
                <a:solidFill>
                  <a:schemeClr val="tx1"/>
                </a:solidFill>
                <a:cs typeface="B Nazanin" pitchFamily="2" charset="-78"/>
              </a:rPr>
              <a:t>پ</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دا کردن ترک</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ب به</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نه قطعات و قالبها و ابزار و سا</a:t>
            </a:r>
            <a:r>
              <a:rPr lang="ar-SA" sz="2600" dirty="0" smtClean="0">
                <a:solidFill>
                  <a:schemeClr val="tx1"/>
                </a:solidFill>
                <a:cs typeface="B Nazanin" pitchFamily="2" charset="-78"/>
              </a:rPr>
              <a:t>ي</a:t>
            </a:r>
            <a:r>
              <a:rPr lang="fa-IR" sz="2600" dirty="0" smtClean="0">
                <a:solidFill>
                  <a:schemeClr val="tx1"/>
                </a:solidFill>
                <a:cs typeface="B Nazanin" pitchFamily="2" charset="-78"/>
              </a:rPr>
              <a:t>ر عوامل </a:t>
            </a:r>
            <a:endParaRPr lang="en-US" sz="2600" dirty="0"/>
          </a:p>
        </p:txBody>
      </p:sp>
      <p:sp>
        <p:nvSpPr>
          <p:cNvPr id="7" name="Content Placeholder 2"/>
          <p:cNvSpPr txBox="1">
            <a:spLocks/>
          </p:cNvSpPr>
          <p:nvPr/>
        </p:nvSpPr>
        <p:spPr>
          <a:xfrm>
            <a:off x="2819400" y="1025525"/>
            <a:ext cx="3551238" cy="80327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itchFamily="18" charset="2"/>
              <a:buNone/>
              <a:defRPr/>
            </a:pPr>
            <a:r>
              <a:rPr lang="fa-IR" sz="4400" dirty="0" smtClean="0">
                <a:solidFill>
                  <a:schemeClr val="bg1"/>
                </a:solidFill>
                <a:cs typeface="B Titr" pitchFamily="2" charset="-78"/>
              </a:rPr>
              <a:t>مطالعه مقا</a:t>
            </a:r>
            <a:r>
              <a:rPr lang="ar-SA" sz="4400" dirty="0" smtClean="0">
                <a:solidFill>
                  <a:schemeClr val="bg1"/>
                </a:solidFill>
                <a:cs typeface="B Titr" pitchFamily="2" charset="-78"/>
              </a:rPr>
              <a:t>ي</a:t>
            </a:r>
            <a:r>
              <a:rPr lang="fa-IR" sz="4400" dirty="0" smtClean="0">
                <a:solidFill>
                  <a:schemeClr val="bg1"/>
                </a:solidFill>
                <a:cs typeface="B Titr" pitchFamily="2" charset="-78"/>
              </a:rPr>
              <a:t>سه‌ا</a:t>
            </a:r>
            <a:r>
              <a:rPr lang="ar-SA" sz="4400" dirty="0" smtClean="0">
                <a:solidFill>
                  <a:schemeClr val="bg1"/>
                </a:solidFill>
                <a:cs typeface="B Titr" pitchFamily="2" charset="-78"/>
              </a:rPr>
              <a:t>ي</a:t>
            </a:r>
            <a:r>
              <a:rPr lang="fa-IR" sz="3800" dirty="0" smtClean="0">
                <a:solidFill>
                  <a:schemeClr val="bg1"/>
                </a:solidFill>
                <a:cs typeface="B Titr" pitchFamily="2" charset="-78"/>
              </a:rPr>
              <a:t>- ادامه</a:t>
            </a:r>
          </a:p>
          <a:p>
            <a:pPr marL="274320" indent="-274320" algn="ctr" rtl="1" fontAlgn="auto">
              <a:defRPr/>
            </a:pPr>
            <a:endParaRPr lang="en-US" dirty="0" smtClean="0"/>
          </a:p>
        </p:txBody>
      </p:sp>
    </p:spTree>
    <p:extLst>
      <p:ext uri="{BB962C8B-B14F-4D97-AF65-F5344CB8AC3E}">
        <p14:creationId xmlns:p14="http://schemas.microsoft.com/office/powerpoint/2010/main" xmlns="" val="1414067867"/>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03237" y="2057400"/>
            <a:ext cx="8183563" cy="4038600"/>
          </a:xfrm>
        </p:spPr>
        <p:txBody>
          <a:bodyPr/>
          <a:lstStyle/>
          <a:p>
            <a:pPr algn="r" rtl="1" eaLnBrk="1" hangingPunct="1">
              <a:lnSpc>
                <a:spcPct val="150000"/>
              </a:lnSpc>
            </a:pPr>
            <a:r>
              <a:rPr lang="fa-IR" sz="2800" dirty="0" smtClean="0">
                <a:solidFill>
                  <a:schemeClr val="tx1"/>
                </a:solidFill>
                <a:cs typeface="B Nazanin" panose="00000400000000000000" pitchFamily="2" charset="-78"/>
              </a:rPr>
              <a:t>- در گذشته معمولاً کار بهره‌بردار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 نگهدار</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 تعم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ر هر وس</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له به عهده فرد واحد</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بوده بعدها به علت پ</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ده‌تر شدن صنا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ع و رشد  آنها نت به سبک امروز</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وارد صنا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ع شده است.</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نت مستقل خودکار عبارتست از انجام بعض</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کارها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نت توسط اپراتورها.</a:t>
            </a:r>
            <a:br>
              <a:rPr lang="fa-IR" sz="2800" dirty="0" smtClean="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 نت مستقل خودکار کمک فراوان</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به افزا</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ش اثر بخش</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 تجه</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زات م</a:t>
            </a:r>
            <a:r>
              <a:rPr lang="ar-SA" sz="2800" dirty="0" smtClean="0">
                <a:solidFill>
                  <a:schemeClr val="tx1"/>
                </a:solidFill>
                <a:cs typeface="B Nazanin" panose="00000400000000000000" pitchFamily="2" charset="-78"/>
              </a:rPr>
              <a:t>ي</a:t>
            </a:r>
            <a:r>
              <a:rPr lang="fa-IR" sz="2800" dirty="0" smtClean="0">
                <a:solidFill>
                  <a:schemeClr val="tx1"/>
                </a:solidFill>
                <a:cs typeface="B Nazanin" panose="00000400000000000000" pitchFamily="2" charset="-78"/>
              </a:rPr>
              <a:t>‌کند.</a:t>
            </a:r>
          </a:p>
        </p:txBody>
      </p:sp>
      <p:sp>
        <p:nvSpPr>
          <p:cNvPr id="72707" name="Content Placeholder 2"/>
          <p:cNvSpPr>
            <a:spLocks noGrp="1"/>
          </p:cNvSpPr>
          <p:nvPr>
            <p:ph idx="1"/>
          </p:nvPr>
        </p:nvSpPr>
        <p:spPr>
          <a:xfrm>
            <a:off x="480219" y="1219200"/>
            <a:ext cx="8183562" cy="536575"/>
          </a:xfrm>
        </p:spPr>
        <p:txBody>
          <a:bodyPr>
            <a:normAutofit fontScale="92500" lnSpcReduction="20000"/>
          </a:bodyPr>
          <a:lstStyle/>
          <a:p>
            <a:pPr marL="0" indent="0" algn="ctr" rtl="1" eaLnBrk="1" hangingPunct="1">
              <a:buFont typeface="Wingdings 2" panose="05020102010507070707" pitchFamily="18" charset="2"/>
              <a:buNone/>
            </a:pPr>
            <a:r>
              <a:rPr lang="fa-IR" sz="3600" dirty="0" smtClean="0">
                <a:solidFill>
                  <a:schemeClr val="bg1"/>
                </a:solidFill>
                <a:cs typeface="B Titr" pitchFamily="2" charset="-78"/>
              </a:rPr>
              <a:t>نت مستقل خودکار </a:t>
            </a:r>
            <a:r>
              <a:rPr lang="en-US" sz="3600" b="1" dirty="0" smtClean="0">
                <a:solidFill>
                  <a:schemeClr val="bg1"/>
                </a:solidFill>
                <a:latin typeface="Times New Roman" panose="02020603050405020304" pitchFamily="18" charset="0"/>
                <a:cs typeface="B Titr" pitchFamily="2" charset="-78"/>
              </a:rPr>
              <a:t>Autonomous Maintenance</a:t>
            </a:r>
            <a:endParaRPr lang="en-US" sz="3600" b="1"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3200"/>
            <a:ext cx="8412162" cy="2438400"/>
          </a:xfrm>
        </p:spPr>
        <p:txBody>
          <a:bodyPr/>
          <a:lstStyle/>
          <a:p>
            <a:pPr algn="r" rtl="1" eaLnBrk="1" hangingPunct="1">
              <a:lnSpc>
                <a:spcPct val="150000"/>
              </a:lnSpc>
            </a:pPr>
            <a:r>
              <a:rPr lang="fa-IR" sz="3600" dirty="0" smtClean="0">
                <a:solidFill>
                  <a:schemeClr val="tx1"/>
                </a:solidFill>
                <a:cs typeface="B Nazanin" panose="00000400000000000000" pitchFamily="2" charset="-78"/>
              </a:rPr>
              <a:t> باز داشتن تجه</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زات از فرسا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 و خراب</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با استفاده صح</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ح از آنها و انجام فعال</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تها و بازرس</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مهم روزانه‌ا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که معمولا پرسنل نت وقت انجام آنرا ندارند.</a:t>
            </a:r>
            <a:endParaRPr lang="en-US" sz="3600" dirty="0" smtClean="0">
              <a:solidFill>
                <a:schemeClr val="tx1"/>
              </a:solidFill>
              <a:cs typeface="B Nazanin" panose="00000400000000000000" pitchFamily="2" charset="-78"/>
            </a:endParaRPr>
          </a:p>
        </p:txBody>
      </p:sp>
      <p:sp>
        <p:nvSpPr>
          <p:cNvPr id="73731" name="Content Placeholder 2"/>
          <p:cNvSpPr>
            <a:spLocks noGrp="1"/>
          </p:cNvSpPr>
          <p:nvPr>
            <p:ph idx="1"/>
          </p:nvPr>
        </p:nvSpPr>
        <p:spPr>
          <a:xfrm>
            <a:off x="480219" y="838200"/>
            <a:ext cx="8183562" cy="8413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اهداف نت مستقل خودکار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381000" y="2057400"/>
            <a:ext cx="8458200" cy="4114800"/>
          </a:xfrm>
        </p:spPr>
        <p:txBody>
          <a:bodyPr rtlCol="0">
            <a:normAutofit/>
          </a:bodyPr>
          <a:lstStyle/>
          <a:p>
            <a:pPr algn="r" rtl="1" eaLnBrk="1" fontAlgn="auto" hangingPunct="1">
              <a:lnSpc>
                <a:spcPct val="150000"/>
              </a:lnSpc>
              <a:spcAft>
                <a:spcPts val="0"/>
              </a:spcAft>
              <a:defRPr/>
            </a:pPr>
            <a:r>
              <a:rPr lang="en-US" b="1" dirty="0" smtClean="0">
                <a:solidFill>
                  <a:schemeClr val="tx1"/>
                </a:solidFill>
                <a:cs typeface="B Nazanin" pitchFamily="2" charset="-78"/>
              </a:rPr>
              <a:t>TPM</a:t>
            </a:r>
            <a:r>
              <a:rPr lang="fa-IR" dirty="0" smtClean="0">
                <a:solidFill>
                  <a:schemeClr val="tx1"/>
                </a:solidFill>
                <a:cs typeface="B Nazanin" pitchFamily="2" charset="-78"/>
              </a:rPr>
              <a:t> </a:t>
            </a:r>
            <a:r>
              <a:rPr lang="fa-IR" dirty="0">
                <a:solidFill>
                  <a:schemeClr val="tx1"/>
                </a:solidFill>
                <a:cs typeface="B Nazanin" pitchFamily="2" charset="-78"/>
              </a:rPr>
              <a:t>شامل ۵ اصل ز</a:t>
            </a:r>
            <a:r>
              <a:rPr lang="ar-SA" dirty="0">
                <a:solidFill>
                  <a:schemeClr val="tx1"/>
                </a:solidFill>
                <a:cs typeface="B Nazanin" pitchFamily="2" charset="-78"/>
              </a:rPr>
              <a:t>ي</a:t>
            </a:r>
            <a:r>
              <a:rPr lang="fa-IR" dirty="0">
                <a:solidFill>
                  <a:schemeClr val="tx1"/>
                </a:solidFill>
                <a:cs typeface="B Nazanin" pitchFamily="2" charset="-78"/>
              </a:rPr>
              <a:t>ر است:</a:t>
            </a:r>
            <a:r>
              <a:rPr lang="fa-IR" dirty="0" smtClean="0">
                <a:solidFill>
                  <a:schemeClr val="tx1"/>
                </a:solidFill>
                <a:cs typeface="B Nazanin" pitchFamily="2" charset="-78"/>
              </a:rPr>
              <a:t/>
            </a:r>
            <a:br>
              <a:rPr lang="fa-IR" dirty="0" smtClean="0">
                <a:solidFill>
                  <a:schemeClr val="tx1"/>
                </a:solidFill>
                <a:cs typeface="B Nazanin" pitchFamily="2" charset="-78"/>
              </a:rPr>
            </a:br>
            <a:r>
              <a:rPr lang="fa-IR" dirty="0" smtClean="0">
                <a:solidFill>
                  <a:schemeClr val="tx1"/>
                </a:solidFill>
                <a:cs typeface="B Nazanin" pitchFamily="2" charset="-78"/>
              </a:rPr>
              <a:t>- حداکثر نمودن اثر بخش</a:t>
            </a:r>
            <a:r>
              <a:rPr lang="ar-SA" dirty="0" smtClean="0">
                <a:solidFill>
                  <a:schemeClr val="tx1"/>
                </a:solidFill>
                <a:cs typeface="B Nazanin" pitchFamily="2" charset="-78"/>
              </a:rPr>
              <a:t>ي</a:t>
            </a:r>
            <a:r>
              <a:rPr lang="fa-IR" dirty="0" smtClean="0">
                <a:solidFill>
                  <a:schemeClr val="tx1"/>
                </a:solidFill>
                <a:cs typeface="B Nazanin" pitchFamily="2" charset="-78"/>
              </a:rPr>
              <a:t> کل</a:t>
            </a:r>
            <a:r>
              <a:rPr lang="ar-SA" dirty="0" smtClean="0">
                <a:solidFill>
                  <a:schemeClr val="tx1"/>
                </a:solidFill>
                <a:cs typeface="B Nazanin" pitchFamily="2" charset="-78"/>
              </a:rPr>
              <a:t>ي</a:t>
            </a:r>
            <a:r>
              <a:rPr lang="fa-IR" dirty="0" smtClean="0">
                <a:solidFill>
                  <a:schemeClr val="tx1"/>
                </a:solidFill>
                <a:cs typeface="B Nazanin" pitchFamily="2" charset="-78"/>
              </a:rPr>
              <a:t> تجه</a:t>
            </a:r>
            <a:r>
              <a:rPr lang="ar-SA" dirty="0" smtClean="0">
                <a:solidFill>
                  <a:schemeClr val="tx1"/>
                </a:solidFill>
                <a:cs typeface="B Nazanin" pitchFamily="2" charset="-78"/>
              </a:rPr>
              <a:t>ي</a:t>
            </a:r>
            <a:r>
              <a:rPr lang="fa-IR" dirty="0" smtClean="0">
                <a:solidFill>
                  <a:schemeClr val="tx1"/>
                </a:solidFill>
                <a:cs typeface="B Nazanin" pitchFamily="2" charset="-78"/>
              </a:rPr>
              <a:t>زات</a:t>
            </a:r>
            <a:br>
              <a:rPr lang="fa-IR" dirty="0" smtClean="0">
                <a:solidFill>
                  <a:schemeClr val="tx1"/>
                </a:solidFill>
                <a:cs typeface="B Nazanin" pitchFamily="2" charset="-78"/>
              </a:rPr>
            </a:br>
            <a:r>
              <a:rPr lang="fa-IR" dirty="0" smtClean="0">
                <a:solidFill>
                  <a:schemeClr val="tx1"/>
                </a:solidFill>
                <a:cs typeface="B Nazanin" pitchFamily="2" charset="-78"/>
              </a:rPr>
              <a:t>- ا</a:t>
            </a:r>
            <a:r>
              <a:rPr lang="ar-SA" dirty="0" smtClean="0">
                <a:solidFill>
                  <a:schemeClr val="tx1"/>
                </a:solidFill>
                <a:cs typeface="B Nazanin" pitchFamily="2" charset="-78"/>
              </a:rPr>
              <a:t>ي</a:t>
            </a:r>
            <a:r>
              <a:rPr lang="fa-IR" dirty="0" smtClean="0">
                <a:solidFill>
                  <a:schemeClr val="tx1"/>
                </a:solidFill>
                <a:cs typeface="B Nazanin" pitchFamily="2" charset="-78"/>
              </a:rPr>
              <a:t>جاد </a:t>
            </a:r>
            <a:r>
              <a:rPr lang="ar-SA" dirty="0" smtClean="0">
                <a:solidFill>
                  <a:schemeClr val="tx1"/>
                </a:solidFill>
                <a:cs typeface="B Nazanin" pitchFamily="2" charset="-78"/>
              </a:rPr>
              <a:t>ي</a:t>
            </a:r>
            <a:r>
              <a:rPr lang="fa-IR" dirty="0" smtClean="0">
                <a:solidFill>
                  <a:schemeClr val="tx1"/>
                </a:solidFill>
                <a:cs typeface="B Nazanin" pitchFamily="2" charset="-78"/>
              </a:rPr>
              <a:t>ک س</a:t>
            </a:r>
            <a:r>
              <a:rPr lang="ar-SA" dirty="0" smtClean="0">
                <a:solidFill>
                  <a:schemeClr val="tx1"/>
                </a:solidFill>
                <a:cs typeface="B Nazanin" pitchFamily="2" charset="-78"/>
              </a:rPr>
              <a:t>ي</a:t>
            </a:r>
            <a:r>
              <a:rPr lang="fa-IR" dirty="0" smtClean="0">
                <a:solidFill>
                  <a:schemeClr val="tx1"/>
                </a:solidFill>
                <a:cs typeface="B Nazanin" pitchFamily="2" charset="-78"/>
              </a:rPr>
              <a:t>ستم نت بهره‌</a:t>
            </a:r>
            <a:r>
              <a:rPr lang="en-US" dirty="0" smtClean="0">
                <a:solidFill>
                  <a:schemeClr val="tx1"/>
                </a:solidFill>
                <a:cs typeface="B Nazanin" pitchFamily="2" charset="-78"/>
              </a:rPr>
              <a:t> </a:t>
            </a:r>
            <a:r>
              <a:rPr lang="fa-IR" dirty="0" smtClean="0">
                <a:solidFill>
                  <a:schemeClr val="tx1"/>
                </a:solidFill>
                <a:cs typeface="B Nazanin" pitchFamily="2" charset="-78"/>
              </a:rPr>
              <a:t>ور برا</a:t>
            </a:r>
            <a:r>
              <a:rPr lang="ar-SA" dirty="0" smtClean="0">
                <a:solidFill>
                  <a:schemeClr val="tx1"/>
                </a:solidFill>
                <a:cs typeface="B Nazanin" pitchFamily="2" charset="-78"/>
              </a:rPr>
              <a:t>ي</a:t>
            </a:r>
            <a:r>
              <a:rPr lang="fa-IR" dirty="0" smtClean="0">
                <a:solidFill>
                  <a:schemeClr val="tx1"/>
                </a:solidFill>
                <a:cs typeface="B Nazanin" pitchFamily="2" charset="-78"/>
              </a:rPr>
              <a:t> کل دوران عمر تجه</a:t>
            </a:r>
            <a:r>
              <a:rPr lang="ar-SA" dirty="0" smtClean="0">
                <a:solidFill>
                  <a:schemeClr val="tx1"/>
                </a:solidFill>
                <a:cs typeface="B Nazanin" pitchFamily="2" charset="-78"/>
              </a:rPr>
              <a:t>ي</a:t>
            </a:r>
            <a:r>
              <a:rPr lang="fa-IR" dirty="0" smtClean="0">
                <a:solidFill>
                  <a:schemeClr val="tx1"/>
                </a:solidFill>
                <a:cs typeface="B Nazanin" pitchFamily="2" charset="-78"/>
              </a:rPr>
              <a:t>زات</a:t>
            </a:r>
            <a:br>
              <a:rPr lang="fa-IR" dirty="0" smtClean="0">
                <a:solidFill>
                  <a:schemeClr val="tx1"/>
                </a:solidFill>
                <a:cs typeface="B Nazanin" pitchFamily="2" charset="-78"/>
              </a:rPr>
            </a:br>
            <a:r>
              <a:rPr lang="fa-IR" dirty="0" smtClean="0">
                <a:solidFill>
                  <a:schemeClr val="tx1"/>
                </a:solidFill>
                <a:cs typeface="B Nazanin" pitchFamily="2" charset="-78"/>
              </a:rPr>
              <a:t>- درگ</a:t>
            </a:r>
            <a:r>
              <a:rPr lang="ar-SA" dirty="0" smtClean="0">
                <a:solidFill>
                  <a:schemeClr val="tx1"/>
                </a:solidFill>
                <a:cs typeface="B Nazanin" pitchFamily="2" charset="-78"/>
              </a:rPr>
              <a:t>ي</a:t>
            </a:r>
            <a:r>
              <a:rPr lang="fa-IR" dirty="0" smtClean="0">
                <a:solidFill>
                  <a:schemeClr val="tx1"/>
                </a:solidFill>
                <a:cs typeface="B Nazanin" pitchFamily="2" charset="-78"/>
              </a:rPr>
              <a:t>ر نمودن کل</a:t>
            </a:r>
            <a:r>
              <a:rPr lang="ar-SA" dirty="0" smtClean="0">
                <a:solidFill>
                  <a:schemeClr val="tx1"/>
                </a:solidFill>
                <a:cs typeface="B Nazanin" pitchFamily="2" charset="-78"/>
              </a:rPr>
              <a:t>ي</a:t>
            </a:r>
            <a:r>
              <a:rPr lang="fa-IR" dirty="0" smtClean="0">
                <a:solidFill>
                  <a:schemeClr val="tx1"/>
                </a:solidFill>
                <a:cs typeface="B Nazanin" pitchFamily="2" charset="-78"/>
              </a:rPr>
              <a:t>ه بخشها</a:t>
            </a:r>
            <a:r>
              <a:rPr lang="ar-SA" dirty="0" smtClean="0">
                <a:solidFill>
                  <a:schemeClr val="tx1"/>
                </a:solidFill>
                <a:cs typeface="B Nazanin" pitchFamily="2" charset="-78"/>
              </a:rPr>
              <a:t>يي</a:t>
            </a:r>
            <a:r>
              <a:rPr lang="fa-IR" dirty="0" smtClean="0">
                <a:solidFill>
                  <a:schemeClr val="tx1"/>
                </a:solidFill>
                <a:cs typeface="B Nazanin" pitchFamily="2" charset="-78"/>
              </a:rPr>
              <a:t> که به نحو</a:t>
            </a:r>
            <a:r>
              <a:rPr lang="ar-SA" dirty="0" smtClean="0">
                <a:solidFill>
                  <a:schemeClr val="tx1"/>
                </a:solidFill>
                <a:cs typeface="B Nazanin" pitchFamily="2" charset="-78"/>
              </a:rPr>
              <a:t>ي</a:t>
            </a:r>
            <a:r>
              <a:rPr lang="fa-IR" dirty="0" smtClean="0">
                <a:solidFill>
                  <a:schemeClr val="tx1"/>
                </a:solidFill>
                <a:cs typeface="B Nazanin" pitchFamily="2" charset="-78"/>
              </a:rPr>
              <a:t> با برنامه‌ر</a:t>
            </a:r>
            <a:r>
              <a:rPr lang="ar-SA" dirty="0" smtClean="0">
                <a:solidFill>
                  <a:schemeClr val="tx1"/>
                </a:solidFill>
                <a:cs typeface="B Nazanin" pitchFamily="2" charset="-78"/>
              </a:rPr>
              <a:t>ي</a:t>
            </a:r>
            <a:r>
              <a:rPr lang="fa-IR" dirty="0" smtClean="0">
                <a:solidFill>
                  <a:schemeClr val="tx1"/>
                </a:solidFill>
                <a:cs typeface="B Nazanin" pitchFamily="2" charset="-78"/>
              </a:rPr>
              <a:t>ز</a:t>
            </a:r>
            <a:r>
              <a:rPr lang="ar-SA" dirty="0" smtClean="0">
                <a:solidFill>
                  <a:schemeClr val="tx1"/>
                </a:solidFill>
                <a:cs typeface="B Nazanin" pitchFamily="2" charset="-78"/>
              </a:rPr>
              <a:t>ي</a:t>
            </a:r>
            <a:r>
              <a:rPr lang="fa-IR" dirty="0" smtClean="0">
                <a:solidFill>
                  <a:schemeClr val="tx1"/>
                </a:solidFill>
                <a:cs typeface="B Nazanin" pitchFamily="2" charset="-78"/>
              </a:rPr>
              <a:t> استفاده و </a:t>
            </a:r>
            <a:r>
              <a:rPr lang="ar-SA" dirty="0" smtClean="0">
                <a:solidFill>
                  <a:schemeClr val="tx1"/>
                </a:solidFill>
                <a:cs typeface="B Nazanin" pitchFamily="2" charset="-78"/>
              </a:rPr>
              <a:t>ي</a:t>
            </a:r>
            <a:r>
              <a:rPr lang="fa-IR" dirty="0" smtClean="0">
                <a:solidFill>
                  <a:schemeClr val="tx1"/>
                </a:solidFill>
                <a:cs typeface="B Nazanin" pitchFamily="2" charset="-78"/>
              </a:rPr>
              <a:t>ا نگهدار</a:t>
            </a:r>
            <a:r>
              <a:rPr lang="ar-SA" dirty="0" smtClean="0">
                <a:solidFill>
                  <a:schemeClr val="tx1"/>
                </a:solidFill>
                <a:cs typeface="B Nazanin" pitchFamily="2" charset="-78"/>
              </a:rPr>
              <a:t>ي</a:t>
            </a:r>
            <a:r>
              <a:rPr lang="en-US" dirty="0">
                <a:solidFill>
                  <a:schemeClr val="tx1"/>
                </a:solidFill>
                <a:cs typeface="B Nazanin" pitchFamily="2" charset="-78"/>
              </a:rPr>
              <a:t> </a:t>
            </a:r>
            <a:r>
              <a:rPr lang="fa-IR" dirty="0" smtClean="0">
                <a:solidFill>
                  <a:schemeClr val="tx1"/>
                </a:solidFill>
                <a:cs typeface="B Nazanin" pitchFamily="2" charset="-78"/>
              </a:rPr>
              <a:t>تجه</a:t>
            </a:r>
            <a:r>
              <a:rPr lang="ar-SA" dirty="0" smtClean="0">
                <a:solidFill>
                  <a:schemeClr val="tx1"/>
                </a:solidFill>
                <a:cs typeface="B Nazanin" pitchFamily="2" charset="-78"/>
              </a:rPr>
              <a:t>ي</a:t>
            </a:r>
            <a:r>
              <a:rPr lang="fa-IR" dirty="0" smtClean="0">
                <a:solidFill>
                  <a:schemeClr val="tx1"/>
                </a:solidFill>
                <a:cs typeface="B Nazanin" pitchFamily="2" charset="-78"/>
              </a:rPr>
              <a:t>زات سروکار دارند.</a:t>
            </a:r>
            <a:endParaRPr lang="en-US" dirty="0" smtClean="0">
              <a:solidFill>
                <a:schemeClr val="tx1"/>
              </a:solidFill>
              <a:cs typeface="B Nazanin" pitchFamily="2" charset="-78"/>
            </a:endParaRPr>
          </a:p>
        </p:txBody>
      </p:sp>
      <p:sp>
        <p:nvSpPr>
          <p:cNvPr id="2" name="Rectangle 1"/>
          <p:cNvSpPr/>
          <p:nvPr/>
        </p:nvSpPr>
        <p:spPr>
          <a:xfrm>
            <a:off x="3281422" y="914400"/>
            <a:ext cx="2581156" cy="769441"/>
          </a:xfrm>
          <a:prstGeom prst="rect">
            <a:avLst/>
          </a:prstGeom>
          <a:noFill/>
        </p:spPr>
        <p:txBody>
          <a:bodyPr wrap="none">
            <a:spAutoFit/>
          </a:bodyPr>
          <a:lstStyle/>
          <a:p>
            <a:pPr algn="ctr" rtl="1"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اصول </a:t>
            </a:r>
            <a:r>
              <a:rPr lang="en-US"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TPM</a:t>
            </a: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89200"/>
            <a:ext cx="8229600" cy="3530600"/>
          </a:xfrm>
        </p:spPr>
        <p:txBody>
          <a:bodyPr>
            <a:noAutofit/>
          </a:bodyPr>
          <a:lstStyle/>
          <a:p>
            <a:pPr marL="0" indent="0" algn="r">
              <a:lnSpc>
                <a:spcPct val="150000"/>
              </a:lnSpc>
              <a:buNone/>
            </a:pPr>
            <a:r>
              <a:rPr lang="fa-IR" sz="3400" dirty="0" smtClean="0">
                <a:solidFill>
                  <a:schemeClr val="tx1"/>
                </a:solidFill>
                <a:cs typeface="B Nazanin" panose="00000400000000000000" pitchFamily="2" charset="-78"/>
              </a:rPr>
              <a:t>- </a:t>
            </a:r>
            <a:r>
              <a:rPr lang="ar-SA" sz="3400" dirty="0" smtClean="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ادگ</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ر</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اپراتور از چگونگ</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کار با دستگاه و مشکلات ممکن و چگونگ</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a:t>
            </a:r>
            <a:r>
              <a:rPr lang="fa-IR" sz="3400" dirty="0" smtClean="0">
                <a:solidFill>
                  <a:schemeClr val="tx1"/>
                </a:solidFill>
                <a:cs typeface="B Nazanin" panose="00000400000000000000" pitchFamily="2" charset="-78"/>
              </a:rPr>
              <a:t>جلوگ</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ر</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از بروز آنها و رفع نقا</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ض جز</a:t>
            </a:r>
            <a:r>
              <a:rPr lang="ar-SA" sz="3400" dirty="0">
                <a:solidFill>
                  <a:schemeClr val="tx1"/>
                </a:solidFill>
                <a:cs typeface="B Nazanin" panose="00000400000000000000" pitchFamily="2" charset="-78"/>
              </a:rPr>
              <a:t>يي</a:t>
            </a:r>
            <a:r>
              <a:rPr lang="fa-IR" sz="3400" dirty="0">
                <a:solidFill>
                  <a:schemeClr val="tx1"/>
                </a:solidFill>
                <a:cs typeface="B Nazanin" panose="00000400000000000000" pitchFamily="2" charset="-78"/>
              </a:rPr>
              <a:t>.</a:t>
            </a:r>
            <a:br>
              <a:rPr lang="fa-IR" sz="3400" dirty="0">
                <a:solidFill>
                  <a:schemeClr val="tx1"/>
                </a:solidFill>
                <a:cs typeface="B Nazanin" panose="00000400000000000000" pitchFamily="2" charset="-78"/>
              </a:rPr>
            </a:br>
            <a:r>
              <a:rPr lang="fa-IR" sz="3400" dirty="0">
                <a:solidFill>
                  <a:schemeClr val="tx1"/>
                </a:solidFill>
                <a:cs typeface="B Nazanin" panose="00000400000000000000" pitchFamily="2" charset="-78"/>
              </a:rPr>
              <a:t>- ا</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جاد شرا</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ط اساس</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مورد ن</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از برا</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ا</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نکه </a:t>
            </a:r>
            <a:r>
              <a:rPr lang="fa-IR" sz="3400" dirty="0" smtClean="0">
                <a:solidFill>
                  <a:schemeClr val="tx1"/>
                </a:solidFill>
                <a:cs typeface="B Nazanin" panose="00000400000000000000" pitchFamily="2" charset="-78"/>
              </a:rPr>
              <a:t>تجه</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زات بخوب</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نگهدار</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 شوند و اطم</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نان از وضع</a:t>
            </a:r>
            <a:r>
              <a:rPr lang="ar-SA" sz="3400" dirty="0">
                <a:solidFill>
                  <a:schemeClr val="tx1"/>
                </a:solidFill>
                <a:cs typeface="B Nazanin" panose="00000400000000000000" pitchFamily="2" charset="-78"/>
              </a:rPr>
              <a:t>ي</a:t>
            </a:r>
            <a:r>
              <a:rPr lang="fa-IR" sz="3400" dirty="0">
                <a:solidFill>
                  <a:schemeClr val="tx1"/>
                </a:solidFill>
                <a:cs typeface="B Nazanin" panose="00000400000000000000" pitchFamily="2" charset="-78"/>
              </a:rPr>
              <a:t>ت دستگاه با کمک پرسنل نت.</a:t>
            </a:r>
            <a:endParaRPr lang="en-US" sz="3400" dirty="0"/>
          </a:p>
        </p:txBody>
      </p:sp>
      <p:sp>
        <p:nvSpPr>
          <p:cNvPr id="5" name="Content Placeholder 2"/>
          <p:cNvSpPr txBox="1">
            <a:spLocks/>
          </p:cNvSpPr>
          <p:nvPr/>
        </p:nvSpPr>
        <p:spPr>
          <a:xfrm>
            <a:off x="480219" y="838200"/>
            <a:ext cx="8183562" cy="841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400" b="1" dirty="0" smtClean="0">
                <a:solidFill>
                  <a:schemeClr val="bg1"/>
                </a:solidFill>
                <a:cs typeface="B Titr" pitchFamily="2" charset="-78"/>
              </a:rPr>
              <a:t>اهداف نت مستقل خودکار </a:t>
            </a:r>
            <a:r>
              <a:rPr lang="fa-IR" sz="2800" b="1" dirty="0" smtClean="0">
                <a:solidFill>
                  <a:schemeClr val="bg1"/>
                </a:solidFill>
                <a:cs typeface="B Titr" pitchFamily="2" charset="-78"/>
              </a:rPr>
              <a:t>- ادامه</a:t>
            </a:r>
            <a:endParaRPr lang="en-US" sz="2800" dirty="0" smtClean="0">
              <a:solidFill>
                <a:schemeClr val="bg1"/>
              </a:solidFill>
              <a:cs typeface="B Titr" pitchFamily="2" charset="-78"/>
            </a:endParaRPr>
          </a:p>
        </p:txBody>
      </p:sp>
    </p:spTree>
    <p:extLst>
      <p:ext uri="{BB962C8B-B14F-4D97-AF65-F5344CB8AC3E}">
        <p14:creationId xmlns:p14="http://schemas.microsoft.com/office/powerpoint/2010/main" xmlns="" val="2465402108"/>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03238" y="2133600"/>
            <a:ext cx="8183562" cy="4359275"/>
          </a:xfrm>
        </p:spPr>
        <p:txBody>
          <a:bodyPr/>
          <a:lstStyle/>
          <a:p>
            <a:pPr algn="r" rtl="1" eaLnBrk="1" hangingPunct="1">
              <a:lnSpc>
                <a:spcPct val="150000"/>
              </a:lnSpc>
            </a:pPr>
            <a:r>
              <a:rPr lang="fa-IR" dirty="0" smtClean="0">
                <a:solidFill>
                  <a:schemeClr val="tx1"/>
                </a:solidFill>
                <a:cs typeface="B Nazanin" panose="00000400000000000000" pitchFamily="2" charset="-78"/>
              </a:rPr>
              <a:t>- طرز تشخ</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ص شرا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ط عاد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و غ</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 عاد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(توانا</a:t>
            </a:r>
            <a:r>
              <a:rPr lang="ar-SA" dirty="0" smtClean="0">
                <a:solidFill>
                  <a:schemeClr val="tx1"/>
                </a:solidFill>
                <a:cs typeface="B Nazanin" panose="00000400000000000000" pitchFamily="2" charset="-78"/>
              </a:rPr>
              <a:t>يي</a:t>
            </a:r>
            <a:r>
              <a:rPr lang="fa-IR" dirty="0" smtClean="0">
                <a:solidFill>
                  <a:schemeClr val="tx1"/>
                </a:solidFill>
                <a:cs typeface="B Nazanin" panose="00000400000000000000" pitchFamily="2" charset="-78"/>
              </a:rPr>
              <a:t> نگهدار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دستگاه در حالت عاد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چگونگی اطم</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نان حاصل کردن از برقرار بودن شرا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ط عاد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برا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دستگاه</a:t>
            </a:r>
            <a:br>
              <a:rPr lang="fa-IR"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آگاه</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از چگونگ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واکنش سر</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ع در برابر شرا</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ط غ</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ر عاد</a:t>
            </a:r>
            <a:r>
              <a:rPr lang="ar-SA" dirty="0" smtClean="0">
                <a:solidFill>
                  <a:schemeClr val="tx1"/>
                </a:solidFill>
                <a:cs typeface="B Nazanin" panose="00000400000000000000" pitchFamily="2" charset="-78"/>
              </a:rPr>
              <a:t>ي</a:t>
            </a:r>
            <a:r>
              <a:rPr lang="fa-IR" dirty="0" smtClean="0">
                <a:solidFill>
                  <a:schemeClr val="tx1"/>
                </a:solidFill>
                <a:cs typeface="B Nazanin" panose="00000400000000000000" pitchFamily="2" charset="-78"/>
              </a:rPr>
              <a:t> </a:t>
            </a:r>
            <a:endParaRPr lang="en-US" dirty="0" smtClean="0">
              <a:solidFill>
                <a:schemeClr val="tx1"/>
              </a:solidFill>
              <a:cs typeface="B Nazanin" panose="00000400000000000000" pitchFamily="2" charset="-78"/>
            </a:endParaRPr>
          </a:p>
        </p:txBody>
      </p:sp>
      <p:sp>
        <p:nvSpPr>
          <p:cNvPr id="74755" name="Content Placeholder 2"/>
          <p:cNvSpPr>
            <a:spLocks noGrp="1"/>
          </p:cNvSpPr>
          <p:nvPr>
            <p:ph idx="1"/>
          </p:nvPr>
        </p:nvSpPr>
        <p:spPr>
          <a:xfrm>
            <a:off x="503238" y="1066800"/>
            <a:ext cx="8183562" cy="993775"/>
          </a:xfrm>
        </p:spPr>
        <p:txBody>
          <a:bodyPr>
            <a:normAutofit/>
          </a:bodyPr>
          <a:lstStyle/>
          <a:p>
            <a:pPr marL="0" indent="0" algn="ctr" rtl="1" eaLnBrk="1" hangingPunct="1">
              <a:buFont typeface="Wingdings 2" panose="05020102010507070707" pitchFamily="18" charset="2"/>
              <a:buNone/>
            </a:pPr>
            <a:r>
              <a:rPr lang="fa-IR" sz="3600" b="1" dirty="0" smtClean="0">
                <a:solidFill>
                  <a:schemeClr val="bg1"/>
                </a:solidFill>
                <a:cs typeface="B Titr" panose="00000700000000000000" pitchFamily="2" charset="-78"/>
              </a:rPr>
              <a:t>چگونگی دست</a:t>
            </a:r>
            <a:r>
              <a:rPr lang="ar-SA" sz="3600" b="1" dirty="0" smtClean="0">
                <a:solidFill>
                  <a:schemeClr val="bg1"/>
                </a:solidFill>
                <a:cs typeface="B Titr" panose="00000700000000000000" pitchFamily="2" charset="-78"/>
              </a:rPr>
              <a:t>ي</a:t>
            </a:r>
            <a:r>
              <a:rPr lang="fa-IR" sz="3600" b="1" dirty="0" smtClean="0">
                <a:solidFill>
                  <a:schemeClr val="bg1"/>
                </a:solidFill>
                <a:cs typeface="B Titr" panose="00000700000000000000" pitchFamily="2" charset="-78"/>
              </a:rPr>
              <a:t>باب</a:t>
            </a:r>
            <a:r>
              <a:rPr lang="ar-SA" sz="3600" b="1" dirty="0" smtClean="0">
                <a:solidFill>
                  <a:schemeClr val="bg1"/>
                </a:solidFill>
                <a:cs typeface="B Titr" panose="00000700000000000000" pitchFamily="2" charset="-78"/>
              </a:rPr>
              <a:t>ي</a:t>
            </a:r>
            <a:r>
              <a:rPr lang="fa-IR" sz="3600" b="1" dirty="0" smtClean="0">
                <a:solidFill>
                  <a:schemeClr val="bg1"/>
                </a:solidFill>
                <a:cs typeface="B Titr" panose="00000700000000000000" pitchFamily="2" charset="-78"/>
              </a:rPr>
              <a:t> به اهداف نت مستقل خودکار</a:t>
            </a:r>
            <a:endParaRPr lang="en-US" sz="3600" dirty="0" smtClean="0">
              <a:solidFill>
                <a:schemeClr val="bg1"/>
              </a:solidFill>
              <a:cs typeface="B Titr" panose="000007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03238" y="2057400"/>
            <a:ext cx="8183562" cy="4571999"/>
          </a:xfrm>
        </p:spPr>
        <p:txBody>
          <a:bodyPr/>
          <a:lstStyle/>
          <a:p>
            <a:pPr algn="r" rtl="1" eaLnBrk="1" hangingPunct="1">
              <a:lnSpc>
                <a:spcPct val="150000"/>
              </a:lnSpc>
            </a:pPr>
            <a:r>
              <a:rPr lang="fa-IR" sz="2800" b="1" dirty="0" smtClean="0">
                <a:solidFill>
                  <a:schemeClr val="tx1"/>
                </a:solidFill>
                <a:cs typeface="B Nazanin" panose="00000400000000000000" pitchFamily="2" charset="-78"/>
              </a:rPr>
              <a:t>۱ - تم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 کار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اول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۲- مقابله با منابع آلوده کننده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۳- تع</a:t>
            </a:r>
            <a:r>
              <a:rPr lang="ar-SA" sz="2800" b="1" dirty="0" smtClean="0">
                <a:solidFill>
                  <a:schemeClr val="tx1"/>
                </a:solidFill>
                <a:cs typeface="B Nazanin" panose="00000400000000000000" pitchFamily="2" charset="-78"/>
              </a:rPr>
              <a:t>يي</a:t>
            </a:r>
            <a:r>
              <a:rPr lang="fa-IR" sz="2800" b="1" dirty="0" smtClean="0">
                <a:solidFill>
                  <a:schemeClr val="tx1"/>
                </a:solidFill>
                <a:cs typeface="B Nazanin" panose="00000400000000000000" pitchFamily="2" charset="-78"/>
              </a:rPr>
              <a:t>ن استانداردها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تم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 کار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روانکار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۴- بازرس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همه جانبه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۵- استانداردها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نگهدار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تعم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رات خودکار</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۶- اطم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نان از ک</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ف</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فرآ</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ند</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۷- خود نظارت</a:t>
            </a:r>
            <a:r>
              <a:rPr lang="ar-SA" sz="2800" b="1" dirty="0" smtClean="0">
                <a:solidFill>
                  <a:schemeClr val="tx1"/>
                </a:solidFill>
                <a:cs typeface="B Nazanin" panose="00000400000000000000" pitchFamily="2" charset="-78"/>
              </a:rPr>
              <a:t>ي</a:t>
            </a:r>
            <a:endParaRPr lang="en-US" sz="2800" b="1" dirty="0" smtClean="0">
              <a:solidFill>
                <a:schemeClr val="tx1"/>
              </a:solidFill>
              <a:cs typeface="B Nazanin" panose="00000400000000000000" pitchFamily="2" charset="-78"/>
            </a:endParaRPr>
          </a:p>
        </p:txBody>
      </p:sp>
      <p:sp>
        <p:nvSpPr>
          <p:cNvPr id="75779"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مراحل هفت</a:t>
            </a:r>
            <a:r>
              <a:rPr lang="en-US" sz="4400" dirty="0" smtClean="0">
                <a:solidFill>
                  <a:schemeClr val="bg1"/>
                </a:solidFill>
                <a:cs typeface="B Titr" pitchFamily="2" charset="-78"/>
              </a:rPr>
              <a:t> </a:t>
            </a:r>
            <a:r>
              <a:rPr lang="fa-IR" sz="4400" dirty="0" smtClean="0">
                <a:solidFill>
                  <a:schemeClr val="bg1"/>
                </a:solidFill>
                <a:cs typeface="B Titr" pitchFamily="2" charset="-78"/>
              </a:rPr>
              <a:t>گانه نت مستقل خودکار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001000" cy="3124200"/>
          </a:xfrm>
        </p:spPr>
        <p:txBody>
          <a:bodyPr rtlCol="0">
            <a:noAutofit/>
          </a:bodyPr>
          <a:lstStyle/>
          <a:p>
            <a:pPr algn="just" rtl="1" eaLnBrk="1" fontAlgn="auto" hangingPunct="1">
              <a:lnSpc>
                <a:spcPct val="150000"/>
              </a:lnSpc>
              <a:spcAft>
                <a:spcPts val="0"/>
              </a:spcAft>
              <a:defRPr/>
            </a:pPr>
            <a:r>
              <a:rPr lang="fa-IR" sz="4000" dirty="0" smtClean="0">
                <a:solidFill>
                  <a:srgbClr val="C00000"/>
                </a:solidFill>
                <a:cs typeface="B Nazanin" pitchFamily="2" charset="-78"/>
              </a:rPr>
              <a:t>تعر</a:t>
            </a:r>
            <a:r>
              <a:rPr lang="ar-SA" sz="4000" dirty="0" smtClean="0">
                <a:solidFill>
                  <a:srgbClr val="C00000"/>
                </a:solidFill>
                <a:cs typeface="B Nazanin" pitchFamily="2" charset="-78"/>
              </a:rPr>
              <a:t>ي</a:t>
            </a:r>
            <a:r>
              <a:rPr lang="fa-IR" sz="4000" dirty="0" smtClean="0">
                <a:solidFill>
                  <a:srgbClr val="C00000"/>
                </a:solidFill>
                <a:cs typeface="B Nazanin" pitchFamily="2" charset="-78"/>
              </a:rPr>
              <a:t>ف:</a:t>
            </a:r>
            <a:r>
              <a:rPr lang="en-US" sz="4000" dirty="0" smtClean="0">
                <a:solidFill>
                  <a:srgbClr val="C00000"/>
                </a:solidFill>
                <a:cs typeface="B Nazanin" pitchFamily="2" charset="-78"/>
              </a:rPr>
              <a:t> </a:t>
            </a:r>
            <a:r>
              <a:rPr lang="fa-IR" sz="3600" dirty="0" smtClean="0">
                <a:solidFill>
                  <a:schemeClr val="tx1"/>
                </a:solidFill>
                <a:cs typeface="B Nazanin" pitchFamily="2" charset="-78"/>
              </a:rPr>
              <a:t>تم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 کار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اول</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ه عبارتست از تم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 کردن کل</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تمام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ابزار و تجه</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زات تا جا</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 که از آلوده کننده‌ها</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 چون ذرات گرد و غبار، براده‌ها، روغن و خرده‌ها</a:t>
            </a:r>
            <a:r>
              <a:rPr lang="ar-SA" sz="3600" dirty="0" smtClean="0">
                <a:solidFill>
                  <a:schemeClr val="tx1"/>
                </a:solidFill>
                <a:cs typeface="B Nazanin" pitchFamily="2" charset="-78"/>
              </a:rPr>
              <a:t>يي</a:t>
            </a:r>
            <a:r>
              <a:rPr lang="fa-IR" sz="3600" dirty="0" smtClean="0">
                <a:solidFill>
                  <a:schemeClr val="tx1"/>
                </a:solidFill>
                <a:cs typeface="B Nazanin" pitchFamily="2" charset="-78"/>
              </a:rPr>
              <a:t> که به آنها م</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‌چسبند مبر</a:t>
            </a:r>
            <a:r>
              <a:rPr lang="ar-SA" sz="3600" dirty="0" smtClean="0">
                <a:solidFill>
                  <a:schemeClr val="tx1"/>
                </a:solidFill>
                <a:cs typeface="B Nazanin" pitchFamily="2" charset="-78"/>
              </a:rPr>
              <a:t>ي</a:t>
            </a:r>
            <a:r>
              <a:rPr lang="fa-IR" sz="3600" dirty="0" smtClean="0">
                <a:solidFill>
                  <a:schemeClr val="tx1"/>
                </a:solidFill>
                <a:cs typeface="B Nazanin" pitchFamily="2" charset="-78"/>
              </a:rPr>
              <a:t> شوند</a:t>
            </a:r>
            <a:r>
              <a:rPr lang="fa-IR" sz="4000" dirty="0" smtClean="0">
                <a:solidFill>
                  <a:schemeClr val="tx1"/>
                </a:solidFill>
                <a:cs typeface="B Nazanin" pitchFamily="2" charset="-78"/>
              </a:rPr>
              <a:t>.</a:t>
            </a:r>
            <a:endParaRPr lang="en-US" sz="4000" dirty="0">
              <a:solidFill>
                <a:schemeClr val="tx1"/>
              </a:solidFill>
              <a:cs typeface="B Nazanin" pitchFamily="2" charset="-78"/>
            </a:endParaRPr>
          </a:p>
        </p:txBody>
      </p:sp>
      <p:sp>
        <p:nvSpPr>
          <p:cNvPr id="76803" name="Content Placeholder 2"/>
          <p:cNvSpPr>
            <a:spLocks noGrp="1"/>
          </p:cNvSpPr>
          <p:nvPr>
            <p:ph idx="1"/>
          </p:nvPr>
        </p:nvSpPr>
        <p:spPr>
          <a:xfrm>
            <a:off x="503238" y="682625"/>
            <a:ext cx="8183562" cy="1527175"/>
          </a:xfrm>
        </p:spPr>
        <p:txBody>
          <a:bodyPr>
            <a:no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 تم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ز کار</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اول</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ه</a:t>
            </a:r>
            <a:br>
              <a:rPr lang="fa-IR" sz="4400" b="1" dirty="0" smtClean="0">
                <a:solidFill>
                  <a:schemeClr val="bg1"/>
                </a:solidFill>
                <a:cs typeface="B Titr" pitchFamily="2" charset="-78"/>
              </a:rPr>
            </a:br>
            <a:r>
              <a:rPr lang="fa-IR" sz="4400" b="1" dirty="0" smtClean="0">
                <a:cs typeface="B Nazanin" panose="00000400000000000000" pitchFamily="2" charset="-78"/>
              </a:rPr>
              <a:t> </a:t>
            </a:r>
            <a:r>
              <a:rPr lang="fa-IR" sz="3200" i="1" dirty="0" smtClean="0">
                <a:solidFill>
                  <a:schemeClr val="bg1"/>
                </a:solidFill>
                <a:cs typeface="B Nazanin" panose="00000400000000000000" pitchFamily="2" charset="-78"/>
              </a:rPr>
              <a:t>نقطه شروع نت مستقل خودکار</a:t>
            </a:r>
            <a:endParaRPr lang="en-US" sz="4400" i="1" dirty="0" smtClean="0">
              <a:solidFill>
                <a:schemeClr val="bg1"/>
              </a:solidFill>
              <a:cs typeface="B Nazanin" panose="00000400000000000000" pitchFamily="2" charset="-78"/>
            </a:endParaRP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79618" cy="3530600"/>
          </a:xfrm>
        </p:spPr>
        <p:txBody>
          <a:bodyPr>
            <a:noAutofit/>
          </a:bodyPr>
          <a:lstStyle/>
          <a:p>
            <a:pPr marL="0" indent="0" algn="just" rtl="1">
              <a:lnSpc>
                <a:spcPct val="150000"/>
              </a:lnSpc>
              <a:buNone/>
            </a:pPr>
            <a:r>
              <a:rPr lang="fa-IR" sz="3400" dirty="0">
                <a:solidFill>
                  <a:schemeClr val="tx1"/>
                </a:solidFill>
                <a:cs typeface="B Nazanin" pitchFamily="2" charset="-78"/>
              </a:rPr>
              <a:t>با تم</a:t>
            </a:r>
            <a:r>
              <a:rPr lang="ar-SA" sz="3400" dirty="0">
                <a:solidFill>
                  <a:schemeClr val="tx1"/>
                </a:solidFill>
                <a:cs typeface="B Nazanin" pitchFamily="2" charset="-78"/>
              </a:rPr>
              <a:t>ي</a:t>
            </a:r>
            <a:r>
              <a:rPr lang="fa-IR" sz="3400" dirty="0">
                <a:solidFill>
                  <a:schemeClr val="tx1"/>
                </a:solidFill>
                <a:cs typeface="B Nazanin" pitchFamily="2" charset="-78"/>
              </a:rPr>
              <a:t>ز کار</a:t>
            </a:r>
            <a:r>
              <a:rPr lang="ar-SA" sz="3400" dirty="0">
                <a:solidFill>
                  <a:schemeClr val="tx1"/>
                </a:solidFill>
                <a:cs typeface="B Nazanin" pitchFamily="2" charset="-78"/>
              </a:rPr>
              <a:t>ي</a:t>
            </a:r>
            <a:r>
              <a:rPr lang="fa-IR" sz="3400" dirty="0">
                <a:solidFill>
                  <a:schemeClr val="tx1"/>
                </a:solidFill>
                <a:cs typeface="B Nazanin" pitchFamily="2" charset="-78"/>
              </a:rPr>
              <a:t> و لمس تمام</a:t>
            </a:r>
            <a:r>
              <a:rPr lang="ar-SA" sz="3400" dirty="0">
                <a:solidFill>
                  <a:schemeClr val="tx1"/>
                </a:solidFill>
                <a:cs typeface="B Nazanin" pitchFamily="2" charset="-78"/>
              </a:rPr>
              <a:t>ي</a:t>
            </a:r>
            <a:r>
              <a:rPr lang="fa-IR" sz="3400" dirty="0">
                <a:solidFill>
                  <a:schemeClr val="tx1"/>
                </a:solidFill>
                <a:cs typeface="B Nazanin" pitchFamily="2" charset="-78"/>
              </a:rPr>
              <a:t> قسمتها</a:t>
            </a:r>
            <a:r>
              <a:rPr lang="ar-SA" sz="3400" dirty="0">
                <a:solidFill>
                  <a:schemeClr val="tx1"/>
                </a:solidFill>
                <a:cs typeface="B Nazanin" pitchFamily="2" charset="-78"/>
              </a:rPr>
              <a:t>ي</a:t>
            </a:r>
            <a:r>
              <a:rPr lang="fa-IR" sz="3400" dirty="0">
                <a:solidFill>
                  <a:schemeClr val="tx1"/>
                </a:solidFill>
                <a:cs typeface="B Nazanin" pitchFamily="2" charset="-78"/>
              </a:rPr>
              <a:t> دستگاه، به ع</a:t>
            </a:r>
            <a:r>
              <a:rPr lang="ar-SA" sz="3400" dirty="0">
                <a:solidFill>
                  <a:schemeClr val="tx1"/>
                </a:solidFill>
                <a:cs typeface="B Nazanin" pitchFamily="2" charset="-78"/>
              </a:rPr>
              <a:t>ي</a:t>
            </a:r>
            <a:r>
              <a:rPr lang="fa-IR" sz="3400" dirty="0">
                <a:solidFill>
                  <a:schemeClr val="tx1"/>
                </a:solidFill>
                <a:cs typeface="B Nazanin" pitchFamily="2" charset="-78"/>
              </a:rPr>
              <a:t>وب کوچک و متوسط قبل از آنکه به ع</a:t>
            </a:r>
            <a:r>
              <a:rPr lang="ar-SA" sz="3400" dirty="0">
                <a:solidFill>
                  <a:schemeClr val="tx1"/>
                </a:solidFill>
                <a:cs typeface="B Nazanin" pitchFamily="2" charset="-78"/>
              </a:rPr>
              <a:t>ي</a:t>
            </a:r>
            <a:r>
              <a:rPr lang="fa-IR" sz="3400" dirty="0">
                <a:solidFill>
                  <a:schemeClr val="tx1"/>
                </a:solidFill>
                <a:cs typeface="B Nazanin" pitchFamily="2" charset="-78"/>
              </a:rPr>
              <a:t>وب بزرگ</a:t>
            </a:r>
            <a:r>
              <a:rPr lang="ar-SA" sz="3400" dirty="0">
                <a:solidFill>
                  <a:schemeClr val="tx1"/>
                </a:solidFill>
                <a:cs typeface="B Nazanin" pitchFamily="2" charset="-78"/>
              </a:rPr>
              <a:t>ي</a:t>
            </a:r>
            <a:r>
              <a:rPr lang="fa-IR" sz="3400" dirty="0">
                <a:solidFill>
                  <a:schemeClr val="tx1"/>
                </a:solidFill>
                <a:cs typeface="B Nazanin" pitchFamily="2" charset="-78"/>
              </a:rPr>
              <a:t> تبد</a:t>
            </a:r>
            <a:r>
              <a:rPr lang="ar-SA" sz="3400" dirty="0">
                <a:solidFill>
                  <a:schemeClr val="tx1"/>
                </a:solidFill>
                <a:cs typeface="B Nazanin" pitchFamily="2" charset="-78"/>
              </a:rPr>
              <a:t>ي</a:t>
            </a:r>
            <a:r>
              <a:rPr lang="fa-IR" sz="3400" dirty="0">
                <a:solidFill>
                  <a:schemeClr val="tx1"/>
                </a:solidFill>
                <a:cs typeface="B Nazanin" pitchFamily="2" charset="-78"/>
              </a:rPr>
              <a:t>ل شوند با خبر شده و </a:t>
            </a:r>
            <a:r>
              <a:rPr lang="fa-IR" sz="3400" dirty="0" smtClean="0">
                <a:solidFill>
                  <a:schemeClr val="tx1"/>
                </a:solidFill>
                <a:cs typeface="B Nazanin" pitchFamily="2" charset="-78"/>
              </a:rPr>
              <a:t>در </a:t>
            </a:r>
            <a:r>
              <a:rPr lang="fa-IR" sz="3400" dirty="0">
                <a:solidFill>
                  <a:schemeClr val="tx1"/>
                </a:solidFill>
                <a:cs typeface="B Nazanin" pitchFamily="2" charset="-78"/>
              </a:rPr>
              <a:t>صدد ترم</a:t>
            </a:r>
            <a:r>
              <a:rPr lang="ar-SA" sz="3400" dirty="0">
                <a:solidFill>
                  <a:schemeClr val="tx1"/>
                </a:solidFill>
                <a:cs typeface="B Nazanin" pitchFamily="2" charset="-78"/>
              </a:rPr>
              <a:t>ي</a:t>
            </a:r>
            <a:r>
              <a:rPr lang="fa-IR" sz="3400" dirty="0">
                <a:solidFill>
                  <a:schemeClr val="tx1"/>
                </a:solidFill>
                <a:cs typeface="B Nazanin" pitchFamily="2" charset="-78"/>
              </a:rPr>
              <a:t>م آنها بر م</a:t>
            </a:r>
            <a:r>
              <a:rPr lang="ar-SA" sz="3400" dirty="0">
                <a:solidFill>
                  <a:schemeClr val="tx1"/>
                </a:solidFill>
                <a:cs typeface="B Nazanin" pitchFamily="2" charset="-78"/>
              </a:rPr>
              <a:t>ي</a:t>
            </a:r>
            <a:r>
              <a:rPr lang="fa-IR" sz="3400" dirty="0">
                <a:solidFill>
                  <a:schemeClr val="tx1"/>
                </a:solidFill>
                <a:cs typeface="B Nazanin" pitchFamily="2" charset="-78"/>
              </a:rPr>
              <a:t>‌آ</a:t>
            </a:r>
            <a:r>
              <a:rPr lang="ar-SA" sz="3400" dirty="0">
                <a:solidFill>
                  <a:schemeClr val="tx1"/>
                </a:solidFill>
                <a:cs typeface="B Nazanin" pitchFamily="2" charset="-78"/>
              </a:rPr>
              <a:t>يي</a:t>
            </a:r>
            <a:r>
              <a:rPr lang="fa-IR" sz="3400" dirty="0">
                <a:solidFill>
                  <a:schemeClr val="tx1"/>
                </a:solidFill>
                <a:cs typeface="B Nazanin" pitchFamily="2" charset="-78"/>
              </a:rPr>
              <a:t>م</a:t>
            </a:r>
            <a:r>
              <a:rPr lang="fa-IR" sz="3400" dirty="0" smtClean="0">
                <a:solidFill>
                  <a:schemeClr val="tx1"/>
                </a:solidFill>
                <a:cs typeface="B Nazanin" pitchFamily="2" charset="-78"/>
              </a:rPr>
              <a:t>.</a:t>
            </a:r>
            <a:r>
              <a:rPr lang="en-US" sz="3400" dirty="0" smtClean="0">
                <a:solidFill>
                  <a:schemeClr val="tx1"/>
                </a:solidFill>
                <a:cs typeface="B Nazanin" pitchFamily="2" charset="-78"/>
              </a:rPr>
              <a:t>                      </a:t>
            </a:r>
            <a:r>
              <a:rPr lang="fa-IR" sz="3400" dirty="0">
                <a:solidFill>
                  <a:schemeClr val="tx1"/>
                </a:solidFill>
                <a:cs typeface="B Nazanin" pitchFamily="2" charset="-78"/>
              </a:rPr>
              <a:t/>
            </a:r>
            <a:br>
              <a:rPr lang="fa-IR" sz="3400" dirty="0">
                <a:solidFill>
                  <a:schemeClr val="tx1"/>
                </a:solidFill>
                <a:cs typeface="B Nazanin" pitchFamily="2" charset="-78"/>
              </a:rPr>
            </a:br>
            <a:r>
              <a:rPr lang="fa-IR" sz="3400" dirty="0">
                <a:solidFill>
                  <a:schemeClr val="tx1"/>
                </a:solidFill>
                <a:cs typeface="B Nazanin" pitchFamily="2" charset="-78"/>
              </a:rPr>
              <a:t>-تم</a:t>
            </a:r>
            <a:r>
              <a:rPr lang="ar-SA" sz="3400" dirty="0">
                <a:solidFill>
                  <a:schemeClr val="tx1"/>
                </a:solidFill>
                <a:cs typeface="B Nazanin" pitchFamily="2" charset="-78"/>
              </a:rPr>
              <a:t>ي</a:t>
            </a:r>
            <a:r>
              <a:rPr lang="fa-IR" sz="3400" dirty="0">
                <a:solidFill>
                  <a:schemeClr val="tx1"/>
                </a:solidFill>
                <a:cs typeface="B Nazanin" pitchFamily="2" charset="-78"/>
              </a:rPr>
              <a:t>ز کار</a:t>
            </a:r>
            <a:r>
              <a:rPr lang="ar-SA" sz="3400" dirty="0">
                <a:solidFill>
                  <a:schemeClr val="tx1"/>
                </a:solidFill>
                <a:cs typeface="B Nazanin" pitchFamily="2" charset="-78"/>
              </a:rPr>
              <a:t>ي</a:t>
            </a:r>
            <a:r>
              <a:rPr lang="fa-IR" sz="3400" dirty="0">
                <a:solidFill>
                  <a:schemeClr val="tx1"/>
                </a:solidFill>
                <a:cs typeface="B Nazanin" pitchFamily="2" charset="-78"/>
              </a:rPr>
              <a:t> به ن</a:t>
            </a:r>
            <a:r>
              <a:rPr lang="fa-IR" sz="3400" dirty="0" smtClean="0">
                <a:solidFill>
                  <a:schemeClr val="tx1"/>
                </a:solidFill>
                <a:cs typeface="B Nazanin" pitchFamily="2" charset="-78"/>
              </a:rPr>
              <a:t>وع</a:t>
            </a:r>
            <a:r>
              <a:rPr lang="ar-SA" sz="3400" dirty="0">
                <a:solidFill>
                  <a:schemeClr val="tx1"/>
                </a:solidFill>
                <a:cs typeface="B Nazanin" pitchFamily="2" charset="-78"/>
              </a:rPr>
              <a:t>ي</a:t>
            </a:r>
            <a:r>
              <a:rPr lang="fa-IR" sz="3400" dirty="0">
                <a:solidFill>
                  <a:schemeClr val="tx1"/>
                </a:solidFill>
                <a:cs typeface="B Nazanin" pitchFamily="2" charset="-78"/>
              </a:rPr>
              <a:t> همان بازرس</a:t>
            </a:r>
            <a:r>
              <a:rPr lang="ar-SA" sz="3400" dirty="0">
                <a:solidFill>
                  <a:schemeClr val="tx1"/>
                </a:solidFill>
                <a:cs typeface="B Nazanin" pitchFamily="2" charset="-78"/>
              </a:rPr>
              <a:t>ي</a:t>
            </a:r>
            <a:r>
              <a:rPr lang="fa-IR" sz="3400" dirty="0">
                <a:solidFill>
                  <a:schemeClr val="tx1"/>
                </a:solidFill>
                <a:cs typeface="B Nazanin" pitchFamily="2" charset="-78"/>
              </a:rPr>
              <a:t> است</a:t>
            </a:r>
            <a:endParaRPr lang="en-US" sz="3400" dirty="0">
              <a:solidFill>
                <a:schemeClr val="tx1"/>
              </a:solidFill>
            </a:endParaRPr>
          </a:p>
        </p:txBody>
      </p:sp>
      <p:sp>
        <p:nvSpPr>
          <p:cNvPr id="6" name="Content Placeholder 2"/>
          <p:cNvSpPr txBox="1">
            <a:spLocks/>
          </p:cNvSpPr>
          <p:nvPr/>
        </p:nvSpPr>
        <p:spPr>
          <a:xfrm>
            <a:off x="503238" y="682625"/>
            <a:ext cx="8183562" cy="15271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400" b="1" dirty="0" smtClean="0">
                <a:solidFill>
                  <a:schemeClr val="bg1"/>
                </a:solidFill>
                <a:cs typeface="B Titr" pitchFamily="2" charset="-78"/>
              </a:rPr>
              <a:t> تم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ز کار</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 اول</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ه </a:t>
            </a:r>
            <a:r>
              <a:rPr lang="fa-IR" sz="2800" b="1" dirty="0" smtClean="0">
                <a:solidFill>
                  <a:schemeClr val="bg1"/>
                </a:solidFill>
                <a:cs typeface="B Titr" pitchFamily="2" charset="-78"/>
              </a:rPr>
              <a:t>- ادامه</a:t>
            </a:r>
            <a:r>
              <a:rPr lang="fa-IR" sz="4400" b="1" dirty="0" smtClean="0">
                <a:solidFill>
                  <a:schemeClr val="bg1"/>
                </a:solidFill>
                <a:cs typeface="B Titr" pitchFamily="2" charset="-78"/>
              </a:rPr>
              <a:t/>
            </a:r>
            <a:br>
              <a:rPr lang="fa-IR" sz="4400" b="1" dirty="0" smtClean="0">
                <a:solidFill>
                  <a:schemeClr val="bg1"/>
                </a:solidFill>
                <a:cs typeface="B Titr" pitchFamily="2" charset="-78"/>
              </a:rPr>
            </a:br>
            <a:endParaRPr lang="en-US" sz="4400" i="1" dirty="0" smtClean="0">
              <a:solidFill>
                <a:schemeClr val="bg1"/>
              </a:solidFill>
              <a:cs typeface="B Nazanin" panose="00000400000000000000" pitchFamily="2" charset="-78"/>
            </a:endParaRPr>
          </a:p>
        </p:txBody>
      </p:sp>
    </p:spTree>
    <p:extLst>
      <p:ext uri="{BB962C8B-B14F-4D97-AF65-F5344CB8AC3E}">
        <p14:creationId xmlns:p14="http://schemas.microsoft.com/office/powerpoint/2010/main" xmlns="" val="2662851218"/>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79437" y="2362200"/>
            <a:ext cx="8183563" cy="4114800"/>
          </a:xfrm>
        </p:spPr>
        <p:txBody>
          <a:bodyPr/>
          <a:lstStyle/>
          <a:p>
            <a:pPr algn="r" rtl="1" eaLnBrk="1" hangingPunct="1">
              <a:lnSpc>
                <a:spcPct val="150000"/>
              </a:lnSpc>
            </a:pPr>
            <a:r>
              <a:rPr lang="fa-IR" sz="3500" dirty="0" smtClean="0">
                <a:solidFill>
                  <a:schemeClr val="tx1"/>
                </a:solidFill>
                <a:cs typeface="B Nazanin" panose="00000400000000000000" pitchFamily="2" charset="-78"/>
              </a:rPr>
              <a:t>- چه موارد</a:t>
            </a:r>
            <a:r>
              <a:rPr lang="ar-SA" sz="3500" dirty="0" smtClean="0">
                <a:solidFill>
                  <a:schemeClr val="tx1"/>
                </a:solidFill>
                <a:cs typeface="B Nazanin" panose="00000400000000000000" pitchFamily="2" charset="-78"/>
              </a:rPr>
              <a:t>ي</a:t>
            </a:r>
            <a:r>
              <a:rPr lang="fa-IR" sz="3500" dirty="0" smtClean="0">
                <a:solidFill>
                  <a:schemeClr val="tx1"/>
                </a:solidFill>
                <a:cs typeface="B Nazanin" panose="00000400000000000000" pitchFamily="2" charset="-78"/>
              </a:rPr>
              <a:t> لازم است که به هر اپراتور آموزش داده شود؟</a:t>
            </a:r>
            <a:br>
              <a:rPr lang="fa-IR" sz="3500" dirty="0" smtClean="0">
                <a:solidFill>
                  <a:schemeClr val="tx1"/>
                </a:solidFill>
                <a:cs typeface="B Nazanin" panose="00000400000000000000" pitchFamily="2" charset="-78"/>
              </a:rPr>
            </a:br>
            <a:r>
              <a:rPr lang="fa-IR" sz="3500" dirty="0" smtClean="0">
                <a:solidFill>
                  <a:schemeClr val="tx1"/>
                </a:solidFill>
                <a:cs typeface="B Nazanin" panose="00000400000000000000" pitchFamily="2" charset="-78"/>
              </a:rPr>
              <a:t>- موارد آموزش داده شده در کجا کاربرد دارد؟</a:t>
            </a:r>
            <a:br>
              <a:rPr lang="fa-IR" sz="3500" dirty="0" smtClean="0">
                <a:solidFill>
                  <a:schemeClr val="tx1"/>
                </a:solidFill>
                <a:cs typeface="B Nazanin" panose="00000400000000000000" pitchFamily="2" charset="-78"/>
              </a:rPr>
            </a:br>
            <a:r>
              <a:rPr lang="fa-IR" sz="3500" dirty="0" smtClean="0">
                <a:solidFill>
                  <a:schemeClr val="tx1"/>
                </a:solidFill>
                <a:cs typeface="B Nazanin" panose="00000400000000000000" pitchFamily="2" charset="-78"/>
              </a:rPr>
              <a:t>- چگونه م</a:t>
            </a:r>
            <a:r>
              <a:rPr lang="ar-SA" sz="3500" dirty="0" smtClean="0">
                <a:solidFill>
                  <a:schemeClr val="tx1"/>
                </a:solidFill>
                <a:cs typeface="B Nazanin" panose="00000400000000000000" pitchFamily="2" charset="-78"/>
              </a:rPr>
              <a:t>ي</a:t>
            </a:r>
            <a:r>
              <a:rPr lang="fa-IR" sz="3500" dirty="0" smtClean="0">
                <a:solidFill>
                  <a:schemeClr val="tx1"/>
                </a:solidFill>
                <a:cs typeface="B Nazanin" panose="00000400000000000000" pitchFamily="2" charset="-78"/>
              </a:rPr>
              <a:t>‌توان ا</a:t>
            </a:r>
            <a:r>
              <a:rPr lang="ar-SA" sz="3500" dirty="0" smtClean="0">
                <a:solidFill>
                  <a:schemeClr val="tx1"/>
                </a:solidFill>
                <a:cs typeface="B Nazanin" panose="00000400000000000000" pitchFamily="2" charset="-78"/>
              </a:rPr>
              <a:t>ي</a:t>
            </a:r>
            <a:r>
              <a:rPr lang="fa-IR" sz="3500" dirty="0" smtClean="0">
                <a:solidFill>
                  <a:schemeClr val="tx1"/>
                </a:solidFill>
                <a:cs typeface="B Nazanin" panose="00000400000000000000" pitchFamily="2" charset="-78"/>
              </a:rPr>
              <a:t>ن موارد را توسعه داد؟</a:t>
            </a:r>
            <a:br>
              <a:rPr lang="fa-IR" sz="3500" dirty="0" smtClean="0">
                <a:solidFill>
                  <a:schemeClr val="tx1"/>
                </a:solidFill>
                <a:cs typeface="B Nazanin" panose="00000400000000000000" pitchFamily="2" charset="-78"/>
              </a:rPr>
            </a:br>
            <a:r>
              <a:rPr lang="fa-IR" sz="3500" dirty="0" smtClean="0">
                <a:solidFill>
                  <a:schemeClr val="tx1"/>
                </a:solidFill>
                <a:cs typeface="B Nazanin" panose="00000400000000000000" pitchFamily="2" charset="-78"/>
              </a:rPr>
              <a:t>- مد</a:t>
            </a:r>
            <a:r>
              <a:rPr lang="ar-SA" sz="3500" dirty="0" smtClean="0">
                <a:solidFill>
                  <a:schemeClr val="tx1"/>
                </a:solidFill>
                <a:cs typeface="B Nazanin" panose="00000400000000000000" pitchFamily="2" charset="-78"/>
              </a:rPr>
              <a:t>ي</a:t>
            </a:r>
            <a:r>
              <a:rPr lang="fa-IR" sz="3500" dirty="0" smtClean="0">
                <a:solidFill>
                  <a:schemeClr val="tx1"/>
                </a:solidFill>
                <a:cs typeface="B Nazanin" panose="00000400000000000000" pitchFamily="2" charset="-78"/>
              </a:rPr>
              <a:t>ران خط چگونه م</a:t>
            </a:r>
            <a:r>
              <a:rPr lang="ar-SA" sz="3500" dirty="0" smtClean="0">
                <a:solidFill>
                  <a:schemeClr val="tx1"/>
                </a:solidFill>
                <a:cs typeface="B Nazanin" panose="00000400000000000000" pitchFamily="2" charset="-78"/>
              </a:rPr>
              <a:t>ي</a:t>
            </a:r>
            <a:r>
              <a:rPr lang="fa-IR" sz="3500" dirty="0" smtClean="0">
                <a:solidFill>
                  <a:schemeClr val="tx1"/>
                </a:solidFill>
                <a:cs typeface="B Nazanin" panose="00000400000000000000" pitchFamily="2" charset="-78"/>
              </a:rPr>
              <a:t>‌توانند به اپراتور ها در موارد فوق کمک کنند؟</a:t>
            </a:r>
            <a:endParaRPr lang="en-US" sz="3500" dirty="0" smtClean="0">
              <a:solidFill>
                <a:schemeClr val="tx1"/>
              </a:solidFill>
              <a:cs typeface="B Nazanin" panose="00000400000000000000" pitchFamily="2" charset="-78"/>
            </a:endParaRPr>
          </a:p>
        </p:txBody>
      </p:sp>
      <p:sp>
        <p:nvSpPr>
          <p:cNvPr id="77827" name="Content Placeholder 2"/>
          <p:cNvSpPr>
            <a:spLocks noGrp="1"/>
          </p:cNvSpPr>
          <p:nvPr>
            <p:ph idx="1"/>
          </p:nvPr>
        </p:nvSpPr>
        <p:spPr>
          <a:xfrm>
            <a:off x="533400" y="10636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توجه سرپرستان به موارد تم</a:t>
            </a:r>
            <a:r>
              <a:rPr lang="ar-SA" sz="4400" b="1" dirty="0" smtClean="0">
                <a:solidFill>
                  <a:schemeClr val="bg1"/>
                </a:solidFill>
                <a:cs typeface="B Titr" pitchFamily="2" charset="-78"/>
              </a:rPr>
              <a:t>ي</a:t>
            </a:r>
            <a:r>
              <a:rPr lang="fa-IR" sz="4400" b="1" dirty="0" smtClean="0">
                <a:solidFill>
                  <a:schemeClr val="bg1"/>
                </a:solidFill>
                <a:cs typeface="B Titr" pitchFamily="2" charset="-78"/>
              </a:rPr>
              <a:t>ز کار</a:t>
            </a:r>
            <a:r>
              <a:rPr lang="ar-SA" sz="4400" b="1" dirty="0" smtClean="0">
                <a:solidFill>
                  <a:schemeClr val="bg1"/>
                </a:solidFill>
                <a:cs typeface="B Titr" pitchFamily="2" charset="-78"/>
              </a:rPr>
              <a:t>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905000"/>
            <a:ext cx="8183562" cy="2987675"/>
          </a:xfrm>
        </p:spPr>
        <p:txBody>
          <a:bodyPr rtlCol="0">
            <a:normAutofit/>
          </a:bodyPr>
          <a:lstStyle/>
          <a:p>
            <a:pPr algn="r" eaLnBrk="1" fontAlgn="auto" hangingPunct="1">
              <a:lnSpc>
                <a:spcPct val="150000"/>
              </a:lnSpc>
              <a:spcAft>
                <a:spcPts val="0"/>
              </a:spcAft>
              <a:defRPr/>
            </a:pPr>
            <a:r>
              <a:rPr lang="fa-IR" dirty="0" smtClean="0">
                <a:solidFill>
                  <a:schemeClr val="tx1"/>
                </a:solidFill>
                <a:cs typeface="B Nazanin" pitchFamily="2" charset="-78"/>
              </a:rPr>
              <a:t>- مهمتر</a:t>
            </a:r>
            <a:r>
              <a:rPr lang="ar-SA" dirty="0" smtClean="0">
                <a:solidFill>
                  <a:schemeClr val="tx1"/>
                </a:solidFill>
                <a:cs typeface="B Nazanin" pitchFamily="2" charset="-78"/>
              </a:rPr>
              <a:t>ي</a:t>
            </a:r>
            <a:r>
              <a:rPr lang="fa-IR" dirty="0" smtClean="0">
                <a:solidFill>
                  <a:schemeClr val="tx1"/>
                </a:solidFill>
                <a:cs typeface="B Nazanin" pitchFamily="2" charset="-78"/>
              </a:rPr>
              <a:t>ن منابع آلوده کننده کدامند؟</a:t>
            </a:r>
            <a:br>
              <a:rPr lang="fa-IR" dirty="0" smtClean="0">
                <a:solidFill>
                  <a:schemeClr val="tx1"/>
                </a:solidFill>
                <a:cs typeface="B Nazanin" pitchFamily="2" charset="-78"/>
              </a:rPr>
            </a:br>
            <a:r>
              <a:rPr lang="fa-IR" dirty="0" smtClean="0">
                <a:solidFill>
                  <a:schemeClr val="tx1"/>
                </a:solidFill>
                <a:cs typeface="B Nazanin" pitchFamily="2" charset="-78"/>
              </a:rPr>
              <a:t>- آ</a:t>
            </a:r>
            <a:r>
              <a:rPr lang="ar-SA" dirty="0" smtClean="0">
                <a:solidFill>
                  <a:schemeClr val="tx1"/>
                </a:solidFill>
                <a:cs typeface="B Nazanin" pitchFamily="2" charset="-78"/>
              </a:rPr>
              <a:t>ي</a:t>
            </a:r>
            <a:r>
              <a:rPr lang="fa-IR" dirty="0" smtClean="0">
                <a:solidFill>
                  <a:schemeClr val="tx1"/>
                </a:solidFill>
                <a:cs typeface="B Nazanin" pitchFamily="2" charset="-78"/>
              </a:rPr>
              <a:t>ا م</a:t>
            </a:r>
            <a:r>
              <a:rPr lang="ar-SA" dirty="0" smtClean="0">
                <a:solidFill>
                  <a:schemeClr val="tx1"/>
                </a:solidFill>
                <a:cs typeface="B Nazanin" pitchFamily="2" charset="-78"/>
              </a:rPr>
              <a:t>ي</a:t>
            </a:r>
            <a:r>
              <a:rPr lang="fa-IR" dirty="0" smtClean="0">
                <a:solidFill>
                  <a:schemeClr val="tx1"/>
                </a:solidFill>
                <a:cs typeface="B Nazanin" pitchFamily="2" charset="-78"/>
              </a:rPr>
              <a:t>‌توان منابع آلوده کننده را به نحو</a:t>
            </a:r>
            <a:r>
              <a:rPr lang="ar-SA" dirty="0" smtClean="0">
                <a:solidFill>
                  <a:schemeClr val="tx1"/>
                </a:solidFill>
                <a:cs typeface="B Nazanin" pitchFamily="2" charset="-78"/>
              </a:rPr>
              <a:t>ي</a:t>
            </a:r>
            <a:r>
              <a:rPr lang="fa-IR" dirty="0" smtClean="0">
                <a:solidFill>
                  <a:schemeClr val="tx1"/>
                </a:solidFill>
                <a:cs typeface="B Nazanin" pitchFamily="2" charset="-78"/>
              </a:rPr>
              <a:t> حذف کرد؟</a:t>
            </a:r>
            <a:br>
              <a:rPr lang="fa-IR" dirty="0" smtClean="0">
                <a:solidFill>
                  <a:schemeClr val="tx1"/>
                </a:solidFill>
                <a:cs typeface="B Nazanin" pitchFamily="2" charset="-78"/>
              </a:rPr>
            </a:br>
            <a:r>
              <a:rPr lang="fa-IR" dirty="0" smtClean="0">
                <a:solidFill>
                  <a:schemeClr val="tx1"/>
                </a:solidFill>
                <a:cs typeface="B Nazanin" pitchFamily="2" charset="-78"/>
              </a:rPr>
              <a:t>- آ</a:t>
            </a:r>
            <a:r>
              <a:rPr lang="ar-SA" dirty="0" smtClean="0">
                <a:solidFill>
                  <a:schemeClr val="tx1"/>
                </a:solidFill>
                <a:cs typeface="B Nazanin" pitchFamily="2" charset="-78"/>
              </a:rPr>
              <a:t>ي</a:t>
            </a:r>
            <a:r>
              <a:rPr lang="fa-IR" dirty="0" smtClean="0">
                <a:solidFill>
                  <a:schemeClr val="tx1"/>
                </a:solidFill>
                <a:cs typeface="B Nazanin" pitchFamily="2" charset="-78"/>
              </a:rPr>
              <a:t>ا راه بهتر</a:t>
            </a:r>
            <a:r>
              <a:rPr lang="ar-SA" dirty="0" smtClean="0">
                <a:solidFill>
                  <a:schemeClr val="tx1"/>
                </a:solidFill>
                <a:cs typeface="B Nazanin" pitchFamily="2" charset="-78"/>
              </a:rPr>
              <a:t>ي</a:t>
            </a:r>
            <a:r>
              <a:rPr lang="fa-IR" dirty="0" smtClean="0">
                <a:solidFill>
                  <a:schemeClr val="tx1"/>
                </a:solidFill>
                <a:cs typeface="B Nazanin" pitchFamily="2" charset="-78"/>
              </a:rPr>
              <a:t> برا</a:t>
            </a:r>
            <a:r>
              <a:rPr lang="ar-SA" dirty="0" smtClean="0">
                <a:solidFill>
                  <a:schemeClr val="tx1"/>
                </a:solidFill>
                <a:cs typeface="B Nazanin" pitchFamily="2" charset="-78"/>
              </a:rPr>
              <a:t>ي</a:t>
            </a:r>
            <a:r>
              <a:rPr lang="fa-IR" dirty="0" smtClean="0">
                <a:solidFill>
                  <a:schemeClr val="tx1"/>
                </a:solidFill>
                <a:cs typeface="B Nazanin" pitchFamily="2" charset="-78"/>
              </a:rPr>
              <a:t> تم</a:t>
            </a:r>
            <a:r>
              <a:rPr lang="ar-SA" dirty="0" smtClean="0">
                <a:solidFill>
                  <a:schemeClr val="tx1"/>
                </a:solidFill>
                <a:cs typeface="B Nazanin" pitchFamily="2" charset="-78"/>
              </a:rPr>
              <a:t>ي</a:t>
            </a:r>
            <a:r>
              <a:rPr lang="fa-IR" dirty="0" smtClean="0">
                <a:solidFill>
                  <a:schemeClr val="tx1"/>
                </a:solidFill>
                <a:cs typeface="B Nazanin" pitchFamily="2" charset="-78"/>
              </a:rPr>
              <a:t>ز کار</a:t>
            </a:r>
            <a:r>
              <a:rPr lang="ar-SA" dirty="0" smtClean="0">
                <a:solidFill>
                  <a:schemeClr val="tx1"/>
                </a:solidFill>
                <a:cs typeface="B Nazanin" pitchFamily="2" charset="-78"/>
              </a:rPr>
              <a:t>ي</a:t>
            </a:r>
            <a:r>
              <a:rPr lang="fa-IR" dirty="0" smtClean="0">
                <a:solidFill>
                  <a:schemeClr val="tx1"/>
                </a:solidFill>
                <a:cs typeface="B Nazanin" pitchFamily="2" charset="-78"/>
              </a:rPr>
              <a:t> وجود دارد؟ و ....</a:t>
            </a:r>
            <a:endParaRPr lang="en-US" dirty="0">
              <a:solidFill>
                <a:schemeClr val="tx1"/>
              </a:solidFill>
              <a:cs typeface="B Nazanin" pitchFamily="2" charset="-78"/>
            </a:endParaRPr>
          </a:p>
        </p:txBody>
      </p:sp>
      <p:sp>
        <p:nvSpPr>
          <p:cNvPr id="78851" name="Content Placeholder 2"/>
          <p:cNvSpPr>
            <a:spLocks noGrp="1"/>
          </p:cNvSpPr>
          <p:nvPr>
            <p:ph idx="1"/>
          </p:nvPr>
        </p:nvSpPr>
        <p:spPr>
          <a:xfrm>
            <a:off x="480219" y="1063417"/>
            <a:ext cx="8183562" cy="688975"/>
          </a:xfrm>
        </p:spPr>
        <p:txBody>
          <a:bodyPr>
            <a:noAutofit/>
          </a:bodyPr>
          <a:lstStyle/>
          <a:p>
            <a:pPr marL="0" indent="0" algn="ctr" eaLnBrk="1" hangingPunct="1">
              <a:buFont typeface="Wingdings 2" panose="05020102010507070707" pitchFamily="18" charset="2"/>
              <a:buNone/>
            </a:pPr>
            <a:r>
              <a:rPr lang="fa-IR" sz="2800" dirty="0" smtClean="0">
                <a:solidFill>
                  <a:schemeClr val="bg1"/>
                </a:solidFill>
                <a:cs typeface="B Titr" pitchFamily="2" charset="-78"/>
              </a:rPr>
              <a:t>تشک</a:t>
            </a:r>
            <a:r>
              <a:rPr lang="ar-SA" sz="2800" dirty="0" smtClean="0">
                <a:solidFill>
                  <a:schemeClr val="bg1"/>
                </a:solidFill>
                <a:cs typeface="B Titr" pitchFamily="2" charset="-78"/>
              </a:rPr>
              <a:t>ي</a:t>
            </a:r>
            <a:r>
              <a:rPr lang="fa-IR" sz="2800" dirty="0" smtClean="0">
                <a:solidFill>
                  <a:schemeClr val="bg1"/>
                </a:solidFill>
                <a:cs typeface="B Titr" pitchFamily="2" charset="-78"/>
              </a:rPr>
              <a:t>ل گروهها</a:t>
            </a:r>
            <a:r>
              <a:rPr lang="ar-SA" sz="2800" dirty="0" smtClean="0">
                <a:solidFill>
                  <a:schemeClr val="bg1"/>
                </a:solidFill>
                <a:cs typeface="B Titr" pitchFamily="2" charset="-78"/>
              </a:rPr>
              <a:t>ي</a:t>
            </a:r>
            <a:r>
              <a:rPr lang="fa-IR" sz="2800" dirty="0" smtClean="0">
                <a:solidFill>
                  <a:schemeClr val="bg1"/>
                </a:solidFill>
                <a:cs typeface="B Titr" pitchFamily="2" charset="-78"/>
              </a:rPr>
              <a:t> کوچک و تشک</a:t>
            </a:r>
            <a:r>
              <a:rPr lang="ar-SA" sz="2800" dirty="0" smtClean="0">
                <a:solidFill>
                  <a:schemeClr val="bg1"/>
                </a:solidFill>
                <a:cs typeface="B Titr" pitchFamily="2" charset="-78"/>
              </a:rPr>
              <a:t>ي</a:t>
            </a:r>
            <a:r>
              <a:rPr lang="fa-IR" sz="2800" dirty="0" smtClean="0">
                <a:solidFill>
                  <a:schemeClr val="bg1"/>
                </a:solidFill>
                <a:cs typeface="B Titr" pitchFamily="2" charset="-78"/>
              </a:rPr>
              <a:t>ل جلسات و بحث و بررس</a:t>
            </a:r>
            <a:r>
              <a:rPr lang="ar-SA" sz="2800" dirty="0" smtClean="0">
                <a:solidFill>
                  <a:schemeClr val="bg1"/>
                </a:solidFill>
                <a:cs typeface="B Titr" pitchFamily="2" charset="-78"/>
              </a:rPr>
              <a:t>ي</a:t>
            </a:r>
            <a:r>
              <a:rPr lang="fa-IR" sz="2800" dirty="0" smtClean="0">
                <a:solidFill>
                  <a:schemeClr val="bg1"/>
                </a:solidFill>
                <a:cs typeface="B Titr" pitchFamily="2" charset="-78"/>
              </a:rPr>
              <a:t/>
            </a:r>
            <a:br>
              <a:rPr lang="fa-IR" sz="2800" dirty="0" smtClean="0">
                <a:solidFill>
                  <a:schemeClr val="bg1"/>
                </a:solidFill>
                <a:cs typeface="B Titr" pitchFamily="2" charset="-78"/>
              </a:rPr>
            </a:br>
            <a:r>
              <a:rPr lang="fa-IR" sz="2800" dirty="0" smtClean="0">
                <a:solidFill>
                  <a:schemeClr val="bg1"/>
                </a:solidFill>
                <a:cs typeface="B Titr" pitchFamily="2" charset="-78"/>
              </a:rPr>
              <a:t>موارد کشف شده و طرح سوالات</a:t>
            </a:r>
            <a:r>
              <a:rPr lang="ar-SA" sz="2800" dirty="0" smtClean="0">
                <a:solidFill>
                  <a:schemeClr val="bg1"/>
                </a:solidFill>
                <a:cs typeface="B Titr" pitchFamily="2" charset="-78"/>
              </a:rPr>
              <a:t>ي</a:t>
            </a:r>
            <a:r>
              <a:rPr lang="fa-IR" sz="2800" dirty="0" smtClean="0">
                <a:solidFill>
                  <a:schemeClr val="bg1"/>
                </a:solidFill>
                <a:cs typeface="B Titr" pitchFamily="2" charset="-78"/>
              </a:rPr>
              <a:t> از قب</a:t>
            </a:r>
            <a:r>
              <a:rPr lang="ar-SA" sz="2800" dirty="0" smtClean="0">
                <a:solidFill>
                  <a:schemeClr val="bg1"/>
                </a:solidFill>
                <a:cs typeface="B Titr" pitchFamily="2" charset="-78"/>
              </a:rPr>
              <a:t>ي</a:t>
            </a:r>
            <a:r>
              <a:rPr lang="fa-IR" sz="2800" dirty="0" smtClean="0">
                <a:solidFill>
                  <a:schemeClr val="bg1"/>
                </a:solidFill>
                <a:cs typeface="B Titr" pitchFamily="2" charset="-78"/>
              </a:rPr>
              <a:t>ل :</a:t>
            </a:r>
            <a:endParaRPr lang="en-US" sz="28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503238" y="2422525"/>
            <a:ext cx="8183562" cy="3978275"/>
          </a:xfrm>
        </p:spPr>
        <p:txBody>
          <a:bodyPr/>
          <a:lstStyle/>
          <a:p>
            <a:pPr algn="r" rtl="1" eaLnBrk="1" hangingPunct="1">
              <a:lnSpc>
                <a:spcPct val="150000"/>
              </a:lnSpc>
            </a:pP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بهبود وضع</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ت منابع آلوده کننده</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از ب</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 بردن منبع آلا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نده در محل تول</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د آن</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جلوگ</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ر</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از پخش مواد آلا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نده در صورت عدم امکان از ب</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 بردن آن</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بهبود وضع</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ت قسمتها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آلوده تجه</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زات که تم</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زکار</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آنها مشکلتر است (در صورت عدم امکان از ب</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 بردن منبع آلا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نده و </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ا جلوگ</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ر</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از پخش مواد آلا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نده)</a:t>
            </a:r>
            <a:br>
              <a:rPr lang="fa-IR" sz="2400" dirty="0" smtClean="0">
                <a:solidFill>
                  <a:schemeClr val="tx1"/>
                </a:solidFill>
                <a:cs typeface="B Nazanin" panose="00000400000000000000" pitchFamily="2" charset="-78"/>
              </a:rPr>
            </a:br>
            <a:r>
              <a:rPr lang="fa-IR" sz="2400" dirty="0" smtClean="0">
                <a:solidFill>
                  <a:schemeClr val="tx1"/>
                </a:solidFill>
                <a:cs typeface="B Nazanin" panose="00000400000000000000" pitchFamily="2" charset="-78"/>
              </a:rPr>
              <a:t>- ارائه گزارش کتب</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به واحدها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طراح</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مهندس</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و طراح</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محصول در رابطه با کارها</a:t>
            </a:r>
            <a:r>
              <a:rPr lang="ar-SA" sz="2400" dirty="0" smtClean="0">
                <a:solidFill>
                  <a:schemeClr val="tx1"/>
                </a:solidFill>
                <a:cs typeface="B Nazanin" panose="00000400000000000000" pitchFamily="2" charset="-78"/>
              </a:rPr>
              <a:t>ي</a:t>
            </a:r>
            <a:r>
              <a:rPr lang="fa-IR" sz="2400" dirty="0" smtClean="0">
                <a:solidFill>
                  <a:schemeClr val="tx1"/>
                </a:solidFill>
                <a:cs typeface="B Nazanin" panose="00000400000000000000" pitchFamily="2" charset="-78"/>
              </a:rPr>
              <a:t> انجام شده.</a:t>
            </a:r>
            <a:endParaRPr lang="en-US" sz="2400" dirty="0" smtClean="0">
              <a:solidFill>
                <a:schemeClr val="tx1"/>
              </a:solidFill>
              <a:cs typeface="B Nazanin" panose="00000400000000000000" pitchFamily="2" charset="-78"/>
            </a:endParaRPr>
          </a:p>
        </p:txBody>
      </p:sp>
      <p:sp>
        <p:nvSpPr>
          <p:cNvPr id="79875" name="Content Placeholder 2"/>
          <p:cNvSpPr>
            <a:spLocks noGrp="1"/>
          </p:cNvSpPr>
          <p:nvPr>
            <p:ph idx="1"/>
          </p:nvPr>
        </p:nvSpPr>
        <p:spPr>
          <a:xfrm>
            <a:off x="503238" y="9874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 مقابله با منابع آلوده کننده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183562" cy="3368675"/>
          </a:xfrm>
        </p:spPr>
        <p:txBody>
          <a:bodyPr rtlCol="0">
            <a:noAutofit/>
          </a:bodyPr>
          <a:lstStyle/>
          <a:p>
            <a:pPr lvl="1" rtl="1" eaLnBrk="1" fontAlgn="auto" hangingPunct="1">
              <a:lnSpc>
                <a:spcPct val="150000"/>
              </a:lnSpc>
              <a:spcBef>
                <a:spcPts val="0"/>
              </a:spcBef>
              <a:spcAft>
                <a:spcPts val="0"/>
              </a:spcAft>
              <a:defRPr/>
            </a:pPr>
            <a:r>
              <a:rPr lang="fa-IR" sz="3200" dirty="0">
                <a:solidFill>
                  <a:schemeClr val="tx1"/>
                </a:solidFill>
                <a:cs typeface="B Nazanin" pitchFamily="2" charset="-78"/>
              </a:rPr>
              <a:t>- منابع آلا</a:t>
            </a:r>
            <a:r>
              <a:rPr lang="ar-SA" sz="3200" dirty="0">
                <a:solidFill>
                  <a:schemeClr val="tx1"/>
                </a:solidFill>
                <a:cs typeface="B Nazanin" pitchFamily="2" charset="-78"/>
              </a:rPr>
              <a:t>ي</a:t>
            </a:r>
            <a:r>
              <a:rPr lang="fa-IR" sz="3200" dirty="0">
                <a:solidFill>
                  <a:schemeClr val="tx1"/>
                </a:solidFill>
                <a:cs typeface="B Nazanin" pitchFamily="2" charset="-78"/>
              </a:rPr>
              <a:t>نده‌ا</a:t>
            </a:r>
            <a:r>
              <a:rPr lang="ar-SA" sz="3200" dirty="0">
                <a:solidFill>
                  <a:schemeClr val="tx1"/>
                </a:solidFill>
                <a:cs typeface="B Nazanin" pitchFamily="2" charset="-78"/>
              </a:rPr>
              <a:t>ي</a:t>
            </a:r>
            <a:r>
              <a:rPr lang="fa-IR" sz="3200" dirty="0">
                <a:solidFill>
                  <a:schemeClr val="tx1"/>
                </a:solidFill>
                <a:cs typeface="B Nazanin" pitchFamily="2" charset="-78"/>
              </a:rPr>
              <a:t> که به علت محدود</a:t>
            </a:r>
            <a:r>
              <a:rPr lang="ar-SA" sz="3200" dirty="0">
                <a:solidFill>
                  <a:schemeClr val="tx1"/>
                </a:solidFill>
                <a:cs typeface="B Nazanin" pitchFamily="2" charset="-78"/>
              </a:rPr>
              <a:t>ي</a:t>
            </a:r>
            <a:r>
              <a:rPr lang="fa-IR" sz="3200" dirty="0">
                <a:solidFill>
                  <a:schemeClr val="tx1"/>
                </a:solidFill>
                <a:cs typeface="B Nazanin" pitchFamily="2" charset="-78"/>
              </a:rPr>
              <a:t>ت تکنولوژ</a:t>
            </a:r>
            <a:r>
              <a:rPr lang="ar-SA" sz="3200" dirty="0">
                <a:solidFill>
                  <a:schemeClr val="tx1"/>
                </a:solidFill>
                <a:cs typeface="B Nazanin" pitchFamily="2" charset="-78"/>
              </a:rPr>
              <a:t>ي</a:t>
            </a:r>
            <a:r>
              <a:rPr lang="fa-IR" sz="3200" dirty="0">
                <a:solidFill>
                  <a:schemeClr val="tx1"/>
                </a:solidFill>
                <a:cs typeface="B Nazanin" pitchFamily="2" charset="-78"/>
              </a:rPr>
              <a:t>ک</a:t>
            </a:r>
            <a:r>
              <a:rPr lang="ar-SA" sz="3200" dirty="0">
                <a:solidFill>
                  <a:schemeClr val="tx1"/>
                </a:solidFill>
                <a:cs typeface="B Nazanin" pitchFamily="2" charset="-78"/>
              </a:rPr>
              <a:t>ي</a:t>
            </a:r>
            <a:r>
              <a:rPr lang="fa-IR" sz="3200" dirty="0">
                <a:solidFill>
                  <a:schemeClr val="tx1"/>
                </a:solidFill>
                <a:cs typeface="B Nazanin" pitchFamily="2" charset="-78"/>
              </a:rPr>
              <a:t> بوجود م</a:t>
            </a:r>
            <a:r>
              <a:rPr lang="ar-SA" sz="3200" dirty="0">
                <a:solidFill>
                  <a:schemeClr val="tx1"/>
                </a:solidFill>
                <a:cs typeface="B Nazanin" pitchFamily="2" charset="-78"/>
              </a:rPr>
              <a:t>ي</a:t>
            </a:r>
            <a:r>
              <a:rPr lang="fa-IR" sz="3200" dirty="0">
                <a:solidFill>
                  <a:schemeClr val="tx1"/>
                </a:solidFill>
                <a:cs typeface="B Nazanin" pitchFamily="2" charset="-78"/>
              </a:rPr>
              <a:t>‌آ</a:t>
            </a:r>
            <a:r>
              <a:rPr lang="ar-SA" sz="3200" dirty="0">
                <a:solidFill>
                  <a:schemeClr val="tx1"/>
                </a:solidFill>
                <a:cs typeface="B Nazanin" pitchFamily="2" charset="-78"/>
              </a:rPr>
              <a:t>ي</a:t>
            </a:r>
            <a:r>
              <a:rPr lang="fa-IR" sz="3200" dirty="0">
                <a:solidFill>
                  <a:schemeClr val="tx1"/>
                </a:solidFill>
                <a:cs typeface="B Nazanin" pitchFamily="2" charset="-78"/>
              </a:rPr>
              <a:t>ند: اضافات </a:t>
            </a:r>
            <a:r>
              <a:rPr lang="fa-IR" sz="3200" dirty="0" smtClean="0">
                <a:solidFill>
                  <a:schemeClr val="tx1"/>
                </a:solidFill>
                <a:cs typeface="B Nazanin" pitchFamily="2" charset="-78"/>
              </a:rPr>
              <a:t>ورقها</a:t>
            </a:r>
            <a:r>
              <a:rPr lang="en-US" sz="3200" dirty="0" smtClean="0">
                <a:solidFill>
                  <a:schemeClr val="tx1"/>
                </a:solidFill>
                <a:cs typeface="B Nazanin" pitchFamily="2" charset="-78"/>
              </a:rPr>
              <a:t> </a:t>
            </a:r>
            <a:r>
              <a:rPr lang="fa-IR" sz="3200" dirty="0" smtClean="0">
                <a:solidFill>
                  <a:schemeClr val="tx1"/>
                </a:solidFill>
                <a:cs typeface="B Nazanin" pitchFamily="2" charset="-78"/>
              </a:rPr>
              <a:t>- </a:t>
            </a:r>
            <a:r>
              <a:rPr lang="fa-IR" sz="3200" dirty="0">
                <a:solidFill>
                  <a:schemeClr val="tx1"/>
                </a:solidFill>
                <a:cs typeface="B Nazanin" pitchFamily="2" charset="-78"/>
              </a:rPr>
              <a:t>تراشه‌ها و ما</a:t>
            </a:r>
            <a:r>
              <a:rPr lang="ar-SA" sz="3200" dirty="0">
                <a:solidFill>
                  <a:schemeClr val="tx1"/>
                </a:solidFill>
                <a:cs typeface="B Nazanin" pitchFamily="2" charset="-78"/>
              </a:rPr>
              <a:t>ي</a:t>
            </a:r>
            <a:r>
              <a:rPr lang="fa-IR" sz="3200" dirty="0">
                <a:solidFill>
                  <a:schemeClr val="tx1"/>
                </a:solidFill>
                <a:cs typeface="B Nazanin" pitchFamily="2" charset="-78"/>
              </a:rPr>
              <a:t>عات خنک کننده</a:t>
            </a:r>
            <a:br>
              <a:rPr lang="fa-IR" sz="3200" dirty="0">
                <a:solidFill>
                  <a:schemeClr val="tx1"/>
                </a:solidFill>
                <a:cs typeface="B Nazanin" pitchFamily="2" charset="-78"/>
              </a:rPr>
            </a:br>
            <a:r>
              <a:rPr lang="fa-IR" sz="3200" dirty="0">
                <a:solidFill>
                  <a:srgbClr val="C00000"/>
                </a:solidFill>
                <a:cs typeface="B Nazanin" pitchFamily="2" charset="-78"/>
              </a:rPr>
              <a:t>- </a:t>
            </a:r>
            <a:r>
              <a:rPr lang="fa-IR" sz="2800" b="1" dirty="0">
                <a:solidFill>
                  <a:srgbClr val="C00000"/>
                </a:solidFill>
                <a:cs typeface="B Nazanin" pitchFamily="2" charset="-78"/>
              </a:rPr>
              <a:t>تول</a:t>
            </a:r>
            <a:r>
              <a:rPr lang="ar-SA" sz="2800" b="1" dirty="0">
                <a:solidFill>
                  <a:srgbClr val="C00000"/>
                </a:solidFill>
                <a:cs typeface="B Nazanin" pitchFamily="2" charset="-78"/>
              </a:rPr>
              <a:t>ي</a:t>
            </a:r>
            <a:r>
              <a:rPr lang="fa-IR" sz="2800" b="1" dirty="0">
                <a:solidFill>
                  <a:srgbClr val="C00000"/>
                </a:solidFill>
                <a:cs typeface="B Nazanin" pitchFamily="2" charset="-78"/>
              </a:rPr>
              <a:t>د آلودگ</a:t>
            </a:r>
            <a:r>
              <a:rPr lang="ar-SA" sz="2800" b="1" dirty="0">
                <a:solidFill>
                  <a:srgbClr val="C00000"/>
                </a:solidFill>
                <a:cs typeface="B Nazanin" pitchFamily="2" charset="-78"/>
              </a:rPr>
              <a:t>ي</a:t>
            </a:r>
            <a:r>
              <a:rPr lang="fa-IR" sz="2800" b="1" dirty="0">
                <a:solidFill>
                  <a:srgbClr val="C00000"/>
                </a:solidFill>
                <a:cs typeface="B Nazanin" pitchFamily="2" charset="-78"/>
              </a:rPr>
              <a:t>‌ها</a:t>
            </a:r>
            <a:r>
              <a:rPr lang="ar-SA" sz="2800" b="1" dirty="0">
                <a:solidFill>
                  <a:srgbClr val="C00000"/>
                </a:solidFill>
                <a:cs typeface="B Nazanin" pitchFamily="2" charset="-78"/>
              </a:rPr>
              <a:t>ي</a:t>
            </a:r>
            <a:r>
              <a:rPr lang="fa-IR" sz="2800" b="1" dirty="0">
                <a:solidFill>
                  <a:srgbClr val="C00000"/>
                </a:solidFill>
                <a:cs typeface="B Nazanin" pitchFamily="2" charset="-78"/>
              </a:rPr>
              <a:t> غ</a:t>
            </a:r>
            <a:r>
              <a:rPr lang="ar-SA" sz="2800" b="1" dirty="0">
                <a:solidFill>
                  <a:srgbClr val="C00000"/>
                </a:solidFill>
                <a:cs typeface="B Nazanin" pitchFamily="2" charset="-78"/>
              </a:rPr>
              <a:t>ي</a:t>
            </a:r>
            <a:r>
              <a:rPr lang="fa-IR" sz="2800" b="1" dirty="0">
                <a:solidFill>
                  <a:srgbClr val="C00000"/>
                </a:solidFill>
                <a:cs typeface="B Nazanin" pitchFamily="2" charset="-78"/>
              </a:rPr>
              <a:t>ر قابل قبول</a:t>
            </a:r>
            <a:r>
              <a:rPr lang="fa-IR" sz="3200" b="1" dirty="0">
                <a:solidFill>
                  <a:srgbClr val="C00000"/>
                </a:solidFill>
                <a:cs typeface="B Nazanin" pitchFamily="2" charset="-78"/>
              </a:rPr>
              <a:t>: </a:t>
            </a:r>
            <a:r>
              <a:rPr lang="fa-IR" sz="3200" dirty="0">
                <a:solidFill>
                  <a:schemeClr val="tx1"/>
                </a:solidFill>
                <a:cs typeface="B Nazanin" pitchFamily="2" charset="-78"/>
              </a:rPr>
              <a:t>ضا</a:t>
            </a:r>
            <a:r>
              <a:rPr lang="ar-SA" sz="3200" dirty="0">
                <a:solidFill>
                  <a:schemeClr val="tx1"/>
                </a:solidFill>
                <a:cs typeface="B Nazanin" pitchFamily="2" charset="-78"/>
              </a:rPr>
              <a:t>ي</a:t>
            </a:r>
            <a:r>
              <a:rPr lang="fa-IR" sz="3200" dirty="0">
                <a:solidFill>
                  <a:schemeClr val="tx1"/>
                </a:solidFill>
                <a:cs typeface="B Nazanin" pitchFamily="2" charset="-78"/>
              </a:rPr>
              <a:t>عات تول</a:t>
            </a:r>
            <a:r>
              <a:rPr lang="ar-SA" sz="3200" dirty="0">
                <a:solidFill>
                  <a:schemeClr val="tx1"/>
                </a:solidFill>
                <a:cs typeface="B Nazanin" pitchFamily="2" charset="-78"/>
              </a:rPr>
              <a:t>ي</a:t>
            </a:r>
            <a:r>
              <a:rPr lang="fa-IR" sz="3200" dirty="0">
                <a:solidFill>
                  <a:schemeClr val="tx1"/>
                </a:solidFill>
                <a:cs typeface="B Nazanin" pitchFamily="2" charset="-78"/>
              </a:rPr>
              <a:t>د</a:t>
            </a:r>
            <a:r>
              <a:rPr lang="ar-SA" sz="3200" dirty="0">
                <a:solidFill>
                  <a:schemeClr val="tx1"/>
                </a:solidFill>
                <a:cs typeface="B Nazanin" pitchFamily="2" charset="-78"/>
              </a:rPr>
              <a:t>ي</a:t>
            </a:r>
            <a:r>
              <a:rPr lang="fa-IR" sz="3200" dirty="0">
                <a:solidFill>
                  <a:schemeClr val="tx1"/>
                </a:solidFill>
                <a:cs typeface="B Nazanin" pitchFamily="2" charset="-78"/>
              </a:rPr>
              <a:t> از خود ابزار (نشت روغن ه</a:t>
            </a:r>
            <a:r>
              <a:rPr lang="ar-SA" sz="3200" dirty="0">
                <a:solidFill>
                  <a:schemeClr val="tx1"/>
                </a:solidFill>
                <a:cs typeface="B Nazanin" pitchFamily="2" charset="-78"/>
              </a:rPr>
              <a:t>ي</a:t>
            </a:r>
            <a:r>
              <a:rPr lang="fa-IR" sz="3200" dirty="0">
                <a:solidFill>
                  <a:schemeClr val="tx1"/>
                </a:solidFill>
                <a:cs typeface="B Nazanin" pitchFamily="2" charset="-78"/>
              </a:rPr>
              <a:t>درول</a:t>
            </a:r>
            <a:r>
              <a:rPr lang="ar-SA" sz="3200" dirty="0">
                <a:solidFill>
                  <a:schemeClr val="tx1"/>
                </a:solidFill>
                <a:cs typeface="B Nazanin" pitchFamily="2" charset="-78"/>
              </a:rPr>
              <a:t>ي</a:t>
            </a:r>
            <a:r>
              <a:rPr lang="fa-IR" sz="3200" dirty="0">
                <a:solidFill>
                  <a:schemeClr val="tx1"/>
                </a:solidFill>
                <a:cs typeface="B Nazanin" pitchFamily="2" charset="-78"/>
              </a:rPr>
              <a:t>ک) افتادن تراشه از رو</a:t>
            </a:r>
            <a:r>
              <a:rPr lang="ar-SA" sz="3200" dirty="0">
                <a:solidFill>
                  <a:schemeClr val="tx1"/>
                </a:solidFill>
                <a:cs typeface="B Nazanin" pitchFamily="2" charset="-78"/>
              </a:rPr>
              <a:t>ي</a:t>
            </a:r>
            <a:r>
              <a:rPr lang="fa-IR" sz="3200" dirty="0">
                <a:solidFill>
                  <a:schemeClr val="tx1"/>
                </a:solidFill>
                <a:cs typeface="B Nazanin" pitchFamily="2" charset="-78"/>
              </a:rPr>
              <a:t> ابزار،  نشت ما</a:t>
            </a:r>
            <a:r>
              <a:rPr lang="ar-SA" sz="3200" dirty="0">
                <a:solidFill>
                  <a:schemeClr val="tx1"/>
                </a:solidFill>
                <a:cs typeface="B Nazanin" pitchFamily="2" charset="-78"/>
              </a:rPr>
              <a:t>ي</a:t>
            </a:r>
            <a:r>
              <a:rPr lang="fa-IR" sz="3200" dirty="0">
                <a:solidFill>
                  <a:schemeClr val="tx1"/>
                </a:solidFill>
                <a:cs typeface="B Nazanin" pitchFamily="2" charset="-78"/>
              </a:rPr>
              <a:t>عات</a:t>
            </a:r>
            <a:br>
              <a:rPr lang="fa-IR" sz="3200" dirty="0">
                <a:solidFill>
                  <a:schemeClr val="tx1"/>
                </a:solidFill>
                <a:cs typeface="B Nazanin" pitchFamily="2" charset="-78"/>
              </a:rPr>
            </a:br>
            <a:r>
              <a:rPr lang="fa-IR" sz="2800" b="1" dirty="0">
                <a:solidFill>
                  <a:srgbClr val="C00000"/>
                </a:solidFill>
                <a:cs typeface="B Nazanin" pitchFamily="2" charset="-78"/>
              </a:rPr>
              <a:t>-</a:t>
            </a:r>
            <a:r>
              <a:rPr lang="fa-IR" sz="2800" b="1" dirty="0">
                <a:solidFill>
                  <a:schemeClr val="tx1"/>
                </a:solidFill>
                <a:cs typeface="B Nazanin" pitchFamily="2" charset="-78"/>
              </a:rPr>
              <a:t> </a:t>
            </a:r>
            <a:r>
              <a:rPr lang="fa-IR" sz="2800" b="1" dirty="0">
                <a:solidFill>
                  <a:srgbClr val="C00000"/>
                </a:solidFill>
                <a:cs typeface="B Nazanin" pitchFamily="2" charset="-78"/>
              </a:rPr>
              <a:t>منابع آلا</a:t>
            </a:r>
            <a:r>
              <a:rPr lang="ar-SA" sz="2800" b="1" dirty="0">
                <a:solidFill>
                  <a:srgbClr val="C00000"/>
                </a:solidFill>
                <a:cs typeface="B Nazanin" pitchFamily="2" charset="-78"/>
              </a:rPr>
              <a:t>ي</a:t>
            </a:r>
            <a:r>
              <a:rPr lang="fa-IR" sz="2800" b="1" dirty="0">
                <a:solidFill>
                  <a:srgbClr val="C00000"/>
                </a:solidFill>
                <a:cs typeface="B Nazanin" pitchFamily="2" charset="-78"/>
              </a:rPr>
              <a:t>نده‌ و ابسته به عوامل جانب</a:t>
            </a:r>
            <a:r>
              <a:rPr lang="ar-SA" sz="2800" b="1" dirty="0">
                <a:solidFill>
                  <a:srgbClr val="C00000"/>
                </a:solidFill>
                <a:cs typeface="B Nazanin" pitchFamily="2" charset="-78"/>
              </a:rPr>
              <a:t>ي</a:t>
            </a:r>
            <a:r>
              <a:rPr lang="fa-IR" sz="2800" b="1" dirty="0">
                <a:solidFill>
                  <a:srgbClr val="C00000"/>
                </a:solidFill>
                <a:cs typeface="B Nazanin" pitchFamily="2" charset="-78"/>
              </a:rPr>
              <a:t>: </a:t>
            </a:r>
            <a:r>
              <a:rPr lang="fa-IR" sz="3200" dirty="0">
                <a:solidFill>
                  <a:schemeClr val="tx1"/>
                </a:solidFill>
                <a:cs typeface="B Nazanin" pitchFamily="2" charset="-78"/>
              </a:rPr>
              <a:t>گرد و خاک- حشرات و </a:t>
            </a:r>
            <a:r>
              <a:rPr lang="fa-IR" sz="3200" dirty="0" smtClean="0">
                <a:solidFill>
                  <a:schemeClr val="tx1"/>
                </a:solidFill>
                <a:cs typeface="B Nazanin" pitchFamily="2" charset="-78"/>
              </a:rPr>
              <a:t>..</a:t>
            </a:r>
            <a:endParaRPr lang="en-US" sz="3200" dirty="0">
              <a:solidFill>
                <a:schemeClr val="tx1"/>
              </a:solidFill>
              <a:cs typeface="B Nazanin" pitchFamily="2" charset="-78"/>
            </a:endParaRPr>
          </a:p>
        </p:txBody>
      </p:sp>
      <p:sp>
        <p:nvSpPr>
          <p:cNvPr id="80899" name="Content Placeholder 2"/>
          <p:cNvSpPr>
            <a:spLocks noGrp="1"/>
          </p:cNvSpPr>
          <p:nvPr>
            <p:ph idx="1"/>
          </p:nvPr>
        </p:nvSpPr>
        <p:spPr>
          <a:xfrm>
            <a:off x="480219" y="838200"/>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انواع منابع آلاينده</a:t>
            </a:r>
            <a:r>
              <a:rPr lang="en-US" sz="4400" b="1" dirty="0" smtClean="0">
                <a:solidFill>
                  <a:schemeClr val="bg1"/>
                </a:solidFill>
                <a:cs typeface="B Titr" pitchFamily="2" charset="-78"/>
              </a:rPr>
              <a:t>  </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990600"/>
            <a:ext cx="7772400" cy="762000"/>
          </a:xfrm>
        </p:spPr>
        <p:txBody>
          <a:bodyPr/>
          <a:lstStyle/>
          <a:p>
            <a:pPr algn="ctr" eaLnBrk="1" hangingPunct="1"/>
            <a:r>
              <a:rPr lang="fa-IR" sz="4400" dirty="0" smtClean="0">
                <a:cs typeface="B Titr" pitchFamily="2" charset="-78"/>
              </a:rPr>
              <a:t>آنال</a:t>
            </a:r>
            <a:r>
              <a:rPr lang="ar-SA" sz="4400" dirty="0" smtClean="0">
                <a:cs typeface="B Titr" pitchFamily="2" charset="-78"/>
              </a:rPr>
              <a:t>ي</a:t>
            </a:r>
            <a:r>
              <a:rPr lang="fa-IR" sz="4400" dirty="0" smtClean="0">
                <a:cs typeface="B Titr" pitchFamily="2" charset="-78"/>
              </a:rPr>
              <a:t>ز علت</a:t>
            </a:r>
          </a:p>
        </p:txBody>
      </p:sp>
      <p:grpSp>
        <p:nvGrpSpPr>
          <p:cNvPr id="81923" name="Group 25"/>
          <p:cNvGrpSpPr>
            <a:grpSpLocks/>
          </p:cNvGrpSpPr>
          <p:nvPr/>
        </p:nvGrpSpPr>
        <p:grpSpPr bwMode="auto">
          <a:xfrm>
            <a:off x="1658816" y="2275361"/>
            <a:ext cx="6019800" cy="4549571"/>
            <a:chOff x="1200" y="960"/>
            <a:chExt cx="3792" cy="3109"/>
          </a:xfrm>
        </p:grpSpPr>
        <p:sp>
          <p:nvSpPr>
            <p:cNvPr id="81924" name="Rectangle 4"/>
            <p:cNvSpPr>
              <a:spLocks noChangeArrowheads="1"/>
            </p:cNvSpPr>
            <p:nvPr/>
          </p:nvSpPr>
          <p:spPr bwMode="auto">
            <a:xfrm>
              <a:off x="1200" y="960"/>
              <a:ext cx="3708"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Tahoma" panose="020B0604030504040204" pitchFamily="34" charset="0"/>
                  <a:cs typeface="B Nazanin" pitchFamily="2" charset="-78"/>
                </a:rPr>
                <a:t>چه موارد خارج</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 و در کجا تول</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د م</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‌شوند؟</a:t>
              </a:r>
              <a:endParaRPr lang="en-US" dirty="0">
                <a:latin typeface="Tahoma" panose="020B0604030504040204" pitchFamily="34" charset="0"/>
                <a:cs typeface="B Nazanin" pitchFamily="2" charset="-78"/>
              </a:endParaRPr>
            </a:p>
          </p:txBody>
        </p:sp>
        <p:sp>
          <p:nvSpPr>
            <p:cNvPr id="81925" name="Rectangle 5"/>
            <p:cNvSpPr>
              <a:spLocks noChangeArrowheads="1"/>
            </p:cNvSpPr>
            <p:nvPr/>
          </p:nvSpPr>
          <p:spPr bwMode="auto">
            <a:xfrm>
              <a:off x="1200" y="1326"/>
              <a:ext cx="3708"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Tahoma" panose="020B0604030504040204" pitchFamily="34" charset="0"/>
                  <a:cs typeface="B Nazanin" pitchFamily="2" charset="-78"/>
                </a:rPr>
                <a:t>تول</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د مواد بر کدامیک از موارد زیر تاث</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ر م</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‌گذارند؟</a:t>
              </a:r>
              <a:endParaRPr lang="en-US" dirty="0">
                <a:latin typeface="Tahoma" panose="020B0604030504040204" pitchFamily="34" charset="0"/>
                <a:cs typeface="B Nazanin" pitchFamily="2" charset="-78"/>
              </a:endParaRPr>
            </a:p>
          </p:txBody>
        </p:sp>
        <p:sp>
          <p:nvSpPr>
            <p:cNvPr id="81926" name="Rectangle 6"/>
            <p:cNvSpPr>
              <a:spLocks noChangeArrowheads="1"/>
            </p:cNvSpPr>
            <p:nvPr/>
          </p:nvSpPr>
          <p:spPr bwMode="auto">
            <a:xfrm>
              <a:off x="1200" y="2168"/>
              <a:ext cx="3727"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Tahoma" panose="020B0604030504040204" pitchFamily="34" charset="0"/>
                  <a:cs typeface="B Nazanin" pitchFamily="2" charset="-78"/>
                </a:rPr>
                <a:t>علت تول</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د ا</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ن مواد چ</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ست؟</a:t>
              </a:r>
              <a:endParaRPr lang="en-US" dirty="0">
                <a:latin typeface="Tahoma" panose="020B0604030504040204" pitchFamily="34" charset="0"/>
                <a:cs typeface="B Nazanin" pitchFamily="2" charset="-78"/>
              </a:endParaRPr>
            </a:p>
          </p:txBody>
        </p:sp>
        <p:sp>
          <p:nvSpPr>
            <p:cNvPr id="81927" name="Rectangle 7"/>
            <p:cNvSpPr>
              <a:spLocks noChangeArrowheads="1"/>
            </p:cNvSpPr>
            <p:nvPr/>
          </p:nvSpPr>
          <p:spPr bwMode="auto">
            <a:xfrm>
              <a:off x="1200" y="1755"/>
              <a:ext cx="3708"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Verdana" panose="020B0604030504040204" pitchFamily="34" charset="0"/>
                  <a:cs typeface="B Nazanin" pitchFamily="2" charset="-78"/>
                </a:rPr>
                <a:t>زمان تم</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ز کار</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  تنظ</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م ، راه‌انداز</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  ا</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من</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  از کارافتادگ</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 ناگهان</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  ک</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ف</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ت</a:t>
              </a:r>
              <a:endParaRPr lang="en-US" dirty="0">
                <a:latin typeface="Verdana" panose="020B0604030504040204" pitchFamily="34" charset="0"/>
                <a:cs typeface="B Nazanin" pitchFamily="2" charset="-78"/>
              </a:endParaRPr>
            </a:p>
          </p:txBody>
        </p:sp>
        <p:grpSp>
          <p:nvGrpSpPr>
            <p:cNvPr id="81928" name="Group 18"/>
            <p:cNvGrpSpPr>
              <a:grpSpLocks/>
            </p:cNvGrpSpPr>
            <p:nvPr/>
          </p:nvGrpSpPr>
          <p:grpSpPr bwMode="auto">
            <a:xfrm>
              <a:off x="1200" y="2578"/>
              <a:ext cx="3792" cy="1142"/>
              <a:chOff x="864" y="2785"/>
              <a:chExt cx="3792" cy="1142"/>
            </a:xfrm>
          </p:grpSpPr>
          <p:sp>
            <p:nvSpPr>
              <p:cNvPr id="81934" name="Rectangle 8"/>
              <p:cNvSpPr>
                <a:spLocks noChangeArrowheads="1"/>
              </p:cNvSpPr>
              <p:nvPr/>
            </p:nvSpPr>
            <p:spPr bwMode="auto">
              <a:xfrm>
                <a:off x="1824" y="2844"/>
                <a:ext cx="2592"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Tahoma" panose="020B0604030504040204" pitchFamily="34" charset="0"/>
                    <a:cs typeface="B Nazanin" pitchFamily="2" charset="-78"/>
                  </a:rPr>
                  <a:t>از ب</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ن بردن منابع آلوده کننده</a:t>
                </a:r>
                <a:endParaRPr lang="en-US" dirty="0">
                  <a:latin typeface="Tahoma" panose="020B0604030504040204" pitchFamily="34" charset="0"/>
                  <a:cs typeface="B Nazanin" pitchFamily="2" charset="-78"/>
                </a:endParaRPr>
              </a:p>
            </p:txBody>
          </p:sp>
          <p:sp>
            <p:nvSpPr>
              <p:cNvPr id="81935" name="Rectangle 9"/>
              <p:cNvSpPr>
                <a:spLocks noChangeArrowheads="1"/>
              </p:cNvSpPr>
              <p:nvPr/>
            </p:nvSpPr>
            <p:spPr bwMode="auto">
              <a:xfrm>
                <a:off x="1824" y="3228"/>
                <a:ext cx="2592"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dirty="0">
                    <a:latin typeface="Tahoma" panose="020B0604030504040204" pitchFamily="34" charset="0"/>
                    <a:cs typeface="B Nazanin" pitchFamily="2" charset="-78"/>
                  </a:rPr>
                  <a:t>جلوگ</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ر</a:t>
                </a:r>
                <a:r>
                  <a:rPr lang="ar-SA" dirty="0">
                    <a:latin typeface="Tahoma" panose="020B0604030504040204" pitchFamily="34" charset="0"/>
                    <a:cs typeface="B Nazanin" pitchFamily="2" charset="-78"/>
                  </a:rPr>
                  <a:t>ي</a:t>
                </a:r>
                <a:r>
                  <a:rPr lang="fa-IR" dirty="0">
                    <a:latin typeface="Tahoma" panose="020B0604030504040204" pitchFamily="34" charset="0"/>
                    <a:cs typeface="B Nazanin" pitchFamily="2" charset="-78"/>
                  </a:rPr>
                  <a:t> از پخش مواد آلوده کننده </a:t>
                </a:r>
                <a:endParaRPr lang="en-US" dirty="0">
                  <a:latin typeface="Tahoma" panose="020B0604030504040204" pitchFamily="34" charset="0"/>
                  <a:cs typeface="B Nazanin" pitchFamily="2" charset="-78"/>
                </a:endParaRPr>
              </a:p>
            </p:txBody>
          </p:sp>
          <p:sp>
            <p:nvSpPr>
              <p:cNvPr id="81936" name="Rectangle 10"/>
              <p:cNvSpPr>
                <a:spLocks noChangeArrowheads="1"/>
              </p:cNvSpPr>
              <p:nvPr/>
            </p:nvSpPr>
            <p:spPr bwMode="auto">
              <a:xfrm>
                <a:off x="1820" y="3583"/>
                <a:ext cx="2592" cy="240"/>
              </a:xfrm>
              <a:prstGeom prst="rect">
                <a:avLst/>
              </a:prstGeom>
              <a:solidFill>
                <a:schemeClr val="accent2">
                  <a:lumMod val="40000"/>
                  <a:lumOff val="60000"/>
                </a:schemeClr>
              </a:solidFill>
              <a:ln w="9525">
                <a:solidFill>
                  <a:schemeClr val="tx1"/>
                </a:solidFill>
                <a:miter lim="800000"/>
                <a:headEnd/>
                <a:tailEnd/>
              </a:ln>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ctr" rtl="1" eaLnBrk="1" hangingPunct="1">
                  <a:lnSpc>
                    <a:spcPct val="100000"/>
                  </a:lnSpc>
                  <a:spcBef>
                    <a:spcPct val="0"/>
                  </a:spcBef>
                  <a:buFontTx/>
                  <a:buNone/>
                </a:pPr>
                <a:r>
                  <a:rPr lang="fa-IR" sz="1600" b="1" dirty="0">
                    <a:latin typeface="Tahoma" panose="020B0604030504040204" pitchFamily="34" charset="0"/>
                    <a:cs typeface="B Nazanin" pitchFamily="2" charset="-78"/>
                  </a:rPr>
                  <a:t>بهبود مناطق</a:t>
                </a:r>
                <a:r>
                  <a:rPr lang="ar-SA" sz="1600" b="1" dirty="0">
                    <a:latin typeface="Tahoma" panose="020B0604030504040204" pitchFamily="34" charset="0"/>
                    <a:cs typeface="B Nazanin" pitchFamily="2" charset="-78"/>
                  </a:rPr>
                  <a:t>ي</a:t>
                </a:r>
                <a:r>
                  <a:rPr lang="fa-IR" sz="1600" b="1" dirty="0">
                    <a:latin typeface="Tahoma" panose="020B0604030504040204" pitchFamily="34" charset="0"/>
                    <a:cs typeface="B Nazanin" pitchFamily="2" charset="-78"/>
                  </a:rPr>
                  <a:t> که جهت تم</a:t>
                </a:r>
                <a:r>
                  <a:rPr lang="ar-SA" sz="1600" b="1" dirty="0">
                    <a:latin typeface="Tahoma" panose="020B0604030504040204" pitchFamily="34" charset="0"/>
                    <a:cs typeface="B Nazanin" pitchFamily="2" charset="-78"/>
                  </a:rPr>
                  <a:t>ي</a:t>
                </a:r>
                <a:r>
                  <a:rPr lang="fa-IR" sz="1600" b="1" dirty="0">
                    <a:latin typeface="Tahoma" panose="020B0604030504040204" pitchFamily="34" charset="0"/>
                    <a:cs typeface="B Nazanin" pitchFamily="2" charset="-78"/>
                  </a:rPr>
                  <a:t>ز کار</a:t>
                </a:r>
                <a:r>
                  <a:rPr lang="ar-SA" sz="1600" b="1" dirty="0">
                    <a:latin typeface="Tahoma" panose="020B0604030504040204" pitchFamily="34" charset="0"/>
                    <a:cs typeface="B Nazanin" pitchFamily="2" charset="-78"/>
                  </a:rPr>
                  <a:t>ي</a:t>
                </a:r>
                <a:r>
                  <a:rPr lang="fa-IR" sz="1600" b="1" dirty="0">
                    <a:latin typeface="Tahoma" panose="020B0604030504040204" pitchFamily="34" charset="0"/>
                    <a:cs typeface="B Nazanin" pitchFamily="2" charset="-78"/>
                  </a:rPr>
                  <a:t> مشکل دارند </a:t>
                </a:r>
                <a:endParaRPr lang="en-US" sz="1600" b="1" dirty="0">
                  <a:latin typeface="Tahoma" panose="020B0604030504040204" pitchFamily="34" charset="0"/>
                  <a:cs typeface="B Nazanin" pitchFamily="2" charset="-78"/>
                </a:endParaRPr>
              </a:p>
            </p:txBody>
          </p:sp>
          <p:sp>
            <p:nvSpPr>
              <p:cNvPr id="81937" name="Text Box 16"/>
              <p:cNvSpPr txBox="1">
                <a:spLocks noChangeArrowheads="1"/>
              </p:cNvSpPr>
              <p:nvPr/>
            </p:nvSpPr>
            <p:spPr bwMode="auto">
              <a:xfrm>
                <a:off x="1248" y="3110"/>
                <a:ext cx="480" cy="484"/>
              </a:xfrm>
              <a:prstGeom prst="rect">
                <a:avLst/>
              </a:prstGeom>
              <a:solidFill>
                <a:schemeClr val="accent2">
                  <a:lumMod val="40000"/>
                  <a:lumOff val="60000"/>
                </a:schemeClr>
              </a:solidFill>
              <a:ln w="9525">
                <a:solidFill>
                  <a:srgbClr val="000000"/>
                </a:solidFill>
                <a:miter lim="800000"/>
                <a:headEnd/>
                <a:tailEnd/>
              </a:ln>
              <a:extLst/>
            </p:spPr>
            <p:txBody>
              <a:bodyPr>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50000"/>
                  </a:spcBef>
                  <a:buFontTx/>
                  <a:buNone/>
                </a:pPr>
                <a:r>
                  <a:rPr lang="fa-IR" dirty="0">
                    <a:latin typeface="Verdana" panose="020B0604030504040204" pitchFamily="34" charset="0"/>
                    <a:cs typeface="B Nazanin" pitchFamily="2" charset="-78"/>
                  </a:rPr>
                  <a:t>ترت</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ب عمل</a:t>
                </a:r>
                <a:r>
                  <a:rPr lang="ar-SA" dirty="0">
                    <a:latin typeface="Verdana" panose="020B0604030504040204" pitchFamily="34" charset="0"/>
                    <a:cs typeface="B Nazanin" pitchFamily="2" charset="-78"/>
                  </a:rPr>
                  <a:t>ي</a:t>
                </a:r>
                <a:r>
                  <a:rPr lang="fa-IR" dirty="0">
                    <a:latin typeface="Verdana" panose="020B0604030504040204" pitchFamily="34" charset="0"/>
                    <a:cs typeface="B Nazanin" pitchFamily="2" charset="-78"/>
                  </a:rPr>
                  <a:t>ات</a:t>
                </a:r>
                <a:endParaRPr lang="en-US" dirty="0">
                  <a:latin typeface="Verdana" panose="020B0604030504040204" pitchFamily="34" charset="0"/>
                  <a:cs typeface="B Nazanin" pitchFamily="2" charset="-78"/>
                </a:endParaRPr>
              </a:p>
            </p:txBody>
          </p:sp>
          <p:sp>
            <p:nvSpPr>
              <p:cNvPr id="81938" name="Rectangle 17"/>
              <p:cNvSpPr>
                <a:spLocks noChangeArrowheads="1"/>
              </p:cNvSpPr>
              <p:nvPr/>
            </p:nvSpPr>
            <p:spPr bwMode="auto">
              <a:xfrm>
                <a:off x="864" y="2785"/>
                <a:ext cx="3792" cy="114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eaLnBrk="1" hangingPunct="1">
                  <a:lnSpc>
                    <a:spcPct val="100000"/>
                  </a:lnSpc>
                  <a:spcBef>
                    <a:spcPct val="0"/>
                  </a:spcBef>
                  <a:buFontTx/>
                  <a:buNone/>
                </a:pPr>
                <a:endParaRPr lang="fa-IR" sz="1800">
                  <a:latin typeface="Verdana" panose="020B0604030504040204" pitchFamily="34" charset="0"/>
                </a:endParaRPr>
              </a:p>
            </p:txBody>
          </p:sp>
        </p:grpSp>
        <p:sp>
          <p:nvSpPr>
            <p:cNvPr id="81929" name="Text Box 20"/>
            <p:cNvSpPr txBox="1">
              <a:spLocks noChangeArrowheads="1"/>
            </p:cNvSpPr>
            <p:nvPr/>
          </p:nvSpPr>
          <p:spPr bwMode="auto">
            <a:xfrm>
              <a:off x="2400" y="3796"/>
              <a:ext cx="1344" cy="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90000"/>
                </a:lnSpc>
                <a:spcBef>
                  <a:spcPts val="800"/>
                </a:spcBef>
                <a:buFont typeface="Arial" panose="020B0604020202020204" pitchFamily="34" charset="0"/>
                <a:buChar char="–"/>
                <a:defRPr>
                  <a:solidFill>
                    <a:schemeClr val="tx1"/>
                  </a:solidFill>
                  <a:latin typeface="Palatino Linotype" panose="02040502050505030304" pitchFamily="18" charset="0"/>
                </a:defRPr>
              </a:lvl2pPr>
              <a:lvl3pPr marL="1143000" indent="-228600">
                <a:lnSpc>
                  <a:spcPct val="90000"/>
                </a:lnSpc>
                <a:spcBef>
                  <a:spcPts val="600"/>
                </a:spcBef>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90000"/>
                </a:lnSpc>
                <a:spcBef>
                  <a:spcPts val="600"/>
                </a:spcBef>
                <a:buFont typeface="Arial" panose="020B0604020202020204" pitchFamily="34" charset="0"/>
                <a:buChar char="•"/>
                <a:defRPr sz="1400">
                  <a:solidFill>
                    <a:schemeClr val="tx1"/>
                  </a:solidFill>
                  <a:latin typeface="Palatino Linotype" panose="02040502050505030304" pitchFamily="18"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400">
                  <a:solidFill>
                    <a:schemeClr val="tx1"/>
                  </a:solidFill>
                  <a:latin typeface="Palatino Linotype" panose="02040502050505030304" pitchFamily="18" charset="0"/>
                </a:defRPr>
              </a:lvl9pPr>
            </a:lstStyle>
            <a:p>
              <a:pPr algn="r" rtl="1" eaLnBrk="1" hangingPunct="1">
                <a:lnSpc>
                  <a:spcPct val="100000"/>
                </a:lnSpc>
                <a:spcBef>
                  <a:spcPct val="50000"/>
                </a:spcBef>
                <a:buFontTx/>
                <a:buNone/>
              </a:pPr>
              <a:r>
                <a:rPr lang="fa-IR" b="1" dirty="0">
                  <a:latin typeface="Tahoma" panose="020B0604030504040204" pitchFamily="34" charset="0"/>
                  <a:cs typeface="B Nazanin" pitchFamily="2" charset="-78"/>
                </a:rPr>
                <a:t>شما</a:t>
              </a:r>
              <a:r>
                <a:rPr lang="ar-SA" b="1" dirty="0">
                  <a:latin typeface="Tahoma" panose="020B0604030504040204" pitchFamily="34" charset="0"/>
                  <a:cs typeface="B Nazanin" pitchFamily="2" charset="-78"/>
                </a:rPr>
                <a:t>ي</a:t>
              </a:r>
              <a:r>
                <a:rPr lang="fa-IR" b="1" dirty="0">
                  <a:latin typeface="Tahoma" panose="020B0604030504040204" pitchFamily="34" charset="0"/>
                  <a:cs typeface="B Nazanin" pitchFamily="2" charset="-78"/>
                </a:rPr>
                <a:t> کل</a:t>
              </a:r>
              <a:r>
                <a:rPr lang="ar-SA" b="1" dirty="0">
                  <a:latin typeface="Tahoma" panose="020B0604030504040204" pitchFamily="34" charset="0"/>
                  <a:cs typeface="B Nazanin" pitchFamily="2" charset="-78"/>
                </a:rPr>
                <a:t>ي</a:t>
              </a:r>
              <a:r>
                <a:rPr lang="fa-IR" b="1" dirty="0">
                  <a:latin typeface="Tahoma" panose="020B0604030504040204" pitchFamily="34" charset="0"/>
                  <a:cs typeface="B Nazanin" pitchFamily="2" charset="-78"/>
                </a:rPr>
                <a:t> آنال</a:t>
              </a:r>
              <a:r>
                <a:rPr lang="ar-SA" b="1" dirty="0">
                  <a:latin typeface="Tahoma" panose="020B0604030504040204" pitchFamily="34" charset="0"/>
                  <a:cs typeface="B Nazanin" pitchFamily="2" charset="-78"/>
                </a:rPr>
                <a:t>ي</a:t>
              </a:r>
              <a:r>
                <a:rPr lang="fa-IR" b="1" dirty="0">
                  <a:latin typeface="Tahoma" panose="020B0604030504040204" pitchFamily="34" charset="0"/>
                  <a:cs typeface="B Nazanin" pitchFamily="2" charset="-78"/>
                </a:rPr>
                <a:t>ز علت</a:t>
              </a:r>
              <a:endParaRPr lang="en-US" b="1" dirty="0">
                <a:latin typeface="Tahoma" panose="020B0604030504040204" pitchFamily="34" charset="0"/>
                <a:cs typeface="B Nazanin" pitchFamily="2" charset="-78"/>
              </a:endParaRPr>
            </a:p>
          </p:txBody>
        </p:sp>
        <p:sp>
          <p:nvSpPr>
            <p:cNvPr id="81930" name="Line 21"/>
            <p:cNvSpPr>
              <a:spLocks noChangeShapeType="1"/>
            </p:cNvSpPr>
            <p:nvPr/>
          </p:nvSpPr>
          <p:spPr bwMode="auto">
            <a:xfrm>
              <a:off x="3040" y="1200"/>
              <a:ext cx="0" cy="11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31" name="Line 22"/>
            <p:cNvSpPr>
              <a:spLocks noChangeShapeType="1"/>
            </p:cNvSpPr>
            <p:nvPr/>
          </p:nvSpPr>
          <p:spPr bwMode="auto">
            <a:xfrm flipH="1">
              <a:off x="3036" y="1566"/>
              <a:ext cx="0" cy="15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32" name="Line 23"/>
            <p:cNvSpPr>
              <a:spLocks noChangeShapeType="1"/>
            </p:cNvSpPr>
            <p:nvPr/>
          </p:nvSpPr>
          <p:spPr bwMode="auto">
            <a:xfrm>
              <a:off x="3029" y="2005"/>
              <a:ext cx="0" cy="1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33" name="Line 24"/>
            <p:cNvSpPr>
              <a:spLocks noChangeShapeType="1"/>
            </p:cNvSpPr>
            <p:nvPr/>
          </p:nvSpPr>
          <p:spPr bwMode="auto">
            <a:xfrm>
              <a:off x="3040" y="2415"/>
              <a:ext cx="0" cy="1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028911"/>
            <a:ext cx="2895600" cy="709865"/>
          </a:xfrm>
        </p:spPr>
        <p:txBody>
          <a:bodyPr/>
          <a:lstStyle/>
          <a:p>
            <a:pPr algn="ctr" rtl="1"/>
            <a:r>
              <a:rPr lang="fa-IR" sz="4400" b="1" dirty="0" smtClean="0">
                <a:ln w="17780" cmpd="sng">
                  <a:solidFill>
                    <a:srgbClr val="FFFFFF"/>
                  </a:solidFill>
                  <a:prstDash val="solid"/>
                  <a:miter lim="800000"/>
                </a:ln>
                <a:effectLst>
                  <a:outerShdw blurRad="50800" algn="tl" rotWithShape="0">
                    <a:srgbClr val="000000"/>
                  </a:outerShdw>
                </a:effectLst>
                <a:cs typeface="B Titr" pitchFamily="2" charset="-78"/>
              </a:rPr>
              <a:t>اصول </a:t>
            </a:r>
            <a:r>
              <a:rPr lang="en-US" sz="4400" b="1" dirty="0" smtClean="0">
                <a:ln w="17780" cmpd="sng">
                  <a:solidFill>
                    <a:srgbClr val="FFFFFF"/>
                  </a:solidFill>
                  <a:prstDash val="solid"/>
                  <a:miter lim="800000"/>
                </a:ln>
                <a:effectLst>
                  <a:outerShdw blurRad="50800" algn="tl" rotWithShape="0">
                    <a:srgbClr val="000000"/>
                  </a:outerShdw>
                </a:effectLst>
                <a:cs typeface="B Titr" pitchFamily="2" charset="-78"/>
              </a:rPr>
              <a:t>TPM</a:t>
            </a:r>
            <a:endParaRPr lang="en-US" sz="4400" dirty="0"/>
          </a:p>
        </p:txBody>
      </p:sp>
      <p:sp>
        <p:nvSpPr>
          <p:cNvPr id="3" name="Content Placeholder 2"/>
          <p:cNvSpPr>
            <a:spLocks noGrp="1"/>
          </p:cNvSpPr>
          <p:nvPr>
            <p:ph idx="1"/>
          </p:nvPr>
        </p:nvSpPr>
        <p:spPr>
          <a:xfrm>
            <a:off x="533400" y="2489200"/>
            <a:ext cx="8001000" cy="3530600"/>
          </a:xfrm>
        </p:spPr>
        <p:txBody>
          <a:bodyPr>
            <a:noAutofit/>
          </a:bodyPr>
          <a:lstStyle/>
          <a:p>
            <a:pPr marL="0" indent="0" algn="just" rtl="1">
              <a:lnSpc>
                <a:spcPct val="150000"/>
              </a:lnSpc>
              <a:buNone/>
            </a:pPr>
            <a:r>
              <a:rPr lang="fa-IR" sz="3200" dirty="0">
                <a:solidFill>
                  <a:schemeClr val="tx1"/>
                </a:solidFill>
                <a:cs typeface="B Nazanin" pitchFamily="2" charset="-78"/>
              </a:rPr>
              <a:t>- درگ</a:t>
            </a:r>
            <a:r>
              <a:rPr lang="ar-SA" sz="3200" dirty="0">
                <a:solidFill>
                  <a:schemeClr val="tx1"/>
                </a:solidFill>
                <a:cs typeface="B Nazanin" pitchFamily="2" charset="-78"/>
              </a:rPr>
              <a:t>ي</a:t>
            </a:r>
            <a:r>
              <a:rPr lang="fa-IR" sz="3200" dirty="0">
                <a:solidFill>
                  <a:schemeClr val="tx1"/>
                </a:solidFill>
                <a:cs typeface="B Nazanin" pitchFamily="2" charset="-78"/>
              </a:rPr>
              <a:t>ر نمودن کل</a:t>
            </a:r>
            <a:r>
              <a:rPr lang="ar-SA" sz="3200" dirty="0">
                <a:solidFill>
                  <a:schemeClr val="tx1"/>
                </a:solidFill>
                <a:cs typeface="B Nazanin" pitchFamily="2" charset="-78"/>
              </a:rPr>
              <a:t>ي</a:t>
            </a:r>
            <a:r>
              <a:rPr lang="fa-IR" sz="3200" dirty="0">
                <a:solidFill>
                  <a:schemeClr val="tx1"/>
                </a:solidFill>
                <a:cs typeface="B Nazanin" pitchFamily="2" charset="-78"/>
              </a:rPr>
              <a:t>ه کارکنان از مد</a:t>
            </a:r>
            <a:r>
              <a:rPr lang="ar-SA" sz="3200" dirty="0">
                <a:solidFill>
                  <a:schemeClr val="tx1"/>
                </a:solidFill>
                <a:cs typeface="B Nazanin" pitchFamily="2" charset="-78"/>
              </a:rPr>
              <a:t>ي</a:t>
            </a:r>
            <a:r>
              <a:rPr lang="fa-IR" sz="3200" dirty="0">
                <a:solidFill>
                  <a:schemeClr val="tx1"/>
                </a:solidFill>
                <a:cs typeface="B Nazanin" pitchFamily="2" charset="-78"/>
              </a:rPr>
              <a:t>ران رده اول تا کارکنان تول</a:t>
            </a:r>
            <a:r>
              <a:rPr lang="ar-SA" sz="3200" dirty="0">
                <a:solidFill>
                  <a:schemeClr val="tx1"/>
                </a:solidFill>
                <a:cs typeface="B Nazanin" pitchFamily="2" charset="-78"/>
              </a:rPr>
              <a:t>ي</a:t>
            </a:r>
            <a:r>
              <a:rPr lang="fa-IR" sz="3200" dirty="0">
                <a:solidFill>
                  <a:schemeClr val="tx1"/>
                </a:solidFill>
                <a:cs typeface="B Nazanin" pitchFamily="2" charset="-78"/>
              </a:rPr>
              <a:t>د</a:t>
            </a:r>
            <a:r>
              <a:rPr lang="ar-SA" sz="3200" dirty="0" smtClean="0">
                <a:solidFill>
                  <a:schemeClr val="tx1"/>
                </a:solidFill>
                <a:cs typeface="B Nazanin" pitchFamily="2" charset="-78"/>
              </a:rPr>
              <a:t>ي</a:t>
            </a:r>
            <a:r>
              <a:rPr lang="en-US" sz="3200" dirty="0" smtClean="0">
                <a:solidFill>
                  <a:schemeClr val="tx1"/>
                </a:solidFill>
                <a:cs typeface="B Nazanin" pitchFamily="2" charset="-78"/>
              </a:rPr>
              <a:t>    </a:t>
            </a:r>
            <a:r>
              <a:rPr lang="fa-IR" sz="3200" dirty="0">
                <a:solidFill>
                  <a:schemeClr val="tx1"/>
                </a:solidFill>
                <a:cs typeface="B Nazanin" pitchFamily="2" charset="-78"/>
              </a:rPr>
              <a:t/>
            </a:r>
            <a:br>
              <a:rPr lang="fa-IR" sz="3200" dirty="0">
                <a:solidFill>
                  <a:schemeClr val="tx1"/>
                </a:solidFill>
                <a:cs typeface="B Nazanin" pitchFamily="2" charset="-78"/>
              </a:rPr>
            </a:br>
            <a:r>
              <a:rPr lang="fa-IR" sz="3200" dirty="0">
                <a:solidFill>
                  <a:schemeClr val="tx1"/>
                </a:solidFill>
                <a:cs typeface="B Nazanin" pitchFamily="2" charset="-78"/>
              </a:rPr>
              <a:t>- بهبود و توسعه </a:t>
            </a:r>
            <a:r>
              <a:rPr lang="en-US" sz="3200" dirty="0">
                <a:solidFill>
                  <a:schemeClr val="tx1"/>
                </a:solidFill>
                <a:cs typeface="B Nazanin" pitchFamily="2" charset="-78"/>
              </a:rPr>
              <a:t>PM</a:t>
            </a:r>
            <a:r>
              <a:rPr lang="fa-IR" sz="3200" dirty="0">
                <a:solidFill>
                  <a:schemeClr val="tx1"/>
                </a:solidFill>
                <a:cs typeface="B Nazanin" pitchFamily="2" charset="-78"/>
              </a:rPr>
              <a:t> از طر</a:t>
            </a:r>
            <a:r>
              <a:rPr lang="ar-SA" sz="3200" dirty="0">
                <a:solidFill>
                  <a:schemeClr val="tx1"/>
                </a:solidFill>
                <a:cs typeface="B Nazanin" pitchFamily="2" charset="-78"/>
              </a:rPr>
              <a:t>ي</a:t>
            </a:r>
            <a:r>
              <a:rPr lang="fa-IR" sz="3200" dirty="0">
                <a:solidFill>
                  <a:schemeClr val="tx1"/>
                </a:solidFill>
                <a:cs typeface="B Nazanin" pitchFamily="2" charset="-78"/>
              </a:rPr>
              <a:t>ق </a:t>
            </a:r>
            <a:r>
              <a:rPr lang="fa-IR" sz="3200" dirty="0" smtClean="0">
                <a:solidFill>
                  <a:schemeClr val="tx1"/>
                </a:solidFill>
                <a:cs typeface="B Nazanin" pitchFamily="2" charset="-78"/>
              </a:rPr>
              <a:t>مد</a:t>
            </a:r>
            <a:r>
              <a:rPr lang="ar-SA" sz="3200" dirty="0">
                <a:solidFill>
                  <a:schemeClr val="tx1"/>
                </a:solidFill>
                <a:cs typeface="B Nazanin" pitchFamily="2" charset="-78"/>
              </a:rPr>
              <a:t>ي</a:t>
            </a:r>
            <a:r>
              <a:rPr lang="fa-IR" sz="3200" dirty="0">
                <a:solidFill>
                  <a:schemeClr val="tx1"/>
                </a:solidFill>
                <a:cs typeface="B Nazanin" pitchFamily="2" charset="-78"/>
              </a:rPr>
              <a:t>ر</a:t>
            </a:r>
            <a:r>
              <a:rPr lang="ar-SA" sz="3200" dirty="0">
                <a:solidFill>
                  <a:schemeClr val="tx1"/>
                </a:solidFill>
                <a:cs typeface="B Nazanin" pitchFamily="2" charset="-78"/>
              </a:rPr>
              <a:t>ي</a:t>
            </a:r>
            <a:r>
              <a:rPr lang="fa-IR" sz="3200" dirty="0">
                <a:solidFill>
                  <a:schemeClr val="tx1"/>
                </a:solidFill>
                <a:cs typeface="B Nazanin" pitchFamily="2" charset="-78"/>
              </a:rPr>
              <a:t>ت انگ</a:t>
            </a:r>
            <a:r>
              <a:rPr lang="ar-SA" sz="3200" dirty="0">
                <a:solidFill>
                  <a:schemeClr val="tx1"/>
                </a:solidFill>
                <a:cs typeface="B Nazanin" pitchFamily="2" charset="-78"/>
              </a:rPr>
              <a:t>ي</a:t>
            </a:r>
            <a:r>
              <a:rPr lang="fa-IR" sz="3200" dirty="0">
                <a:solidFill>
                  <a:schemeClr val="tx1"/>
                </a:solidFill>
                <a:cs typeface="B Nazanin" pitchFamily="2" charset="-78"/>
              </a:rPr>
              <a:t>زه‌ا</a:t>
            </a:r>
            <a:r>
              <a:rPr lang="ar-SA" sz="3200" dirty="0">
                <a:solidFill>
                  <a:schemeClr val="tx1"/>
                </a:solidFill>
                <a:cs typeface="B Nazanin" pitchFamily="2" charset="-78"/>
              </a:rPr>
              <a:t>ي</a:t>
            </a:r>
            <a:r>
              <a:rPr lang="fa-IR" sz="3200" dirty="0">
                <a:solidFill>
                  <a:schemeClr val="tx1"/>
                </a:solidFill>
                <a:cs typeface="B Nazanin" pitchFamily="2" charset="-78"/>
              </a:rPr>
              <a:t>، به عنوان مثال تحت عنوان فعال</a:t>
            </a:r>
            <a:r>
              <a:rPr lang="ar-SA" sz="3200" dirty="0">
                <a:solidFill>
                  <a:schemeClr val="tx1"/>
                </a:solidFill>
                <a:cs typeface="B Nazanin" pitchFamily="2" charset="-78"/>
              </a:rPr>
              <a:t>ي</a:t>
            </a:r>
            <a:r>
              <a:rPr lang="fa-IR" sz="3200" dirty="0">
                <a:solidFill>
                  <a:schemeClr val="tx1"/>
                </a:solidFill>
                <a:cs typeface="B Nazanin" pitchFamily="2" charset="-78"/>
              </a:rPr>
              <a:t>تها</a:t>
            </a:r>
            <a:r>
              <a:rPr lang="ar-SA" sz="3200" dirty="0">
                <a:solidFill>
                  <a:schemeClr val="tx1"/>
                </a:solidFill>
                <a:cs typeface="B Nazanin" pitchFamily="2" charset="-78"/>
              </a:rPr>
              <a:t>ي</a:t>
            </a:r>
            <a:r>
              <a:rPr lang="fa-IR" sz="3200" dirty="0">
                <a:solidFill>
                  <a:schemeClr val="tx1"/>
                </a:solidFill>
                <a:cs typeface="B Nazanin" pitchFamily="2" charset="-78"/>
              </a:rPr>
              <a:t> گروهها</a:t>
            </a:r>
            <a:r>
              <a:rPr lang="ar-SA" sz="3200" dirty="0">
                <a:solidFill>
                  <a:schemeClr val="tx1"/>
                </a:solidFill>
                <a:cs typeface="B Nazanin" pitchFamily="2" charset="-78"/>
              </a:rPr>
              <a:t>ي</a:t>
            </a:r>
            <a:r>
              <a:rPr lang="fa-IR" sz="3200" dirty="0">
                <a:solidFill>
                  <a:schemeClr val="tx1"/>
                </a:solidFill>
                <a:cs typeface="B Nazanin" pitchFamily="2" charset="-78"/>
              </a:rPr>
              <a:t> کوچک خود ساخته مستقل</a:t>
            </a:r>
            <a:endParaRPr lang="en-US" sz="3200" dirty="0"/>
          </a:p>
        </p:txBody>
      </p:sp>
    </p:spTree>
    <p:extLst>
      <p:ext uri="{BB962C8B-B14F-4D97-AF65-F5344CB8AC3E}">
        <p14:creationId xmlns:p14="http://schemas.microsoft.com/office/powerpoint/2010/main" xmlns="" val="4029943374"/>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057400"/>
            <a:ext cx="8183562" cy="4191000"/>
          </a:xfrm>
        </p:spPr>
        <p:txBody>
          <a:bodyPr/>
          <a:lstStyle/>
          <a:p>
            <a:pPr marL="342900" indent="-342900" algn="r" rtl="1" eaLnBrk="1" hangingPunct="1">
              <a:lnSpc>
                <a:spcPct val="150000"/>
              </a:lnSpc>
            </a:pP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تهيه استانداردهاي تميزكاري و روانكاري توسط گروههاي نت مستقل خودكار</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تشريح استانداردها و نحوه اجراي آن براي كارگران</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توضيح علل بكارگيري استانداردها و مشكلات اجتماعي عدم ر</a:t>
            </a:r>
            <a:r>
              <a:rPr lang="fa-IR" sz="2500" dirty="0" smtClean="0">
                <a:solidFill>
                  <a:schemeClr val="tx1"/>
                </a:solidFill>
                <a:cs typeface="B Nazanin" panose="00000400000000000000" pitchFamily="2" charset="-78"/>
              </a:rPr>
              <a:t>عا</a:t>
            </a:r>
            <a:r>
              <a:rPr lang="ar-SA" sz="2500" dirty="0" smtClean="0">
                <a:solidFill>
                  <a:schemeClr val="tx1"/>
                </a:solidFill>
                <a:cs typeface="B Nazanin" panose="00000400000000000000" pitchFamily="2" charset="-78"/>
              </a:rPr>
              <a:t>يت آنها</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اطمينان از توان اپراتورها براي اجراي استانداردها</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دادن امكانات لازم ب</a:t>
            </a:r>
            <a:r>
              <a:rPr lang="fa-IR" sz="2500" dirty="0" smtClean="0">
                <a:solidFill>
                  <a:schemeClr val="tx1"/>
                </a:solidFill>
                <a:cs typeface="B Nazanin" panose="00000400000000000000" pitchFamily="2" charset="-78"/>
              </a:rPr>
              <a:t>ه</a:t>
            </a:r>
            <a:r>
              <a:rPr lang="ar-SA" sz="2500" dirty="0" smtClean="0">
                <a:solidFill>
                  <a:schemeClr val="tx1"/>
                </a:solidFill>
                <a:cs typeface="B Nazanin" panose="00000400000000000000" pitchFamily="2" charset="-78"/>
              </a:rPr>
              <a:t> اپراتورها جهت اجراي استانداردها</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خواستن از اپراتورها مبني بر تدوين و تنظيم استانداردها توسط خودشان</a:t>
            </a:r>
            <a:br>
              <a:rPr lang="ar-SA" sz="2500" dirty="0" smtClean="0">
                <a:solidFill>
                  <a:schemeClr val="tx1"/>
                </a:solidFill>
                <a:cs typeface="B Nazanin" panose="00000400000000000000" pitchFamily="2" charset="-78"/>
              </a:rPr>
            </a:br>
            <a:r>
              <a:rPr lang="fa-IR"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بكارگيري انواع محدود روان‌كننده</a:t>
            </a:r>
            <a:r>
              <a:rPr lang="en-US" sz="2500" dirty="0" smtClean="0">
                <a:solidFill>
                  <a:schemeClr val="tx1"/>
                </a:solidFill>
                <a:cs typeface="B Nazanin" panose="00000400000000000000" pitchFamily="2" charset="-78"/>
              </a:rPr>
              <a:t> </a:t>
            </a:r>
            <a:r>
              <a:rPr lang="ar-SA" sz="2500" dirty="0" smtClean="0">
                <a:solidFill>
                  <a:schemeClr val="tx1"/>
                </a:solidFill>
                <a:cs typeface="B Nazanin" panose="00000400000000000000" pitchFamily="2" charset="-78"/>
              </a:rPr>
              <a:t>ها و استفاده از  رنگ و كد براي انواع آنها</a:t>
            </a:r>
            <a:endParaRPr lang="en-US" sz="2500" dirty="0" smtClean="0">
              <a:solidFill>
                <a:schemeClr val="tx1"/>
              </a:solidFill>
              <a:cs typeface="B Nazanin" panose="00000400000000000000" pitchFamily="2" charset="-78"/>
            </a:endParaRPr>
          </a:p>
        </p:txBody>
      </p:sp>
      <p:sp>
        <p:nvSpPr>
          <p:cNvPr id="82947" name="Content Placeholder 2"/>
          <p:cNvSpPr>
            <a:spLocks noGrp="1"/>
          </p:cNvSpPr>
          <p:nvPr>
            <p:ph idx="1"/>
          </p:nvPr>
        </p:nvSpPr>
        <p:spPr>
          <a:xfrm>
            <a:off x="503238" y="1063625"/>
            <a:ext cx="8183562" cy="841375"/>
          </a:xfrm>
        </p:spPr>
        <p:txBody>
          <a:bodyPr>
            <a:normAutofit/>
          </a:bodyPr>
          <a:lstStyle/>
          <a:p>
            <a:pPr marL="0" indent="0" algn="ctr" rtl="1" eaLnBrk="1" hangingPunct="1">
              <a:buFont typeface="Wingdings 2" panose="05020102010507070707" pitchFamily="18" charset="2"/>
              <a:buNone/>
            </a:pPr>
            <a:r>
              <a:rPr lang="fa-IR" sz="3600" b="1" dirty="0" smtClean="0">
                <a:solidFill>
                  <a:schemeClr val="bg1"/>
                </a:solidFill>
                <a:cs typeface="B Titr" pitchFamily="2" charset="-78"/>
              </a:rPr>
              <a:t> تعيين استانداردهاي تميزكاري و روانكاري</a:t>
            </a:r>
            <a:endParaRPr lang="en-US" sz="36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81000" y="2057400"/>
            <a:ext cx="8534400" cy="3978275"/>
          </a:xfrm>
        </p:spPr>
        <p:txBody>
          <a:bodyPr/>
          <a:lstStyle/>
          <a:p>
            <a:pPr algn="r" rtl="1" eaLnBrk="1" hangingPunct="1">
              <a:lnSpc>
                <a:spcPct val="150000"/>
              </a:lnSpc>
            </a:pPr>
            <a:r>
              <a:rPr lang="fa-IR" sz="2400" b="1" dirty="0" smtClean="0">
                <a:solidFill>
                  <a:srgbClr val="C00000"/>
                </a:solidFill>
                <a:cs typeface="B Nazanin" panose="00000400000000000000" pitchFamily="2" charset="-78"/>
              </a:rPr>
              <a:t>نوع فعالیت: </a:t>
            </a:r>
            <a:r>
              <a:rPr lang="fa-IR" sz="2400" dirty="0" smtClean="0">
                <a:solidFill>
                  <a:schemeClr val="tx1"/>
                </a:solidFill>
                <a:cs typeface="B Nazanin" panose="00000400000000000000" pitchFamily="2" charset="-78"/>
              </a:rPr>
              <a:t>برگزاری دوره های آموزشی لازم برای بازرسی فنی و عیب یابی جهت کارگران</a:t>
            </a:r>
            <a:br>
              <a:rPr lang="fa-IR" sz="2400" dirty="0" smtClean="0">
                <a:solidFill>
                  <a:schemeClr val="tx1"/>
                </a:solidFill>
                <a:cs typeface="B Nazanin" panose="00000400000000000000" pitchFamily="2" charset="-78"/>
              </a:rPr>
            </a:br>
            <a:r>
              <a:rPr lang="fa-IR" sz="2400" b="1" dirty="0" smtClean="0">
                <a:solidFill>
                  <a:srgbClr val="C00000"/>
                </a:solidFill>
                <a:cs typeface="B Nazanin" panose="00000400000000000000" pitchFamily="2" charset="-78"/>
              </a:rPr>
              <a:t>اهداف: </a:t>
            </a:r>
            <a:r>
              <a:rPr lang="fa-IR" sz="2400" dirty="0" smtClean="0">
                <a:solidFill>
                  <a:schemeClr val="tx1"/>
                </a:solidFill>
                <a:cs typeface="B Nazanin" panose="00000400000000000000" pitchFamily="2" charset="-78"/>
              </a:rPr>
              <a:t>قابلیت بازرسی چشمی از قسمتهای اصلی و جلوگیری از فرسایش غیر طبیعی و افزایش قابلیت اطمینان، یادگیری نحوه کار تجهیزات و عملیات ساده تعمیراتی و آشنایی با نحوه تجزیه و تحلیل آمار و اطلاعات</a:t>
            </a:r>
            <a:br>
              <a:rPr lang="fa-IR" sz="2400" dirty="0" smtClean="0">
                <a:solidFill>
                  <a:schemeClr val="tx1"/>
                </a:solidFill>
                <a:cs typeface="B Nazanin" panose="00000400000000000000" pitchFamily="2" charset="-78"/>
              </a:rPr>
            </a:br>
            <a:r>
              <a:rPr lang="fa-IR" sz="2400" b="1" dirty="0" smtClean="0">
                <a:solidFill>
                  <a:srgbClr val="C00000"/>
                </a:solidFill>
                <a:cs typeface="B Nazanin" panose="00000400000000000000" pitchFamily="2" charset="-78"/>
              </a:rPr>
              <a:t>رهنمودهای مدیریت: </a:t>
            </a:r>
            <a:r>
              <a:rPr lang="fa-IR" sz="2400" dirty="0" smtClean="0">
                <a:solidFill>
                  <a:schemeClr val="tx1"/>
                </a:solidFill>
                <a:cs typeface="B Nazanin" panose="00000400000000000000" pitchFamily="2" charset="-78"/>
              </a:rPr>
              <a:t>تهیه و تدوین دستورالعملهای بازرسیهای فنی و آموزشهای بازرسی و آشنا سازی افراد با نحوه جمع آوری و تجزیه و تحلیل اطلاعات</a:t>
            </a:r>
            <a:endParaRPr lang="en-US" sz="2400" dirty="0" smtClean="0">
              <a:solidFill>
                <a:schemeClr val="tx1"/>
              </a:solidFill>
              <a:cs typeface="B Nazanin" panose="00000400000000000000" pitchFamily="2" charset="-78"/>
            </a:endParaRPr>
          </a:p>
        </p:txBody>
      </p:sp>
      <p:sp>
        <p:nvSpPr>
          <p:cNvPr id="83971"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b="1" dirty="0" smtClean="0">
                <a:solidFill>
                  <a:schemeClr val="bg1"/>
                </a:solidFill>
                <a:cs typeface="B Titr" pitchFamily="2" charset="-78"/>
              </a:rPr>
              <a:t>بازرسي</a:t>
            </a:r>
            <a:r>
              <a:rPr lang="en-US" sz="4400" b="1" dirty="0" smtClean="0">
                <a:solidFill>
                  <a:schemeClr val="bg1"/>
                </a:solidFill>
                <a:cs typeface="B Titr" pitchFamily="2" charset="-78"/>
              </a:rPr>
              <a:t> </a:t>
            </a:r>
            <a:r>
              <a:rPr lang="fa-IR" sz="4400" b="1" dirty="0" smtClean="0">
                <a:solidFill>
                  <a:schemeClr val="bg1"/>
                </a:solidFill>
                <a:cs typeface="B Titr" pitchFamily="2" charset="-78"/>
              </a:rPr>
              <a:t>های فنی همه جانبه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117725"/>
            <a:ext cx="8183562" cy="4359275"/>
          </a:xfrm>
        </p:spPr>
        <p:txBody>
          <a:bodyPr/>
          <a:lstStyle/>
          <a:p>
            <a:pPr algn="r" rtl="1" eaLnBrk="1" hangingPunct="1">
              <a:lnSpc>
                <a:spcPct val="150000"/>
              </a:lnSpc>
            </a:pP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عدم دادن انگيزه و تحرك براي جلوگيري از فرسايش دستگاهها به اپراتور</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عدم دادن وقت كافي براي بازرسي</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عدم آموزش مهارتهاي لازم براي بازرسي</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عدم تعريف دقيق وظايف بازرسي</a:t>
            </a:r>
            <a:endParaRPr lang="en-US" dirty="0" smtClean="0">
              <a:solidFill>
                <a:schemeClr val="tx1"/>
              </a:solidFill>
              <a:cs typeface="B Nazanin" panose="00000400000000000000" pitchFamily="2" charset="-78"/>
            </a:endParaRPr>
          </a:p>
        </p:txBody>
      </p:sp>
      <p:sp>
        <p:nvSpPr>
          <p:cNvPr id="84995" name="Content Placeholder 2"/>
          <p:cNvSpPr>
            <a:spLocks noGrp="1"/>
          </p:cNvSpPr>
          <p:nvPr>
            <p:ph idx="1"/>
          </p:nvPr>
        </p:nvSpPr>
        <p:spPr>
          <a:xfrm>
            <a:off x="503238" y="987425"/>
            <a:ext cx="8183562" cy="993775"/>
          </a:xfrm>
        </p:spPr>
        <p:txBody>
          <a:bodyPr>
            <a:normAutofit/>
          </a:bodyPr>
          <a:lstStyle/>
          <a:p>
            <a:pPr marL="0" indent="0" algn="ctr" rtl="1" eaLnBrk="1" hangingPunct="1">
              <a:buFont typeface="Wingdings 2" panose="05020102010507070707" pitchFamily="18" charset="2"/>
              <a:buNone/>
            </a:pPr>
            <a:r>
              <a:rPr lang="ar-SA" sz="4400" b="1" dirty="0" smtClean="0">
                <a:solidFill>
                  <a:schemeClr val="bg1"/>
                </a:solidFill>
                <a:cs typeface="B Titr" pitchFamily="2" charset="-78"/>
              </a:rPr>
              <a:t>دلايل عدم موفقيت بازرسي‌ها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1752600"/>
            <a:ext cx="8229600" cy="3886200"/>
          </a:xfrm>
        </p:spPr>
        <p:txBody>
          <a:bodyPr/>
          <a:lstStyle/>
          <a:p>
            <a:pPr algn="just" rtl="1" eaLnBrk="1" hangingPunct="1">
              <a:lnSpc>
                <a:spcPct val="150000"/>
              </a:lnSpc>
            </a:pP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ساده كردن بازرسي‌هاي روزانه (نيازي به بازرسي‌هاي مفصل نيست بلكه فقط بازرسي به منظور جلوگيري از خ</a:t>
            </a:r>
            <a:r>
              <a:rPr lang="fa-IR" dirty="0" smtClean="0">
                <a:solidFill>
                  <a:schemeClr val="tx1"/>
                </a:solidFill>
                <a:cs typeface="B Nazanin" panose="00000400000000000000" pitchFamily="2" charset="-78"/>
              </a:rPr>
              <a:t>ط</a:t>
            </a:r>
            <a:r>
              <a:rPr lang="ar-SA" dirty="0" smtClean="0">
                <a:solidFill>
                  <a:schemeClr val="tx1"/>
                </a:solidFill>
                <a:cs typeface="B Nazanin" panose="00000400000000000000" pitchFamily="2" charset="-78"/>
              </a:rPr>
              <a:t>ر</a:t>
            </a:r>
            <a:r>
              <a:rPr lang="fa-IR" dirty="0" smtClean="0">
                <a:solidFill>
                  <a:schemeClr val="tx1"/>
                </a:solidFill>
                <a:cs typeface="B Nazanin" panose="00000400000000000000" pitchFamily="2" charset="-78"/>
              </a:rPr>
              <a:t>،</a:t>
            </a:r>
            <a:r>
              <a:rPr lang="ar-SA" dirty="0" smtClean="0">
                <a:solidFill>
                  <a:schemeClr val="tx1"/>
                </a:solidFill>
                <a:cs typeface="B Nazanin" panose="00000400000000000000" pitchFamily="2" charset="-78"/>
              </a:rPr>
              <a:t> خرابي و مسايل كيفيت محصول بايستي باشد</a:t>
            </a:r>
            <a:r>
              <a:rPr lang="en-US"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فواصل زماني بازرسي‌ها واقع بينانه و منطقي تعيين شوند.</a:t>
            </a:r>
            <a:endParaRPr lang="en-US" dirty="0" smtClean="0">
              <a:solidFill>
                <a:schemeClr val="tx1"/>
              </a:solidFill>
              <a:cs typeface="B Nazanin" panose="00000400000000000000" pitchFamily="2" charset="-78"/>
            </a:endParaRPr>
          </a:p>
        </p:txBody>
      </p:sp>
      <p:sp>
        <p:nvSpPr>
          <p:cNvPr id="86019"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کیفیت بازرسی 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001000" cy="3136900"/>
          </a:xfrm>
        </p:spPr>
        <p:txBody>
          <a:bodyPr rtlCol="0">
            <a:noAutofit/>
          </a:bodyPr>
          <a:lstStyle/>
          <a:p>
            <a:pPr algn="just" rtl="1" eaLnBrk="1" fontAlgn="auto" hangingPunct="1">
              <a:lnSpc>
                <a:spcPct val="150000"/>
              </a:lnSpc>
              <a:spcAft>
                <a:spcPts val="0"/>
              </a:spcAft>
              <a:defRPr/>
            </a:pPr>
            <a:r>
              <a:rPr lang="ar-SA" dirty="0" smtClean="0">
                <a:solidFill>
                  <a:schemeClr val="tx1"/>
                </a:solidFill>
                <a:cs typeface="B Nazanin" pitchFamily="2" charset="-78"/>
              </a:rPr>
              <a:t>از تركيبي</a:t>
            </a:r>
            <a:r>
              <a:rPr lang="fa-IR" dirty="0" smtClean="0">
                <a:solidFill>
                  <a:schemeClr val="tx1"/>
                </a:solidFill>
                <a:cs typeface="B Nazanin" pitchFamily="2" charset="-78"/>
              </a:rPr>
              <a:t> از</a:t>
            </a:r>
            <a:r>
              <a:rPr lang="ar-SA" dirty="0" smtClean="0">
                <a:solidFill>
                  <a:schemeClr val="tx1"/>
                </a:solidFill>
                <a:cs typeface="B Nazanin" pitchFamily="2" charset="-78"/>
              </a:rPr>
              <a:t> استاندارهاي تميزكاري و روانكاري با استانداردهاي بازرسي تجربي هر گروه، استاندارد نت مستقل خودكار حاصل مي‌شود</a:t>
            </a:r>
            <a:r>
              <a:rPr lang="fa-IR" dirty="0" smtClean="0">
                <a:solidFill>
                  <a:schemeClr val="tx1"/>
                </a:solidFill>
                <a:cs typeface="B Nazanin" pitchFamily="2" charset="-78"/>
              </a:rPr>
              <a:t>.</a:t>
            </a:r>
            <a:r>
              <a:rPr lang="en-US" dirty="0" smtClean="0">
                <a:solidFill>
                  <a:schemeClr val="tx1"/>
                </a:solidFill>
                <a:cs typeface="B Nazanin" pitchFamily="2" charset="-78"/>
              </a:rPr>
              <a:t>   </a:t>
            </a:r>
            <a:r>
              <a:rPr lang="fa-IR" dirty="0" smtClean="0">
                <a:solidFill>
                  <a:schemeClr val="tx1"/>
                </a:solidFill>
                <a:cs typeface="B Nazanin" pitchFamily="2" charset="-78"/>
              </a:rPr>
              <a:t/>
            </a:r>
            <a:br>
              <a:rPr lang="fa-IR" dirty="0" smtClean="0">
                <a:solidFill>
                  <a:schemeClr val="tx1"/>
                </a:solidFill>
                <a:cs typeface="B Nazanin" pitchFamily="2" charset="-78"/>
              </a:rPr>
            </a:br>
            <a:r>
              <a:rPr lang="fa-IR" dirty="0" smtClean="0">
                <a:solidFill>
                  <a:schemeClr val="tx1"/>
                </a:solidFill>
                <a:cs typeface="B Nazanin" pitchFamily="2" charset="-78"/>
              </a:rPr>
              <a:t>لیست عملیات لازم در نت مستقل خودکار برای بازرسیهای روزمره تهیه شود.</a:t>
            </a:r>
            <a:endParaRPr lang="en-US" dirty="0">
              <a:solidFill>
                <a:schemeClr val="tx1"/>
              </a:solidFill>
              <a:cs typeface="B Nazanin" pitchFamily="2" charset="-78"/>
            </a:endParaRPr>
          </a:p>
        </p:txBody>
      </p:sp>
      <p:sp>
        <p:nvSpPr>
          <p:cNvPr id="87043" name="Content Placeholder 2"/>
          <p:cNvSpPr>
            <a:spLocks noGrp="1"/>
          </p:cNvSpPr>
          <p:nvPr>
            <p:ph idx="1"/>
          </p:nvPr>
        </p:nvSpPr>
        <p:spPr>
          <a:xfrm>
            <a:off x="579438" y="10636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 استاندارهاي نت مستقل خودكار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533400" y="2514600"/>
            <a:ext cx="8183562" cy="3657600"/>
          </a:xfrm>
        </p:spPr>
        <p:txBody>
          <a:bodyPr/>
          <a:lstStyle/>
          <a:p>
            <a:pPr algn="r" rtl="1" eaLnBrk="1" hangingPunct="1">
              <a:lnSpc>
                <a:spcPct val="150000"/>
              </a:lnSpc>
            </a:pPr>
            <a:r>
              <a:rPr lang="fa-IR"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تهيه استانداردهاي نت مستقل خودكار</a:t>
            </a:r>
            <a:br>
              <a:rPr lang="ar-SA"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تجديدنظر در استانداردهاي تجربي تميزكاري و روانكاري</a:t>
            </a:r>
            <a:br>
              <a:rPr lang="ar-SA"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تجديد نظر در استانداردهاي تجربي بازرسي</a:t>
            </a:r>
            <a:br>
              <a:rPr lang="ar-SA"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a:t>
            </a:r>
            <a:r>
              <a:rPr lang="ar-SA" sz="3600" dirty="0" smtClean="0">
                <a:solidFill>
                  <a:schemeClr val="tx1"/>
                </a:solidFill>
                <a:cs typeface="B Nazanin" panose="00000400000000000000" pitchFamily="2" charset="-78"/>
              </a:rPr>
              <a:t>مقايسه استانداردهاي بدست آمده با استانداردهاي بخش نت</a:t>
            </a:r>
            <a:endParaRPr lang="en-US" sz="3600" dirty="0" smtClean="0">
              <a:solidFill>
                <a:schemeClr val="tx1"/>
              </a:solidFill>
              <a:cs typeface="B Nazanin" panose="00000400000000000000" pitchFamily="2" charset="-78"/>
            </a:endParaRPr>
          </a:p>
        </p:txBody>
      </p:sp>
      <p:sp>
        <p:nvSpPr>
          <p:cNvPr id="88067" name="Content Placeholder 2"/>
          <p:cNvSpPr>
            <a:spLocks noGrp="1"/>
          </p:cNvSpPr>
          <p:nvPr>
            <p:ph idx="1"/>
          </p:nvPr>
        </p:nvSpPr>
        <p:spPr>
          <a:xfrm>
            <a:off x="480219" y="795233"/>
            <a:ext cx="8183562" cy="993775"/>
          </a:xfrm>
        </p:spPr>
        <p:txBody>
          <a:bodyPr>
            <a:noAutofit/>
          </a:bodyPr>
          <a:lstStyle/>
          <a:p>
            <a:pPr marL="0" indent="0" algn="ctr" eaLnBrk="1" hangingPunct="1">
              <a:buFont typeface="Wingdings 2" panose="05020102010507070707" pitchFamily="18" charset="2"/>
              <a:buNone/>
            </a:pPr>
            <a:r>
              <a:rPr lang="fa-IR" sz="3600" dirty="0" smtClean="0">
                <a:solidFill>
                  <a:schemeClr val="bg1"/>
                </a:solidFill>
                <a:cs typeface="B Titr" pitchFamily="2" charset="-78"/>
              </a:rPr>
              <a:t>مراحل تهیه استانداردهای </a:t>
            </a:r>
            <a:br>
              <a:rPr lang="fa-IR" sz="3600" dirty="0" smtClean="0">
                <a:solidFill>
                  <a:schemeClr val="bg1"/>
                </a:solidFill>
                <a:cs typeface="B Titr" pitchFamily="2" charset="-78"/>
              </a:rPr>
            </a:br>
            <a:r>
              <a:rPr lang="fa-IR" sz="3600" dirty="0" smtClean="0">
                <a:solidFill>
                  <a:schemeClr val="bg1"/>
                </a:solidFill>
                <a:cs typeface="B Titr" pitchFamily="2" charset="-78"/>
              </a:rPr>
              <a:t>نت مستقل خودکار </a:t>
            </a:r>
            <a:endParaRPr lang="en-US" sz="36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305800" cy="3530600"/>
          </a:xfrm>
        </p:spPr>
        <p:txBody>
          <a:bodyPr>
            <a:noAutofit/>
          </a:bodyPr>
          <a:lstStyle/>
          <a:p>
            <a:pPr marL="0" indent="0" algn="r" rtl="1">
              <a:lnSpc>
                <a:spcPct val="150000"/>
              </a:lnSpc>
              <a:buNone/>
            </a:pPr>
            <a:r>
              <a:rPr lang="fa-IR" sz="2400" b="1" dirty="0">
                <a:solidFill>
                  <a:schemeClr val="tx1"/>
                </a:solidFill>
                <a:cs typeface="B Nazanin" panose="00000400000000000000" pitchFamily="2" charset="-78"/>
              </a:rPr>
              <a:t>- </a:t>
            </a:r>
            <a:r>
              <a:rPr lang="ar-SA" sz="2400" b="1" dirty="0">
                <a:solidFill>
                  <a:schemeClr val="tx1"/>
                </a:solidFill>
                <a:cs typeface="B Nazanin" panose="00000400000000000000" pitchFamily="2" charset="-78"/>
              </a:rPr>
              <a:t>تعيين استاندارد نت مستقل خودكار به منظور به حداقل رساندن زمان صرف شده اپراتورها براي كنترل چشمي</a:t>
            </a:r>
            <a:br>
              <a:rPr lang="ar-SA" sz="2400" b="1" dirty="0">
                <a:solidFill>
                  <a:schemeClr val="tx1"/>
                </a:solidFill>
                <a:cs typeface="B Nazanin" panose="00000400000000000000" pitchFamily="2" charset="-78"/>
              </a:rPr>
            </a:br>
            <a:r>
              <a:rPr lang="fa-IR" sz="2400" b="1" dirty="0">
                <a:solidFill>
                  <a:schemeClr val="tx1"/>
                </a:solidFill>
                <a:cs typeface="B Nazanin" panose="00000400000000000000" pitchFamily="2" charset="-78"/>
              </a:rPr>
              <a:t>- </a:t>
            </a:r>
            <a:r>
              <a:rPr lang="ar-SA" sz="2400" b="1" dirty="0">
                <a:solidFill>
                  <a:schemeClr val="tx1"/>
                </a:solidFill>
                <a:cs typeface="B Nazanin" panose="00000400000000000000" pitchFamily="2" charset="-78"/>
              </a:rPr>
              <a:t>مشخص كردن ناهنجاري‌هاي ناشي از خرابي داخلي دستگاه از طريق تحليل خرابي‌هاي ساختاري و عملكردي ابزار و تجهيزات و تجديدنظر </a:t>
            </a:r>
            <a:r>
              <a:rPr lang="ar-SA" sz="2400" b="1" dirty="0" smtClean="0">
                <a:solidFill>
                  <a:schemeClr val="tx1"/>
                </a:solidFill>
                <a:cs typeface="B Nazanin" panose="00000400000000000000" pitchFamily="2" charset="-78"/>
              </a:rPr>
              <a:t>در استانداردهاي </a:t>
            </a:r>
            <a:r>
              <a:rPr lang="ar-SA" sz="2400" b="1" dirty="0">
                <a:solidFill>
                  <a:schemeClr val="tx1"/>
                </a:solidFill>
                <a:cs typeface="B Nazanin" panose="00000400000000000000" pitchFamily="2" charset="-78"/>
              </a:rPr>
              <a:t>بازرسي روزمره و مهارتهاي اپراتور</a:t>
            </a:r>
            <a:br>
              <a:rPr lang="ar-SA" sz="2400" b="1" dirty="0">
                <a:solidFill>
                  <a:schemeClr val="tx1"/>
                </a:solidFill>
                <a:cs typeface="B Nazanin" panose="00000400000000000000" pitchFamily="2" charset="-78"/>
              </a:rPr>
            </a:br>
            <a:r>
              <a:rPr lang="fa-IR" sz="2400" b="1" dirty="0">
                <a:solidFill>
                  <a:schemeClr val="tx1"/>
                </a:solidFill>
                <a:cs typeface="B Nazanin" panose="00000400000000000000" pitchFamily="2" charset="-78"/>
              </a:rPr>
              <a:t>- </a:t>
            </a:r>
            <a:r>
              <a:rPr lang="ar-SA" sz="2400" b="1" dirty="0">
                <a:solidFill>
                  <a:schemeClr val="tx1"/>
                </a:solidFill>
                <a:cs typeface="B Nazanin" panose="00000400000000000000" pitchFamily="2" charset="-78"/>
              </a:rPr>
              <a:t>بنا كردن استانداردهاي نت مستقل </a:t>
            </a:r>
            <a:r>
              <a:rPr lang="ar-SA" sz="2400" b="1" dirty="0" smtClean="0">
                <a:solidFill>
                  <a:schemeClr val="tx1"/>
                </a:solidFill>
                <a:cs typeface="B Nazanin" panose="00000400000000000000" pitchFamily="2" charset="-78"/>
              </a:rPr>
              <a:t>خودكار</a:t>
            </a:r>
            <a:endParaRPr lang="en-US" sz="2400" b="1" dirty="0">
              <a:solidFill>
                <a:schemeClr val="tx1"/>
              </a:solidFill>
            </a:endParaRPr>
          </a:p>
        </p:txBody>
      </p:sp>
      <p:sp>
        <p:nvSpPr>
          <p:cNvPr id="5" name="Content Placeholder 2"/>
          <p:cNvSpPr txBox="1">
            <a:spLocks/>
          </p:cNvSpPr>
          <p:nvPr/>
        </p:nvSpPr>
        <p:spPr>
          <a:xfrm>
            <a:off x="480219" y="795233"/>
            <a:ext cx="8183562" cy="9937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fontAlgn="auto">
              <a:buFont typeface="Wingdings 2" panose="05020102010507070707" pitchFamily="18" charset="2"/>
              <a:buNone/>
            </a:pPr>
            <a:r>
              <a:rPr lang="fa-IR" sz="3600" dirty="0" smtClean="0">
                <a:solidFill>
                  <a:schemeClr val="bg1"/>
                </a:solidFill>
                <a:cs typeface="B Titr" pitchFamily="2" charset="-78"/>
              </a:rPr>
              <a:t>مراحل تهیه استانداردهای </a:t>
            </a:r>
            <a:br>
              <a:rPr lang="fa-IR" sz="3600" dirty="0" smtClean="0">
                <a:solidFill>
                  <a:schemeClr val="bg1"/>
                </a:solidFill>
                <a:cs typeface="B Titr" pitchFamily="2" charset="-78"/>
              </a:rPr>
            </a:br>
            <a:r>
              <a:rPr lang="fa-IR" sz="3600" dirty="0" smtClean="0">
                <a:solidFill>
                  <a:schemeClr val="bg1"/>
                </a:solidFill>
                <a:cs typeface="B Titr" pitchFamily="2" charset="-78"/>
              </a:rPr>
              <a:t>نت مستقل خودکار </a:t>
            </a:r>
            <a:endParaRPr lang="en-US" sz="3600" dirty="0" smtClean="0">
              <a:solidFill>
                <a:schemeClr val="bg1"/>
              </a:solidFill>
              <a:cs typeface="B Titr" pitchFamily="2" charset="-78"/>
            </a:endParaRPr>
          </a:p>
        </p:txBody>
      </p:sp>
    </p:spTree>
    <p:extLst>
      <p:ext uri="{BB962C8B-B14F-4D97-AF65-F5344CB8AC3E}">
        <p14:creationId xmlns:p14="http://schemas.microsoft.com/office/powerpoint/2010/main" xmlns="" val="3120957552"/>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183562" cy="1219200"/>
          </a:xfrm>
        </p:spPr>
        <p:txBody>
          <a:bodyPr rtlCol="0">
            <a:noAutofit/>
          </a:bodyPr>
          <a:lstStyle/>
          <a:p>
            <a:pPr algn="r" rtl="1" eaLnBrk="1" fontAlgn="auto" hangingPunct="1">
              <a:lnSpc>
                <a:spcPct val="150000"/>
              </a:lnSpc>
              <a:spcAft>
                <a:spcPts val="0"/>
              </a:spcAft>
              <a:defRPr/>
            </a:pPr>
            <a:r>
              <a:rPr lang="ar-SA" dirty="0" smtClean="0">
                <a:solidFill>
                  <a:schemeClr val="tx1"/>
                </a:solidFill>
                <a:cs typeface="B Nazanin" pitchFamily="2" charset="-78"/>
              </a:rPr>
              <a:t>كيفيت فرآيند</a:t>
            </a:r>
            <a:r>
              <a:rPr lang="fa-IR" dirty="0" smtClean="0">
                <a:solidFill>
                  <a:schemeClr val="tx1"/>
                </a:solidFill>
                <a:cs typeface="B Nazanin" pitchFamily="2" charset="-78"/>
              </a:rPr>
              <a:t> </a:t>
            </a:r>
            <a:r>
              <a:rPr lang="ar-SA" dirty="0" smtClean="0">
                <a:solidFill>
                  <a:schemeClr val="tx1"/>
                </a:solidFill>
                <a:cs typeface="B Nazanin" pitchFamily="2" charset="-78"/>
              </a:rPr>
              <a:t>بركيفيت محصول</a:t>
            </a:r>
            <a:r>
              <a:rPr lang="fa-IR" dirty="0" smtClean="0">
                <a:solidFill>
                  <a:schemeClr val="tx1"/>
                </a:solidFill>
                <a:cs typeface="B Nazanin" pitchFamily="2" charset="-78"/>
              </a:rPr>
              <a:t> </a:t>
            </a:r>
            <a:r>
              <a:rPr lang="ar-SA" dirty="0" smtClean="0">
                <a:solidFill>
                  <a:schemeClr val="tx1"/>
                </a:solidFill>
                <a:cs typeface="B Nazanin" pitchFamily="2" charset="-78"/>
              </a:rPr>
              <a:t>تأثير</a:t>
            </a:r>
            <a:r>
              <a:rPr lang="fa-IR" dirty="0" smtClean="0">
                <a:solidFill>
                  <a:schemeClr val="tx1"/>
                </a:solidFill>
                <a:cs typeface="B Nazanin" pitchFamily="2" charset="-78"/>
              </a:rPr>
              <a:t> بسیار بالایی دارد</a:t>
            </a:r>
            <a:r>
              <a:rPr lang="ar-SA" dirty="0" smtClean="0">
                <a:solidFill>
                  <a:schemeClr val="tx1"/>
                </a:solidFill>
                <a:cs typeface="B Nazanin" pitchFamily="2" charset="-78"/>
              </a:rPr>
              <a:t> (حتي در صورت بي‌اثر بودن آن در خرابي تجهيزات)</a:t>
            </a:r>
            <a:endParaRPr lang="en-US" dirty="0">
              <a:solidFill>
                <a:schemeClr val="tx1"/>
              </a:solidFill>
              <a:cs typeface="B Nazanin" pitchFamily="2" charset="-78"/>
            </a:endParaRPr>
          </a:p>
        </p:txBody>
      </p:sp>
      <p:sp>
        <p:nvSpPr>
          <p:cNvPr id="89091" name="Content Placeholder 2"/>
          <p:cNvSpPr>
            <a:spLocks noGrp="1"/>
          </p:cNvSpPr>
          <p:nvPr>
            <p:ph idx="1"/>
          </p:nvPr>
        </p:nvSpPr>
        <p:spPr>
          <a:xfrm>
            <a:off x="480219" y="914400"/>
            <a:ext cx="8183562" cy="993775"/>
          </a:xfrm>
        </p:spPr>
        <p:txBody>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اطمينان از كيفيت فرآيند</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52400" y="2362200"/>
            <a:ext cx="8763000" cy="4038600"/>
          </a:xfrm>
        </p:spPr>
        <p:txBody>
          <a:bodyPr/>
          <a:lstStyle/>
          <a:p>
            <a:pPr marL="342900" indent="-342900" algn="r" rtl="1" eaLnBrk="1" hangingPunct="1">
              <a:lnSpc>
                <a:spcPct val="150000"/>
              </a:lnSpc>
            </a:pP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شرايط كيفي بايد كمي و مشخص باشد.</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تعيين شرايط كيفي به سادگي امكانپذير باشد.</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شرايط كيفي نبايستي متغير باشد.</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تغيير در شرايط كيفي به راحتي قابل تشخيص باشد.</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ايجاد و حفظ تغييرات لازم در شرايط كيفي به راحتي ممكن باشد.</a:t>
            </a:r>
            <a:endParaRPr lang="en-US" dirty="0" smtClean="0">
              <a:solidFill>
                <a:schemeClr val="tx1"/>
              </a:solidFill>
              <a:cs typeface="B Nazanin" panose="00000400000000000000" pitchFamily="2" charset="-78"/>
            </a:endParaRPr>
          </a:p>
        </p:txBody>
      </p:sp>
      <p:sp>
        <p:nvSpPr>
          <p:cNvPr id="78851" name="Content Placeholder 2"/>
          <p:cNvSpPr>
            <a:spLocks noGrp="1"/>
          </p:cNvSpPr>
          <p:nvPr>
            <p:ph idx="1"/>
          </p:nvPr>
        </p:nvSpPr>
        <p:spPr>
          <a:xfrm>
            <a:off x="480219" y="990600"/>
            <a:ext cx="8183562" cy="1009640"/>
          </a:xfrm>
        </p:spPr>
        <p:txBody>
          <a:bodyPr rtlCol="0">
            <a:noAutofit/>
          </a:bodyPr>
          <a:lstStyle/>
          <a:p>
            <a:pPr marL="0" indent="0" algn="ctr" eaLnBrk="1" fontAlgn="auto" hangingPunct="1">
              <a:spcAft>
                <a:spcPts val="0"/>
              </a:spcAft>
              <a:buFont typeface="Wingdings 2" pitchFamily="18" charset="2"/>
              <a:buNone/>
              <a:defRPr/>
            </a:pPr>
            <a:r>
              <a:rPr lang="ar-SA" sz="3200" b="1" dirty="0" smtClean="0">
                <a:solidFill>
                  <a:schemeClr val="bg1"/>
                </a:solidFill>
                <a:cs typeface="B Titr" pitchFamily="2" charset="-78"/>
              </a:rPr>
              <a:t>جهت اطمينان از كيفيت فرآيند</a:t>
            </a:r>
            <a:r>
              <a:rPr lang="fa-IR" sz="3200" b="1" dirty="0" smtClean="0">
                <a:solidFill>
                  <a:schemeClr val="bg1"/>
                </a:solidFill>
                <a:cs typeface="B Titr" pitchFamily="2" charset="-78"/>
              </a:rPr>
              <a:t> </a:t>
            </a:r>
            <a:r>
              <a:rPr lang="ar-SA" sz="3200" b="1" dirty="0" smtClean="0">
                <a:solidFill>
                  <a:schemeClr val="bg1"/>
                </a:solidFill>
                <a:cs typeface="B Titr" pitchFamily="2" charset="-78"/>
              </a:rPr>
              <a:t>، وجود معيارهاي مؤثر</a:t>
            </a:r>
            <a:endParaRPr lang="en-US" sz="3200" b="1" dirty="0" smtClean="0">
              <a:solidFill>
                <a:schemeClr val="bg1"/>
              </a:solidFill>
              <a:cs typeface="B Titr" pitchFamily="2" charset="-78"/>
            </a:endParaRPr>
          </a:p>
          <a:p>
            <a:pPr marL="0" indent="0" algn="ctr" rtl="1">
              <a:buNone/>
              <a:defRPr/>
            </a:pPr>
            <a:r>
              <a:rPr lang="ar-SA" sz="3200" b="1" dirty="0" smtClean="0">
                <a:solidFill>
                  <a:schemeClr val="bg1"/>
                </a:solidFill>
                <a:cs typeface="B Titr" pitchFamily="2" charset="-78"/>
              </a:rPr>
              <a:t>5 </a:t>
            </a:r>
            <a:r>
              <a:rPr lang="fa-IR" sz="3200" b="1" dirty="0" smtClean="0">
                <a:solidFill>
                  <a:schemeClr val="bg1"/>
                </a:solidFill>
                <a:cs typeface="B Titr" pitchFamily="2" charset="-78"/>
              </a:rPr>
              <a:t>گ</a:t>
            </a:r>
            <a:r>
              <a:rPr lang="ar-SA" sz="3200" b="1" dirty="0" smtClean="0">
                <a:solidFill>
                  <a:schemeClr val="bg1"/>
                </a:solidFill>
                <a:cs typeface="B Titr" pitchFamily="2" charset="-78"/>
              </a:rPr>
              <a:t>انه زير</a:t>
            </a:r>
            <a:r>
              <a:rPr lang="fa-IR" sz="3200" b="1" dirty="0" smtClean="0">
                <a:solidFill>
                  <a:schemeClr val="bg1"/>
                </a:solidFill>
                <a:cs typeface="B Titr" pitchFamily="2" charset="-78"/>
              </a:rPr>
              <a:t> </a:t>
            </a:r>
            <a:r>
              <a:rPr lang="ar-SA" sz="3200" b="1" dirty="0" smtClean="0">
                <a:solidFill>
                  <a:schemeClr val="bg1"/>
                </a:solidFill>
                <a:cs typeface="B Titr" pitchFamily="2" charset="-78"/>
              </a:rPr>
              <a:t>لازم است</a:t>
            </a:r>
            <a:endParaRPr lang="en-US" sz="32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08038" y="2133600"/>
            <a:ext cx="8183562" cy="3216275"/>
          </a:xfrm>
        </p:spPr>
        <p:txBody>
          <a:bodyPr/>
          <a:lstStyle/>
          <a:p>
            <a:pPr marL="342900" indent="-342900" algn="just" rtl="1" eaLnBrk="1" hangingPunct="1">
              <a:lnSpc>
                <a:spcPct val="150000"/>
              </a:lnSpc>
            </a:pPr>
            <a:r>
              <a:rPr lang="en-US"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a:t>
            </a:r>
            <a:r>
              <a:rPr lang="en-US"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سعي در اجراي كامل و نه ناقص </a:t>
            </a:r>
            <a:r>
              <a:rPr lang="en-US" dirty="0" smtClean="0">
                <a:solidFill>
                  <a:schemeClr val="tx1"/>
                </a:solidFill>
                <a:cs typeface="B Nazanin" panose="00000400000000000000" pitchFamily="2" charset="-78"/>
              </a:rPr>
              <a:t>                      </a:t>
            </a:r>
            <a:r>
              <a:rPr lang="en-US" b="1" dirty="0" smtClean="0">
                <a:solidFill>
                  <a:schemeClr val="tx1"/>
                </a:solidFill>
                <a:cs typeface="B Nazanin" panose="00000400000000000000" pitchFamily="2" charset="-78"/>
              </a:rPr>
              <a:t>TPM</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حفظ فعاليت با پيروي دائم اپراتور از استانداردهاي بنا نهاده شده توسط خودشان</a:t>
            </a:r>
            <a:r>
              <a:rPr lang="en-US"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بهبود فعاليت براي رسيدن به شرايط كاملاً ايده‌آل</a:t>
            </a:r>
            <a:endParaRPr lang="en-US" sz="1800" dirty="0" smtClean="0">
              <a:solidFill>
                <a:schemeClr val="tx1"/>
              </a:solidFill>
              <a:cs typeface="B Nazanin" panose="00000400000000000000" pitchFamily="2" charset="-78"/>
            </a:endParaRPr>
          </a:p>
        </p:txBody>
      </p:sp>
      <p:sp>
        <p:nvSpPr>
          <p:cNvPr id="91139" name="Content Placeholder 2"/>
          <p:cNvSpPr>
            <a:spLocks noGrp="1"/>
          </p:cNvSpPr>
          <p:nvPr>
            <p:ph idx="1"/>
          </p:nvPr>
        </p:nvSpPr>
        <p:spPr>
          <a:xfrm>
            <a:off x="503238" y="911225"/>
            <a:ext cx="8183562" cy="993775"/>
          </a:xfrm>
        </p:spPr>
        <p:txBody>
          <a:bodyPr>
            <a:normAutofit/>
          </a:bodyPr>
          <a:lstStyle/>
          <a:p>
            <a:pPr marL="0" indent="0" algn="ctr" rtl="1" eaLnBrk="1" hangingPunct="1">
              <a:buNone/>
            </a:pPr>
            <a:r>
              <a:rPr lang="fa-IR" sz="4400" dirty="0" smtClean="0">
                <a:solidFill>
                  <a:schemeClr val="bg1"/>
                </a:solidFill>
                <a:cs typeface="B Titr" pitchFamily="2" charset="-78"/>
              </a:rPr>
              <a:t> خود نظارتي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3400" y="2171700"/>
            <a:ext cx="8077200" cy="4191000"/>
          </a:xfrm>
        </p:spPr>
        <p:txBody>
          <a:bodyPr>
            <a:normAutofit/>
          </a:bodyPr>
          <a:lstStyle/>
          <a:p>
            <a:pPr marL="0" indent="0" algn="justLow" rtl="1" eaLnBrk="1" hangingPunct="1">
              <a:lnSpc>
                <a:spcPct val="150000"/>
              </a:lnSpc>
              <a:buFont typeface="Arial" panose="020B0604020202020204" pitchFamily="34" charset="0"/>
              <a:buNone/>
            </a:pPr>
            <a:r>
              <a:rPr lang="fa-IR" sz="2800" b="1" dirty="0" smtClean="0">
                <a:solidFill>
                  <a:schemeClr val="tx1"/>
                </a:solidFill>
                <a:cs typeface="B Nazanin" panose="00000400000000000000" pitchFamily="2" charset="-78"/>
              </a:rPr>
              <a:t>در کلاس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جهان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ران برا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باق</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ماندن در صفحه بازار  جهان</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به دنبال پ</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اده کردن برنامه‌ها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هستند:</a:t>
            </a:r>
          </a:p>
          <a:p>
            <a:pPr marL="0" indent="0" algn="justLow" rtl="1" eaLnBrk="1" hangingPunct="1">
              <a:lnSpc>
                <a:spcPct val="150000"/>
              </a:lnSpc>
              <a:buClr>
                <a:srgbClr val="666633"/>
              </a:buClr>
              <a:buFont typeface="Arial" panose="020B0604020202020204" pitchFamily="34" charset="0"/>
              <a:buNone/>
            </a:pPr>
            <a:r>
              <a:rPr lang="fa-IR" sz="2800" b="1" dirty="0" smtClean="0">
                <a:solidFill>
                  <a:schemeClr val="tx1"/>
                </a:solidFill>
                <a:cs typeface="B Nazanin" panose="00000400000000000000" pitchFamily="2" charset="-78"/>
              </a:rPr>
              <a:t>برنامه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ک</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ف</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جامع </a:t>
            </a:r>
            <a:r>
              <a:rPr lang="en-US" sz="2000" b="1" dirty="0" smtClean="0">
                <a:solidFill>
                  <a:schemeClr val="tx1"/>
                </a:solidFill>
                <a:cs typeface="B Nazanin" panose="00000400000000000000" pitchFamily="2" charset="-78"/>
              </a:rPr>
              <a:t>TQM</a:t>
            </a:r>
            <a:endParaRPr lang="fa-IR" sz="2800" b="1" dirty="0" smtClean="0">
              <a:solidFill>
                <a:schemeClr val="tx1"/>
              </a:solidFill>
              <a:cs typeface="B Nazanin" panose="00000400000000000000" pitchFamily="2" charset="-78"/>
            </a:endParaRPr>
          </a:p>
          <a:p>
            <a:pPr marL="0" indent="0" algn="justLow" rtl="1" eaLnBrk="1" hangingPunct="1">
              <a:lnSpc>
                <a:spcPct val="150000"/>
              </a:lnSpc>
              <a:buClr>
                <a:srgbClr val="666633"/>
              </a:buClr>
              <a:buFont typeface="Arial" panose="020B0604020202020204" pitchFamily="34" charset="0"/>
              <a:buNone/>
            </a:pPr>
            <a:r>
              <a:rPr lang="fa-IR" sz="2800" b="1" dirty="0" smtClean="0">
                <a:solidFill>
                  <a:schemeClr val="tx1"/>
                </a:solidFill>
                <a:cs typeface="B Nazanin" panose="00000400000000000000" pitchFamily="2" charset="-78"/>
              </a:rPr>
              <a:t>برنامه تول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د بهنگام </a:t>
            </a:r>
            <a:r>
              <a:rPr lang="en-US" sz="2800" b="1" dirty="0" smtClean="0">
                <a:solidFill>
                  <a:schemeClr val="tx1"/>
                </a:solidFill>
                <a:cs typeface="B Nazanin" panose="00000400000000000000" pitchFamily="2" charset="-78"/>
              </a:rPr>
              <a:t>JIT</a:t>
            </a:r>
            <a:endParaRPr lang="fa-IR" sz="2800" b="1" dirty="0" smtClean="0">
              <a:solidFill>
                <a:schemeClr val="tx1"/>
              </a:solidFill>
              <a:cs typeface="B Nazanin" panose="00000400000000000000" pitchFamily="2" charset="-78"/>
            </a:endParaRPr>
          </a:p>
          <a:p>
            <a:pPr marL="0" indent="0" algn="justLow" rtl="1" eaLnBrk="1" hangingPunct="1">
              <a:lnSpc>
                <a:spcPct val="150000"/>
              </a:lnSpc>
              <a:buClr>
                <a:srgbClr val="666633"/>
              </a:buClr>
              <a:buFont typeface="Arial" panose="020B0604020202020204" pitchFamily="34" charset="0"/>
              <a:buNone/>
            </a:pPr>
            <a:r>
              <a:rPr lang="fa-IR" sz="2800" b="1" dirty="0" smtClean="0">
                <a:solidFill>
                  <a:schemeClr val="tx1"/>
                </a:solidFill>
                <a:cs typeface="B Nazanin" panose="00000400000000000000" pitchFamily="2" charset="-78"/>
              </a:rPr>
              <a:t>برنامه فعال نمودن کل</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ه کارکنان شرکت </a:t>
            </a:r>
            <a:r>
              <a:rPr lang="en-US" sz="3200" b="1" dirty="0" smtClean="0">
                <a:solidFill>
                  <a:schemeClr val="tx1"/>
                </a:solidFill>
                <a:cs typeface="B Nazanin" panose="00000400000000000000" pitchFamily="2" charset="-78"/>
              </a:rPr>
              <a:t>TEI</a:t>
            </a:r>
            <a:endParaRPr lang="fa-IR" sz="3200" b="1" dirty="0" smtClean="0">
              <a:solidFill>
                <a:schemeClr val="tx1"/>
              </a:solidFill>
              <a:cs typeface="B Nazanin" panose="00000400000000000000" pitchFamily="2" charset="-78"/>
            </a:endParaRPr>
          </a:p>
        </p:txBody>
      </p:sp>
      <p:sp>
        <p:nvSpPr>
          <p:cNvPr id="3" name="Rectangle 2"/>
          <p:cNvSpPr/>
          <p:nvPr/>
        </p:nvSpPr>
        <p:spPr>
          <a:xfrm>
            <a:off x="3077841" y="914400"/>
            <a:ext cx="2988318" cy="769441"/>
          </a:xfrm>
          <a:prstGeom prst="rect">
            <a:avLst/>
          </a:prstGeom>
          <a:noFill/>
        </p:spPr>
        <p:txBody>
          <a:bodyPr wrap="none">
            <a:spAutoFit/>
          </a:bodyPr>
          <a:lstStyle/>
          <a:p>
            <a:pPr algn="ctr" eaLnBrk="1" hangingPunct="1">
              <a:defRPr/>
            </a:pP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مزا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ا</a:t>
            </a:r>
            <a:r>
              <a:rPr lang="ar-SA"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r>
              <a:rPr lang="fa-IR"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 رقابت</a:t>
            </a:r>
            <a:r>
              <a:rPr lang="ar-SA"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rPr>
              <a:t>ي</a:t>
            </a:r>
            <a:endParaRPr lang="en-US" sz="4400" b="1" dirty="0">
              <a:ln w="17780" cmpd="sng">
                <a:solidFill>
                  <a:srgbClr val="FFFFFF"/>
                </a:solidFill>
                <a:prstDash val="solid"/>
                <a:miter lim="800000"/>
              </a:ln>
              <a:solidFill>
                <a:schemeClr val="bg1"/>
              </a:solidFill>
              <a:effectLst>
                <a:outerShdw blurRad="50800" algn="tl" rotWithShape="0">
                  <a:srgbClr val="000000"/>
                </a:outerShdw>
              </a:effectLst>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Scale>
                                      <p:cBhvr>
                                        <p:cTn id="7" dur="1000" decel="50000" fill="hold">
                                          <p:stCondLst>
                                            <p:cond delay="0"/>
                                          </p:stCondLst>
                                        </p:cTn>
                                        <p:tgtEl>
                                          <p:spTgt spid="143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39">
                                            <p:txEl>
                                              <p:pRg st="0" end="0"/>
                                            </p:txEl>
                                          </p:spTgt>
                                        </p:tgtEl>
                                        <p:attrNameLst>
                                          <p:attrName>ppt_x</p:attrName>
                                          <p:attrName>ppt_y</p:attrName>
                                        </p:attrNameLst>
                                      </p:cBhvr>
                                    </p:animMotion>
                                    <p:animEffect transition="in" filter="fade">
                                      <p:cBhvr>
                                        <p:cTn id="9" dur="1000"/>
                                        <p:tgtEl>
                                          <p:spTgt spid="14339">
                                            <p:txEl>
                                              <p:pRg st="0" end="0"/>
                                            </p:txEl>
                                          </p:spTgt>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Scale>
                                      <p:cBhvr>
                                        <p:cTn id="13" dur="1000" decel="50000" fill="hold">
                                          <p:stCondLst>
                                            <p:cond delay="0"/>
                                          </p:stCondLst>
                                        </p:cTn>
                                        <p:tgtEl>
                                          <p:spTgt spid="1433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339">
                                            <p:txEl>
                                              <p:pRg st="1" end="1"/>
                                            </p:txEl>
                                          </p:spTgt>
                                        </p:tgtEl>
                                        <p:attrNameLst>
                                          <p:attrName>ppt_x</p:attrName>
                                          <p:attrName>ppt_y</p:attrName>
                                        </p:attrNameLst>
                                      </p:cBhvr>
                                    </p:animMotion>
                                    <p:animEffect transition="in" filter="fade">
                                      <p:cBhvr>
                                        <p:cTn id="15" dur="1000"/>
                                        <p:tgtEl>
                                          <p:spTgt spid="14339">
                                            <p:txEl>
                                              <p:pRg st="1" end="1"/>
                                            </p:txEl>
                                          </p:spTgt>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Scale>
                                      <p:cBhvr>
                                        <p:cTn id="19" dur="1000" decel="50000" fill="hold">
                                          <p:stCondLst>
                                            <p:cond delay="0"/>
                                          </p:stCondLst>
                                        </p:cTn>
                                        <p:tgtEl>
                                          <p:spTgt spid="1433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339">
                                            <p:txEl>
                                              <p:pRg st="2" end="2"/>
                                            </p:txEl>
                                          </p:spTgt>
                                        </p:tgtEl>
                                        <p:attrNameLst>
                                          <p:attrName>ppt_x</p:attrName>
                                          <p:attrName>ppt_y</p:attrName>
                                        </p:attrNameLst>
                                      </p:cBhvr>
                                    </p:animMotion>
                                    <p:animEffect transition="in" filter="fade">
                                      <p:cBhvr>
                                        <p:cTn id="21" dur="1000"/>
                                        <p:tgtEl>
                                          <p:spTgt spid="14339">
                                            <p:txEl>
                                              <p:pRg st="2" end="2"/>
                                            </p:txEl>
                                          </p:spTgt>
                                        </p:tgtEl>
                                      </p:cBhvr>
                                    </p:animEffect>
                                  </p:childTnLst>
                                </p:cTn>
                              </p:par>
                            </p:childTnLst>
                          </p:cTn>
                        </p:par>
                        <p:par>
                          <p:cTn id="22" fill="hold" nodeType="afterGroup">
                            <p:stCondLst>
                              <p:cond delay="3000"/>
                            </p:stCondLst>
                            <p:childTnLst>
                              <p:par>
                                <p:cTn id="23" presetID="52" presetClass="entr" presetSubtype="0" fill="hold" nodeType="after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Scale>
                                      <p:cBhvr>
                                        <p:cTn id="25" dur="1000" decel="50000" fill="hold">
                                          <p:stCondLst>
                                            <p:cond delay="0"/>
                                          </p:stCondLst>
                                        </p:cTn>
                                        <p:tgtEl>
                                          <p:spTgt spid="1433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4339">
                                            <p:txEl>
                                              <p:pRg st="3" end="3"/>
                                            </p:txEl>
                                          </p:spTgt>
                                        </p:tgtEl>
                                        <p:attrNameLst>
                                          <p:attrName>ppt_x</p:attrName>
                                          <p:attrName>ppt_y</p:attrName>
                                        </p:attrNameLst>
                                      </p:cBhvr>
                                    </p:animMotion>
                                    <p:animEffect transition="in" filter="fade">
                                      <p:cBhvr>
                                        <p:cTn id="27"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28" y="914400"/>
            <a:ext cx="6343672" cy="709865"/>
          </a:xfrm>
        </p:spPr>
        <p:txBody>
          <a:bodyPr/>
          <a:lstStyle/>
          <a:p>
            <a:pPr algn="ctr"/>
            <a:r>
              <a:rPr lang="en-US" sz="4400" dirty="0" smtClean="0">
                <a:cs typeface="B Titr" pitchFamily="2" charset="-78"/>
              </a:rPr>
              <a:t> </a:t>
            </a:r>
            <a:r>
              <a:rPr lang="fa-IR" sz="4400" dirty="0" smtClean="0">
                <a:cs typeface="B Titr" pitchFamily="2" charset="-78"/>
              </a:rPr>
              <a:t>خود نظارتي </a:t>
            </a:r>
            <a:r>
              <a:rPr lang="fa-IR" sz="2800" dirty="0" smtClean="0">
                <a:cs typeface="B Titr" pitchFamily="2" charset="-78"/>
              </a:rPr>
              <a:t>- ادامه</a:t>
            </a:r>
            <a:endParaRPr lang="en-US" sz="2800" dirty="0"/>
          </a:p>
        </p:txBody>
      </p:sp>
      <p:sp>
        <p:nvSpPr>
          <p:cNvPr id="3" name="Content Placeholder 2"/>
          <p:cNvSpPr>
            <a:spLocks noGrp="1"/>
          </p:cNvSpPr>
          <p:nvPr>
            <p:ph idx="1"/>
          </p:nvPr>
        </p:nvSpPr>
        <p:spPr>
          <a:xfrm>
            <a:off x="533400" y="2514600"/>
            <a:ext cx="8077200" cy="3530600"/>
          </a:xfrm>
        </p:spPr>
        <p:txBody>
          <a:bodyPr>
            <a:normAutofit/>
          </a:bodyPr>
          <a:lstStyle/>
          <a:p>
            <a:pPr marL="0" indent="0" algn="just" rtl="1">
              <a:lnSpc>
                <a:spcPct val="150000"/>
              </a:lnSpc>
              <a:buNone/>
            </a:pPr>
            <a:r>
              <a:rPr lang="fa-IR" sz="3600" dirty="0">
                <a:solidFill>
                  <a:schemeClr val="tx1"/>
                </a:solidFill>
                <a:cs typeface="B Nazanin" panose="00000400000000000000" pitchFamily="2" charset="-78"/>
              </a:rPr>
              <a:t>- </a:t>
            </a:r>
            <a:r>
              <a:rPr lang="ar-SA" sz="3600" dirty="0">
                <a:solidFill>
                  <a:schemeClr val="tx1"/>
                </a:solidFill>
                <a:cs typeface="B Nazanin" panose="00000400000000000000" pitchFamily="2" charset="-78"/>
              </a:rPr>
              <a:t>مقابله با چشم پوشي از </a:t>
            </a:r>
            <a:r>
              <a:rPr lang="fa-IR" sz="3600" dirty="0" smtClean="0">
                <a:solidFill>
                  <a:schemeClr val="tx1"/>
                </a:solidFill>
                <a:cs typeface="B Nazanin" panose="00000400000000000000" pitchFamily="2" charset="-78"/>
              </a:rPr>
              <a:t>کوتاهی</a:t>
            </a:r>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ها </a:t>
            </a:r>
            <a:r>
              <a:rPr lang="fa-IR" sz="3600" dirty="0">
                <a:solidFill>
                  <a:schemeClr val="tx1"/>
                </a:solidFill>
                <a:cs typeface="B Nazanin" panose="00000400000000000000" pitchFamily="2" charset="-78"/>
              </a:rPr>
              <a:t>و</a:t>
            </a:r>
            <a:r>
              <a:rPr lang="ar-SA" sz="3600" dirty="0">
                <a:solidFill>
                  <a:schemeClr val="tx1"/>
                </a:solidFill>
                <a:cs typeface="B Nazanin" panose="00000400000000000000" pitchFamily="2" charset="-78"/>
              </a:rPr>
              <a:t>فعاليت</a:t>
            </a:r>
            <a:r>
              <a:rPr lang="fa-IR" sz="3600" dirty="0">
                <a:solidFill>
                  <a:schemeClr val="tx1"/>
                </a:solidFill>
                <a:cs typeface="B Nazanin" panose="00000400000000000000" pitchFamily="2" charset="-78"/>
              </a:rPr>
              <a:t>های </a:t>
            </a:r>
            <a:r>
              <a:rPr lang="fa-IR" sz="3600" dirty="0" smtClean="0">
                <a:solidFill>
                  <a:schemeClr val="tx1"/>
                </a:solidFill>
                <a:cs typeface="B Nazanin" panose="00000400000000000000" pitchFamily="2" charset="-78"/>
              </a:rPr>
              <a:t>ضروری</a:t>
            </a:r>
            <a:r>
              <a:rPr lang="ar-SA" sz="3600" dirty="0" smtClean="0">
                <a:solidFill>
                  <a:schemeClr val="tx1"/>
                </a:solidFill>
                <a:cs typeface="B Nazanin" panose="00000400000000000000" pitchFamily="2" charset="-78"/>
              </a:rPr>
              <a:t> </a:t>
            </a:r>
            <a:r>
              <a:rPr lang="ar-SA" sz="3600" dirty="0">
                <a:solidFill>
                  <a:schemeClr val="tx1"/>
                </a:solidFill>
                <a:cs typeface="B Nazanin" panose="00000400000000000000" pitchFamily="2" charset="-78"/>
              </a:rPr>
              <a:t>(توسط سايرين به علت القاء اين </a:t>
            </a:r>
            <a:r>
              <a:rPr lang="ar-SA" sz="3600" dirty="0" smtClean="0">
                <a:solidFill>
                  <a:schemeClr val="tx1"/>
                </a:solidFill>
                <a:cs typeface="B Nazanin" panose="00000400000000000000" pitchFamily="2" charset="-78"/>
              </a:rPr>
              <a:t>باوركه </a:t>
            </a:r>
            <a:r>
              <a:rPr lang="ar-SA" sz="3600" dirty="0">
                <a:solidFill>
                  <a:schemeClr val="tx1"/>
                </a:solidFill>
                <a:cs typeface="B Nazanin" panose="00000400000000000000" pitchFamily="2" charset="-78"/>
              </a:rPr>
              <a:t>شرايط مطلوب بخودي خود رخ مي‌دهد</a:t>
            </a:r>
            <a:r>
              <a:rPr lang="fa-IR" sz="3600" dirty="0">
                <a:solidFill>
                  <a:schemeClr val="tx1"/>
                </a:solidFill>
                <a:cs typeface="B Nazanin" panose="00000400000000000000" pitchFamily="2" charset="-78"/>
              </a:rPr>
              <a:t> و نه با اراده و عمل صحیح</a:t>
            </a:r>
            <a:r>
              <a:rPr lang="ar-SA" sz="3600" dirty="0">
                <a:solidFill>
                  <a:schemeClr val="tx1"/>
                </a:solidFill>
                <a:cs typeface="B Nazanin" panose="00000400000000000000" pitchFamily="2" charset="-78"/>
              </a:rPr>
              <a:t>).</a:t>
            </a:r>
            <a:endParaRPr lang="en-US" sz="3600" dirty="0"/>
          </a:p>
        </p:txBody>
      </p:sp>
    </p:spTree>
    <p:extLst>
      <p:ext uri="{BB962C8B-B14F-4D97-AF65-F5344CB8AC3E}">
        <p14:creationId xmlns:p14="http://schemas.microsoft.com/office/powerpoint/2010/main" xmlns="" val="1597855934"/>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503238" y="2133600"/>
            <a:ext cx="8183562" cy="4114800"/>
          </a:xfrm>
        </p:spPr>
        <p:txBody>
          <a:bodyPr/>
          <a:lstStyle/>
          <a:p>
            <a:pPr algn="just" rtl="1" eaLnBrk="1" hangingPunct="1">
              <a:lnSpc>
                <a:spcPct val="150000"/>
              </a:lnSpc>
            </a:pPr>
            <a:r>
              <a:rPr lang="ar-SA" sz="2800" dirty="0" smtClean="0">
                <a:solidFill>
                  <a:schemeClr val="tx1"/>
                </a:solidFill>
                <a:cs typeface="B Nazanin" panose="00000400000000000000" pitchFamily="2" charset="-78"/>
              </a:rPr>
              <a:t>نت برنامه‌ريزي شده شامل بازرسي‌هاي دوره</a:t>
            </a:r>
            <a:r>
              <a:rPr lang="fa-IR" sz="2800" dirty="0" smtClean="0">
                <a:solidFill>
                  <a:schemeClr val="tx1"/>
                </a:solidFill>
                <a:cs typeface="B Nazanin" panose="00000400000000000000" pitchFamily="2" charset="-78"/>
              </a:rPr>
              <a:t> ا</a:t>
            </a:r>
            <a:r>
              <a:rPr lang="ar-SA" sz="2800" dirty="0" smtClean="0">
                <a:solidFill>
                  <a:schemeClr val="tx1"/>
                </a:solidFill>
                <a:cs typeface="B Nazanin" panose="00000400000000000000" pitchFamily="2" charset="-78"/>
              </a:rPr>
              <a:t>ي به منظور تشخيص شرايطي كه باعث خرابي‌هاي اضطراري، ركود توليد و يا ساير اشكالات زيان‌آور در تجهيزات مي‌شوند و نيز انجام تعميرات پيشگيرانه براي جلوگيري از ضرر و زيان بيشتر مي‌باشد</a:t>
            </a:r>
            <a:r>
              <a:rPr lang="en-US" sz="2800" dirty="0" smtClean="0">
                <a:solidFill>
                  <a:schemeClr val="tx1"/>
                </a:solidFill>
                <a:cs typeface="B Nazanin" panose="00000400000000000000" pitchFamily="2" charset="-78"/>
              </a:rPr>
              <a:t>                                     </a:t>
            </a:r>
            <a:br>
              <a:rPr lang="en-US" sz="2800" dirty="0" smtClean="0">
                <a:solidFill>
                  <a:schemeClr val="tx1"/>
                </a:solidFill>
                <a:cs typeface="B Nazanin" panose="00000400000000000000" pitchFamily="2" charset="-78"/>
              </a:rPr>
            </a:br>
            <a:r>
              <a:rPr lang="ar-SA" sz="2800" dirty="0" smtClean="0">
                <a:solidFill>
                  <a:schemeClr val="tx1"/>
                </a:solidFill>
                <a:cs typeface="B Nazanin" panose="00000400000000000000" pitchFamily="2" charset="-78"/>
              </a:rPr>
              <a:t>فعاليتهاي نت (بازرسي ، سرويس و تعمير تجهيزات) بايستي استاندارد شده باشند (با توجه به توزيع عمر قطعات و...)</a:t>
            </a:r>
            <a:endParaRPr lang="en-US" sz="2800" dirty="0" smtClean="0">
              <a:solidFill>
                <a:schemeClr val="tx1"/>
              </a:solidFill>
              <a:cs typeface="B Nazanin" panose="00000400000000000000" pitchFamily="2" charset="-78"/>
            </a:endParaRPr>
          </a:p>
        </p:txBody>
      </p:sp>
      <p:sp>
        <p:nvSpPr>
          <p:cNvPr id="92163" name="Content Placeholder 2"/>
          <p:cNvSpPr>
            <a:spLocks noGrp="1"/>
          </p:cNvSpPr>
          <p:nvPr>
            <p:ph idx="1"/>
          </p:nvPr>
        </p:nvSpPr>
        <p:spPr>
          <a:xfrm>
            <a:off x="503238" y="911225"/>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نت برنامه‌ريزي شده</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39738" y="2133600"/>
            <a:ext cx="8183562" cy="3444875"/>
          </a:xfrm>
        </p:spPr>
        <p:txBody>
          <a:bodyPr/>
          <a:lstStyle/>
          <a:p>
            <a:pPr algn="r" rtl="1" eaLnBrk="1" hangingPunct="1">
              <a:lnSpc>
                <a:spcPct val="150000"/>
              </a:lnSpc>
            </a:pP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روشهاي اندازه‌گيري و تعيين دامنه و ميزان فرسايس تجهيزات</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نام محلهاي مورد بازرسي</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فواصل زماني بازرسي</a:t>
            </a:r>
            <a:r>
              <a:rPr lang="fa-IR" dirty="0" smtClean="0">
                <a:solidFill>
                  <a:schemeClr val="tx1"/>
                </a:solidFill>
                <a:cs typeface="B Nazanin" panose="00000400000000000000" pitchFamily="2" charset="-78"/>
              </a:rPr>
              <a:t>ها</a:t>
            </a:r>
            <a:r>
              <a:rPr lang="ar-SA" dirty="0" smtClean="0">
                <a:solidFill>
                  <a:schemeClr val="tx1"/>
                </a:solidFill>
                <a:cs typeface="B Nazanin" panose="00000400000000000000" pitchFamily="2" charset="-78"/>
              </a:rPr>
              <a:t/>
            </a:r>
            <a:br>
              <a:rPr lang="ar-SA" dirty="0" smtClean="0">
                <a:solidFill>
                  <a:schemeClr val="tx1"/>
                </a:solidFill>
                <a:cs typeface="B Nazanin" panose="00000400000000000000" pitchFamily="2" charset="-78"/>
              </a:rPr>
            </a:br>
            <a:r>
              <a:rPr lang="fa-IR" dirty="0" smtClean="0">
                <a:solidFill>
                  <a:schemeClr val="tx1"/>
                </a:solidFill>
                <a:cs typeface="B Nazanin" panose="00000400000000000000" pitchFamily="2" charset="-78"/>
              </a:rPr>
              <a:t>- تعیین </a:t>
            </a:r>
            <a:r>
              <a:rPr lang="ar-SA" dirty="0" smtClean="0">
                <a:solidFill>
                  <a:schemeClr val="tx1"/>
                </a:solidFill>
                <a:cs typeface="B Nazanin" panose="00000400000000000000" pitchFamily="2" charset="-78"/>
              </a:rPr>
              <a:t>شاخصهاي ارزيابي ميزان فرسايش</a:t>
            </a:r>
            <a:endParaRPr lang="en-US" dirty="0" smtClean="0">
              <a:solidFill>
                <a:schemeClr val="tx1"/>
              </a:solidFill>
              <a:cs typeface="B Nazanin" panose="00000400000000000000" pitchFamily="2" charset="-78"/>
            </a:endParaRPr>
          </a:p>
        </p:txBody>
      </p:sp>
      <p:sp>
        <p:nvSpPr>
          <p:cNvPr id="93187" name="Content Placeholder 2"/>
          <p:cNvSpPr>
            <a:spLocks noGrp="1"/>
          </p:cNvSpPr>
          <p:nvPr>
            <p:ph idx="1"/>
          </p:nvPr>
        </p:nvSpPr>
        <p:spPr>
          <a:xfrm>
            <a:off x="381000" y="838200"/>
            <a:ext cx="8183562" cy="993775"/>
          </a:xfrm>
        </p:spPr>
        <p:txBody>
          <a:bodyPr>
            <a:normAutofit/>
          </a:bodyPr>
          <a:lstStyle/>
          <a:p>
            <a:pPr marL="0" indent="0" algn="ctr" rtl="1" eaLnBrk="1" hangingPunct="1">
              <a:buFont typeface="Wingdings 2" panose="05020102010507070707" pitchFamily="18" charset="2"/>
              <a:buNone/>
            </a:pPr>
            <a:r>
              <a:rPr lang="ar-SA" sz="4400" b="1" dirty="0" smtClean="0">
                <a:solidFill>
                  <a:schemeClr val="bg1"/>
                </a:solidFill>
                <a:cs typeface="B Titr" pitchFamily="2" charset="-78"/>
              </a:rPr>
              <a:t>استانداردهاي بازرسي</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09800"/>
            <a:ext cx="8183562" cy="1981199"/>
          </a:xfrm>
        </p:spPr>
        <p:txBody>
          <a:bodyPr rtlCol="0">
            <a:normAutofit/>
          </a:bodyPr>
          <a:lstStyle/>
          <a:p>
            <a:pPr algn="r" rtl="1" eaLnBrk="1" fontAlgn="auto" hangingPunct="1">
              <a:lnSpc>
                <a:spcPct val="150000"/>
              </a:lnSpc>
              <a:spcAft>
                <a:spcPts val="0"/>
              </a:spcAft>
              <a:defRPr/>
            </a:pPr>
            <a:r>
              <a:rPr lang="ar-SA" sz="3600" dirty="0" smtClean="0">
                <a:solidFill>
                  <a:schemeClr val="tx1"/>
                </a:solidFill>
                <a:cs typeface="B Nazanin" pitchFamily="2" charset="-78"/>
              </a:rPr>
              <a:t>شامل روشهاي انجام سرويسهاي فني نظير</a:t>
            </a:r>
            <a:r>
              <a:rPr lang="en-US" sz="3600" dirty="0" smtClean="0">
                <a:solidFill>
                  <a:schemeClr val="tx1"/>
                </a:solidFill>
                <a:cs typeface="B Nazanin" pitchFamily="2" charset="-78"/>
              </a:rPr>
              <a:t>:</a:t>
            </a:r>
            <a:r>
              <a:rPr lang="ar-SA" sz="3600" dirty="0" smtClean="0">
                <a:solidFill>
                  <a:schemeClr val="tx1"/>
                </a:solidFill>
                <a:cs typeface="B Nazanin" pitchFamily="2" charset="-78"/>
              </a:rPr>
              <a:t> </a:t>
            </a:r>
            <a:r>
              <a:rPr lang="en-US" sz="3600" dirty="0" smtClean="0">
                <a:solidFill>
                  <a:schemeClr val="tx1"/>
                </a:solidFill>
                <a:cs typeface="B Nazanin" pitchFamily="2" charset="-78"/>
              </a:rPr>
              <a:t/>
            </a:r>
            <a:br>
              <a:rPr lang="en-US" sz="3600" dirty="0" smtClean="0">
                <a:solidFill>
                  <a:schemeClr val="tx1"/>
                </a:solidFill>
                <a:cs typeface="B Nazanin" pitchFamily="2" charset="-78"/>
              </a:rPr>
            </a:br>
            <a:r>
              <a:rPr lang="ar-SA" sz="3600" dirty="0" smtClean="0">
                <a:solidFill>
                  <a:schemeClr val="tx1"/>
                </a:solidFill>
                <a:cs typeface="B Nazanin" pitchFamily="2" charset="-78"/>
              </a:rPr>
              <a:t>تميزكاري</a:t>
            </a:r>
            <a:r>
              <a:rPr lang="fa-IR" sz="3600" dirty="0" smtClean="0">
                <a:solidFill>
                  <a:schemeClr val="tx1"/>
                </a:solidFill>
                <a:cs typeface="B Nazanin" pitchFamily="2" charset="-78"/>
              </a:rPr>
              <a:t> و</a:t>
            </a:r>
            <a:r>
              <a:rPr lang="en-US" sz="3600" dirty="0">
                <a:solidFill>
                  <a:schemeClr val="tx1"/>
                </a:solidFill>
                <a:cs typeface="B Nazanin" pitchFamily="2" charset="-78"/>
              </a:rPr>
              <a:t> </a:t>
            </a:r>
            <a:r>
              <a:rPr lang="ar-SA" sz="3600" dirty="0" smtClean="0">
                <a:solidFill>
                  <a:schemeClr val="tx1"/>
                </a:solidFill>
                <a:cs typeface="B Nazanin" pitchFamily="2" charset="-78"/>
              </a:rPr>
              <a:t>روانكاري و پريود</a:t>
            </a:r>
            <a:r>
              <a:rPr lang="en-US" sz="3600" dirty="0" smtClean="0">
                <a:solidFill>
                  <a:schemeClr val="tx1"/>
                </a:solidFill>
                <a:cs typeface="B Nazanin" pitchFamily="2" charset="-78"/>
              </a:rPr>
              <a:t> </a:t>
            </a:r>
            <a:r>
              <a:rPr lang="fa-IR" sz="3600" dirty="0" smtClean="0">
                <a:solidFill>
                  <a:schemeClr val="tx1"/>
                </a:solidFill>
                <a:cs typeface="B Nazanin" pitchFamily="2" charset="-78"/>
              </a:rPr>
              <a:t>های </a:t>
            </a:r>
            <a:r>
              <a:rPr lang="ar-SA" sz="3600" dirty="0" smtClean="0">
                <a:solidFill>
                  <a:schemeClr val="tx1"/>
                </a:solidFill>
                <a:cs typeface="B Nazanin" pitchFamily="2" charset="-78"/>
              </a:rPr>
              <a:t>زماني آنها</a:t>
            </a:r>
            <a:endParaRPr lang="en-US" sz="3600" dirty="0">
              <a:solidFill>
                <a:schemeClr val="tx1"/>
              </a:solidFill>
              <a:cs typeface="B Nazanin" pitchFamily="2" charset="-78"/>
            </a:endParaRPr>
          </a:p>
        </p:txBody>
      </p:sp>
      <p:sp>
        <p:nvSpPr>
          <p:cNvPr id="94211" name="Content Placeholder 2"/>
          <p:cNvSpPr>
            <a:spLocks noGrp="1"/>
          </p:cNvSpPr>
          <p:nvPr>
            <p:ph idx="1"/>
          </p:nvPr>
        </p:nvSpPr>
        <p:spPr>
          <a:xfrm>
            <a:off x="503238" y="1063625"/>
            <a:ext cx="8183562" cy="993775"/>
          </a:xfrm>
        </p:spPr>
        <p:txBody>
          <a:bodyPr>
            <a:normAutofit/>
          </a:bodyPr>
          <a:lstStyle/>
          <a:p>
            <a:pPr marL="0" indent="0" algn="ctr" rtl="1" eaLnBrk="1" hangingPunct="1">
              <a:buFont typeface="Wingdings 2" panose="05020102010507070707" pitchFamily="18" charset="2"/>
              <a:buNone/>
            </a:pPr>
            <a:r>
              <a:rPr lang="ar-SA" sz="4400" b="1" dirty="0" smtClean="0">
                <a:solidFill>
                  <a:schemeClr val="bg1"/>
                </a:solidFill>
                <a:cs typeface="B Titr" pitchFamily="2" charset="-78"/>
              </a:rPr>
              <a:t>استانداردهاي سرويس</a:t>
            </a:r>
            <a:r>
              <a:rPr lang="fa-IR" sz="4400" b="1" dirty="0" smtClean="0">
                <a:solidFill>
                  <a:schemeClr val="bg1"/>
                </a:solidFill>
                <a:cs typeface="B Titr" pitchFamily="2" charset="-78"/>
              </a:rPr>
              <a:t>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03238" y="2362200"/>
            <a:ext cx="8183562" cy="3673475"/>
          </a:xfrm>
        </p:spPr>
        <p:txBody>
          <a:bodyPr/>
          <a:lstStyle/>
          <a:p>
            <a:pPr algn="r" rtl="1" eaLnBrk="1" hangingPunct="1">
              <a:lnSpc>
                <a:spcPct val="150000"/>
              </a:lnSpc>
            </a:pPr>
            <a:r>
              <a:rPr lang="fa-IR" sz="2400" b="1" dirty="0" smtClean="0">
                <a:solidFill>
                  <a:schemeClr val="tx1"/>
                </a:solidFill>
                <a:cs typeface="B Nazanin" pitchFamily="2" charset="-78"/>
              </a:rPr>
              <a:t>- </a:t>
            </a:r>
            <a:r>
              <a:rPr lang="ar-SA" sz="2400" b="1" dirty="0" smtClean="0">
                <a:solidFill>
                  <a:schemeClr val="tx1"/>
                </a:solidFill>
                <a:cs typeface="B Nazanin" pitchFamily="2" charset="-78"/>
              </a:rPr>
              <a:t>شامل شرايط و روشهاي انجام عملي</a:t>
            </a:r>
            <a:r>
              <a:rPr lang="fa-IR" sz="2400" b="1" dirty="0" smtClean="0">
                <a:solidFill>
                  <a:schemeClr val="tx1"/>
                </a:solidFill>
                <a:cs typeface="B Nazanin" pitchFamily="2" charset="-78"/>
              </a:rPr>
              <a:t>ات تعم</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a:t>
            </a: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فواصل زمان</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مناسب برا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تعم</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رات اساس</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فواصل زمان</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مناسب برا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تعو</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ض قطعات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ته</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ه برنامه‌ها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زمان</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نت (سال</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انه، ماه</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انه، هفتگ</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و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ثبت سوابق خراب</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ها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اضطرار</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برا</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تجز</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ه و تحل</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ل و جلوگ</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 از تکرار آنها</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ثبت سوابق تعم</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رات پ</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شگ</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رانه و بازرس</a:t>
            </a:r>
            <a:r>
              <a:rPr lang="ar-SA" sz="2400" b="1" dirty="0" smtClean="0">
                <a:solidFill>
                  <a:schemeClr val="tx1"/>
                </a:solidFill>
                <a:cs typeface="B Nazanin" pitchFamily="2" charset="-78"/>
              </a:rPr>
              <a:t>ي</a:t>
            </a:r>
            <a:r>
              <a:rPr lang="fa-IR" sz="2400" b="1" dirty="0" smtClean="0">
                <a:solidFill>
                  <a:schemeClr val="tx1"/>
                </a:solidFill>
                <a:cs typeface="B Nazanin" pitchFamily="2" charset="-78"/>
              </a:rPr>
              <a:t>‌ها</a:t>
            </a:r>
            <a:endParaRPr lang="en-US" sz="2400" b="1" dirty="0" smtClean="0">
              <a:solidFill>
                <a:schemeClr val="tx1"/>
              </a:solidFill>
              <a:cs typeface="B Nazanin" pitchFamily="2" charset="-78"/>
            </a:endParaRPr>
          </a:p>
        </p:txBody>
      </p:sp>
      <p:sp>
        <p:nvSpPr>
          <p:cNvPr id="95235" name="Content Placeholder 2"/>
          <p:cNvSpPr>
            <a:spLocks noGrp="1"/>
          </p:cNvSpPr>
          <p:nvPr>
            <p:ph idx="1"/>
          </p:nvPr>
        </p:nvSpPr>
        <p:spPr>
          <a:xfrm>
            <a:off x="503238" y="911225"/>
            <a:ext cx="8183562" cy="993775"/>
          </a:xfrm>
        </p:spPr>
        <p:txBody>
          <a:bodyPr/>
          <a:lstStyle/>
          <a:p>
            <a:pPr marL="0" indent="0" algn="ctr" rtl="1" eaLnBrk="1" hangingPunct="1">
              <a:buNone/>
            </a:pPr>
            <a:r>
              <a:rPr lang="ar-SA" sz="4400" b="1" dirty="0" smtClean="0">
                <a:solidFill>
                  <a:schemeClr val="bg1"/>
                </a:solidFill>
                <a:cs typeface="B Titr" pitchFamily="2" charset="-78"/>
              </a:rPr>
              <a:t>استانداردهاي تعمير</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503238" y="2209800"/>
            <a:ext cx="8183562" cy="4267200"/>
          </a:xfrm>
        </p:spPr>
        <p:txBody>
          <a:bodyPr/>
          <a:lstStyle/>
          <a:p>
            <a:pPr algn="r" rtl="1" eaLnBrk="1" hangingPunct="1">
              <a:lnSpc>
                <a:spcPct val="150000"/>
              </a:lnSpc>
            </a:pPr>
            <a:r>
              <a:rPr lang="fa-IR" sz="2800" b="1" dirty="0" smtClean="0">
                <a:solidFill>
                  <a:schemeClr val="tx1"/>
                </a:solidFill>
                <a:cs typeface="B Nazanin" panose="00000400000000000000" pitchFamily="2" charset="-78"/>
              </a:rPr>
              <a:t>۱- ارز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تجه</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زات و شناخت  وضع</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موجود آنها</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۲- تعم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خراب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ها و اصلاح نقاط ضعف آنها</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۳-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جاد </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 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ستم مد</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ت اطلاعات</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۴-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جاد </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 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ستم نگهدار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و تعم</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ر دوره‌ا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۵- ا</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جاد </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ک 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ستم نت پ</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شگو</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انه</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۶- ارز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اب</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س</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ستم نت برنامه‌ر</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ز</a:t>
            </a:r>
            <a:r>
              <a:rPr lang="ar-SA" sz="2800" b="1" dirty="0" smtClean="0">
                <a:solidFill>
                  <a:schemeClr val="tx1"/>
                </a:solidFill>
                <a:cs typeface="B Nazanin" panose="00000400000000000000" pitchFamily="2" charset="-78"/>
              </a:rPr>
              <a:t>ي</a:t>
            </a:r>
            <a:r>
              <a:rPr lang="fa-IR" sz="2800" b="1" dirty="0" smtClean="0">
                <a:solidFill>
                  <a:schemeClr val="tx1"/>
                </a:solidFill>
                <a:cs typeface="B Nazanin" panose="00000400000000000000" pitchFamily="2" charset="-78"/>
              </a:rPr>
              <a:t> شده </a:t>
            </a:r>
            <a:endParaRPr lang="en-US" sz="2800" b="1" dirty="0" smtClean="0">
              <a:solidFill>
                <a:schemeClr val="tx1"/>
              </a:solidFill>
              <a:cs typeface="B Nazanin" panose="00000400000000000000" pitchFamily="2" charset="-78"/>
            </a:endParaRPr>
          </a:p>
        </p:txBody>
      </p:sp>
      <p:sp>
        <p:nvSpPr>
          <p:cNvPr id="96259" name="Content Placeholder 2"/>
          <p:cNvSpPr>
            <a:spLocks noGrp="1"/>
          </p:cNvSpPr>
          <p:nvPr>
            <p:ph idx="1"/>
          </p:nvPr>
        </p:nvSpPr>
        <p:spPr>
          <a:xfrm>
            <a:off x="457200" y="1143000"/>
            <a:ext cx="8183562" cy="993775"/>
          </a:xfrm>
        </p:spPr>
        <p:txBody>
          <a:bodyPr/>
          <a:lstStyle/>
          <a:p>
            <a:pPr marL="0" indent="0" algn="ctr" rtl="1" eaLnBrk="1" hangingPunct="1">
              <a:buFont typeface="Wingdings 2" panose="05020102010507070707" pitchFamily="18" charset="2"/>
              <a:buNone/>
            </a:pPr>
            <a:r>
              <a:rPr lang="fa-IR" sz="3200" dirty="0" smtClean="0">
                <a:solidFill>
                  <a:schemeClr val="bg1"/>
                </a:solidFill>
                <a:cs typeface="B Titr" pitchFamily="2" charset="-78"/>
              </a:rPr>
              <a:t>قدمها</a:t>
            </a:r>
            <a:r>
              <a:rPr lang="ar-SA" sz="3200" dirty="0" smtClean="0">
                <a:solidFill>
                  <a:schemeClr val="bg1"/>
                </a:solidFill>
                <a:cs typeface="B Titr" pitchFamily="2" charset="-78"/>
              </a:rPr>
              <a:t>ي</a:t>
            </a:r>
            <a:r>
              <a:rPr lang="fa-IR" sz="3200" dirty="0" smtClean="0">
                <a:solidFill>
                  <a:schemeClr val="bg1"/>
                </a:solidFill>
                <a:cs typeface="B Titr" pitchFamily="2" charset="-78"/>
              </a:rPr>
              <a:t> لازم برا</a:t>
            </a:r>
            <a:r>
              <a:rPr lang="ar-SA" sz="3200" dirty="0" smtClean="0">
                <a:solidFill>
                  <a:schemeClr val="bg1"/>
                </a:solidFill>
                <a:cs typeface="B Titr" pitchFamily="2" charset="-78"/>
              </a:rPr>
              <a:t>ي</a:t>
            </a:r>
            <a:r>
              <a:rPr lang="fa-IR" sz="3200" dirty="0" smtClean="0">
                <a:solidFill>
                  <a:schemeClr val="bg1"/>
                </a:solidFill>
                <a:cs typeface="B Titr" pitchFamily="2" charset="-78"/>
              </a:rPr>
              <a:t> ا</a:t>
            </a:r>
            <a:r>
              <a:rPr lang="ar-SA" sz="3200" dirty="0" smtClean="0">
                <a:solidFill>
                  <a:schemeClr val="bg1"/>
                </a:solidFill>
                <a:cs typeface="B Titr" pitchFamily="2" charset="-78"/>
              </a:rPr>
              <a:t>ي</a:t>
            </a:r>
            <a:r>
              <a:rPr lang="fa-IR" sz="3200" dirty="0" smtClean="0">
                <a:solidFill>
                  <a:schemeClr val="bg1"/>
                </a:solidFill>
                <a:cs typeface="B Titr" pitchFamily="2" charset="-78"/>
              </a:rPr>
              <a:t>جاد </a:t>
            </a:r>
            <a:r>
              <a:rPr lang="ar-SA" sz="3200" dirty="0" smtClean="0">
                <a:solidFill>
                  <a:schemeClr val="bg1"/>
                </a:solidFill>
                <a:cs typeface="B Titr" pitchFamily="2" charset="-78"/>
              </a:rPr>
              <a:t>ي</a:t>
            </a:r>
            <a:r>
              <a:rPr lang="fa-IR" sz="3200" dirty="0" smtClean="0">
                <a:solidFill>
                  <a:schemeClr val="bg1"/>
                </a:solidFill>
                <a:cs typeface="B Titr" pitchFamily="2" charset="-78"/>
              </a:rPr>
              <a:t>ک س</a:t>
            </a:r>
            <a:r>
              <a:rPr lang="ar-SA" sz="3200" dirty="0" smtClean="0">
                <a:solidFill>
                  <a:schemeClr val="bg1"/>
                </a:solidFill>
                <a:cs typeface="B Titr" pitchFamily="2" charset="-78"/>
              </a:rPr>
              <a:t>ي</a:t>
            </a:r>
            <a:r>
              <a:rPr lang="fa-IR" sz="3200" dirty="0" smtClean="0">
                <a:solidFill>
                  <a:schemeClr val="bg1"/>
                </a:solidFill>
                <a:cs typeface="B Titr" pitchFamily="2" charset="-78"/>
              </a:rPr>
              <a:t>ستم نت برنامه ر</a:t>
            </a:r>
            <a:r>
              <a:rPr lang="ar-SA" sz="3200" dirty="0" smtClean="0">
                <a:solidFill>
                  <a:schemeClr val="bg1"/>
                </a:solidFill>
                <a:cs typeface="B Titr" pitchFamily="2" charset="-78"/>
              </a:rPr>
              <a:t>ي</a:t>
            </a:r>
            <a:r>
              <a:rPr lang="fa-IR" sz="3200" dirty="0" smtClean="0">
                <a:solidFill>
                  <a:schemeClr val="bg1"/>
                </a:solidFill>
                <a:cs typeface="B Titr" pitchFamily="2" charset="-78"/>
              </a:rPr>
              <a:t>ز</a:t>
            </a:r>
            <a:r>
              <a:rPr lang="ar-SA" sz="3200" dirty="0" smtClean="0">
                <a:solidFill>
                  <a:schemeClr val="bg1"/>
                </a:solidFill>
                <a:cs typeface="B Titr" pitchFamily="2" charset="-78"/>
              </a:rPr>
              <a:t>ي</a:t>
            </a:r>
            <a:r>
              <a:rPr lang="fa-IR" sz="3200" dirty="0" smtClean="0">
                <a:solidFill>
                  <a:schemeClr val="bg1"/>
                </a:solidFill>
                <a:cs typeface="B Titr" pitchFamily="2" charset="-78"/>
              </a:rPr>
              <a:t> شده </a:t>
            </a:r>
            <a:endParaRPr lang="en-US" sz="32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209800"/>
            <a:ext cx="8183562" cy="3505200"/>
          </a:xfrm>
        </p:spPr>
        <p:txBody>
          <a:bodyPr/>
          <a:lstStyle/>
          <a:p>
            <a:pPr algn="just" rtl="1" eaLnBrk="1" hangingPunct="1">
              <a:lnSpc>
                <a:spcPct val="150000"/>
              </a:lnSpc>
            </a:pPr>
            <a:r>
              <a:rPr lang="fa-IR" sz="3600" b="1" dirty="0" smtClean="0">
                <a:solidFill>
                  <a:schemeClr val="tx1"/>
                </a:solidFill>
                <a:cs typeface="B Nazanin" panose="00000400000000000000" pitchFamily="2" charset="-78"/>
              </a:rPr>
              <a:t>TPM</a:t>
            </a:r>
            <a:r>
              <a:rPr lang="fa-IR" sz="3600" dirty="0" smtClean="0">
                <a:solidFill>
                  <a:schemeClr val="tx1"/>
                </a:solidFill>
                <a:cs typeface="B Nazanin" panose="00000400000000000000" pitchFamily="2" charset="-78"/>
              </a:rPr>
              <a:t> در راستا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جاد فضا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همکار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برا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پاسخگو</a:t>
            </a:r>
            <a:r>
              <a:rPr lang="ar-SA" sz="3600" dirty="0" smtClean="0">
                <a:solidFill>
                  <a:schemeClr val="tx1"/>
                </a:solidFill>
                <a:cs typeface="B Nazanin" panose="00000400000000000000" pitchFamily="2" charset="-78"/>
              </a:rPr>
              <a:t>يي</a:t>
            </a:r>
            <a:r>
              <a:rPr lang="fa-IR" sz="3600" dirty="0" smtClean="0">
                <a:solidFill>
                  <a:schemeClr val="tx1"/>
                </a:solidFill>
                <a:cs typeface="B Nazanin" panose="00000400000000000000" pitchFamily="2" charset="-78"/>
              </a:rPr>
              <a:t> </a:t>
            </a:r>
            <a:r>
              <a:rPr lang="en-US" sz="3600" dirty="0" smtClean="0">
                <a:solidFill>
                  <a:schemeClr val="tx1"/>
                </a:solidFill>
                <a:cs typeface="B Nazanin" panose="00000400000000000000" pitchFamily="2" charset="-78"/>
              </a:rPr>
              <a:t/>
            </a:r>
            <a:br>
              <a:rPr lang="en-US"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به ن</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ازها</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آموزش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با توجه به تغ</a:t>
            </a:r>
            <a:r>
              <a:rPr lang="ar-SA" sz="3600" dirty="0" smtClean="0">
                <a:solidFill>
                  <a:schemeClr val="tx1"/>
                </a:solidFill>
                <a:cs typeface="B Nazanin" panose="00000400000000000000" pitchFamily="2" charset="-78"/>
              </a:rPr>
              <a:t>يي</a:t>
            </a:r>
            <a:r>
              <a:rPr lang="fa-IR" sz="3600" dirty="0" smtClean="0">
                <a:solidFill>
                  <a:schemeClr val="tx1"/>
                </a:solidFill>
                <a:cs typeface="B Nazanin" panose="00000400000000000000" pitchFamily="2" charset="-78"/>
              </a:rPr>
              <a:t>رات در کسب و کار، پ</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شرفت فناور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و خر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ماش</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ن‌آلات جد</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 و ن</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ز لزوم نوآور</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 قدم برم</a:t>
            </a:r>
            <a:r>
              <a:rPr lang="ar-SA" sz="3600" dirty="0" smtClean="0">
                <a:solidFill>
                  <a:schemeClr val="tx1"/>
                </a:solidFill>
                <a:cs typeface="B Nazanin" panose="00000400000000000000" pitchFamily="2" charset="-78"/>
              </a:rPr>
              <a:t>ي</a:t>
            </a:r>
            <a:r>
              <a:rPr lang="fa-IR" sz="3600" dirty="0" smtClean="0">
                <a:solidFill>
                  <a:schemeClr val="tx1"/>
                </a:solidFill>
                <a:cs typeface="B Nazanin" panose="00000400000000000000" pitchFamily="2" charset="-78"/>
              </a:rPr>
              <a:t>‌دارد.</a:t>
            </a:r>
            <a:endParaRPr lang="en-US" sz="3600" dirty="0" smtClean="0">
              <a:solidFill>
                <a:schemeClr val="tx1"/>
              </a:solidFill>
              <a:cs typeface="B Nazanin" panose="00000400000000000000" pitchFamily="2" charset="-78"/>
            </a:endParaRPr>
          </a:p>
        </p:txBody>
      </p:sp>
      <p:sp>
        <p:nvSpPr>
          <p:cNvPr id="97283" name="Content Placeholder 2"/>
          <p:cNvSpPr>
            <a:spLocks noGrp="1"/>
          </p:cNvSpPr>
          <p:nvPr>
            <p:ph idx="1"/>
          </p:nvPr>
        </p:nvSpPr>
        <p:spPr>
          <a:xfrm>
            <a:off x="503238" y="911225"/>
            <a:ext cx="8183562" cy="993775"/>
          </a:xfrm>
        </p:spPr>
        <p:txBody>
          <a:bodyPr>
            <a:normAutofit/>
          </a:bodyPr>
          <a:lstStyle/>
          <a:p>
            <a:pPr algn="ctr" rtl="1" eaLnBrk="1" hangingPunct="1">
              <a:buFont typeface="Wingdings 2" panose="05020102010507070707" pitchFamily="18" charset="2"/>
              <a:buNone/>
            </a:pPr>
            <a:r>
              <a:rPr lang="fa-IR" sz="4400" dirty="0" smtClean="0">
                <a:solidFill>
                  <a:schemeClr val="bg1"/>
                </a:solidFill>
                <a:cs typeface="B Titr" pitchFamily="2" charset="-78"/>
              </a:rPr>
              <a:t> آموزش و تعل</a:t>
            </a:r>
            <a:r>
              <a:rPr lang="ar-SA" sz="4400" dirty="0" smtClean="0">
                <a:solidFill>
                  <a:schemeClr val="bg1"/>
                </a:solidFill>
                <a:cs typeface="B Titr" pitchFamily="2" charset="-78"/>
              </a:rPr>
              <a:t>ي</a:t>
            </a:r>
            <a:r>
              <a:rPr lang="fa-IR" sz="4400" dirty="0" smtClean="0">
                <a:solidFill>
                  <a:schemeClr val="bg1"/>
                </a:solidFill>
                <a:cs typeface="B Titr" pitchFamily="2" charset="-78"/>
              </a:rPr>
              <a:t>م </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86000"/>
            <a:ext cx="8183562" cy="3749675"/>
          </a:xfrm>
        </p:spPr>
        <p:txBody>
          <a:bodyPr rtlCol="0">
            <a:normAutofit/>
          </a:bodyPr>
          <a:lstStyle/>
          <a:p>
            <a:pPr algn="just" rtl="1" eaLnBrk="1" fontAlgn="auto" hangingPunct="1">
              <a:lnSpc>
                <a:spcPct val="150000"/>
              </a:lnSpc>
              <a:spcAft>
                <a:spcPts val="0"/>
              </a:spcAft>
              <a:defRPr/>
            </a:pPr>
            <a:r>
              <a:rPr lang="fa-IR" b="1" dirty="0" smtClean="0">
                <a:solidFill>
                  <a:srgbClr val="C00000"/>
                </a:solidFill>
                <a:cs typeface="B Nazanin" pitchFamily="2" charset="-78"/>
              </a:rPr>
              <a:t>سطح</a:t>
            </a:r>
            <a:r>
              <a:rPr lang="fa-IR" dirty="0" smtClean="0">
                <a:solidFill>
                  <a:srgbClr val="C00000"/>
                </a:solidFill>
                <a:cs typeface="B Nazanin" pitchFamily="2" charset="-78"/>
              </a:rPr>
              <a:t> </a:t>
            </a:r>
            <a:r>
              <a:rPr lang="fa-IR" b="1" dirty="0" smtClean="0">
                <a:solidFill>
                  <a:srgbClr val="C00000"/>
                </a:solidFill>
                <a:cs typeface="B Nazanin" pitchFamily="2" charset="-78"/>
              </a:rPr>
              <a:t>۱</a:t>
            </a:r>
            <a:r>
              <a:rPr lang="en-US" b="1" dirty="0" smtClean="0">
                <a:solidFill>
                  <a:srgbClr val="C00000"/>
                </a:solidFill>
                <a:cs typeface="B Nazanin" pitchFamily="2" charset="-78"/>
              </a:rPr>
              <a:t> </a:t>
            </a:r>
            <a:r>
              <a:rPr lang="en-US" b="1" dirty="0" smtClean="0">
                <a:solidFill>
                  <a:schemeClr val="tx1"/>
                </a:solidFill>
                <a:cs typeface="B Nazanin" pitchFamily="2" charset="-78"/>
              </a:rPr>
              <a:t>:</a:t>
            </a:r>
            <a:r>
              <a:rPr lang="fa-IR" dirty="0" smtClean="0">
                <a:solidFill>
                  <a:schemeClr val="tx1"/>
                </a:solidFill>
                <a:cs typeface="B Nazanin" pitchFamily="2" charset="-78"/>
              </a:rPr>
              <a:t>افراد</a:t>
            </a:r>
            <a:r>
              <a:rPr lang="ar-SA" dirty="0" smtClean="0">
                <a:solidFill>
                  <a:schemeClr val="tx1"/>
                </a:solidFill>
                <a:cs typeface="B Nazanin" pitchFamily="2" charset="-78"/>
              </a:rPr>
              <a:t>ي</a:t>
            </a:r>
            <a:r>
              <a:rPr lang="fa-IR" dirty="0" smtClean="0">
                <a:solidFill>
                  <a:schemeClr val="tx1"/>
                </a:solidFill>
                <a:cs typeface="B Nazanin" pitchFamily="2" charset="-78"/>
              </a:rPr>
              <a:t> نه دانش تئور</a:t>
            </a:r>
            <a:r>
              <a:rPr lang="ar-SA" dirty="0" smtClean="0">
                <a:solidFill>
                  <a:schemeClr val="tx1"/>
                </a:solidFill>
                <a:cs typeface="B Nazanin" pitchFamily="2" charset="-78"/>
              </a:rPr>
              <a:t>ي</a:t>
            </a:r>
            <a:r>
              <a:rPr lang="fa-IR" dirty="0" smtClean="0">
                <a:solidFill>
                  <a:schemeClr val="tx1"/>
                </a:solidFill>
                <a:cs typeface="B Nazanin" pitchFamily="2" charset="-78"/>
              </a:rPr>
              <a:t> و نه توانائ</a:t>
            </a:r>
            <a:r>
              <a:rPr lang="ar-SA" dirty="0" smtClean="0">
                <a:solidFill>
                  <a:schemeClr val="tx1"/>
                </a:solidFill>
                <a:cs typeface="B Nazanin" pitchFamily="2" charset="-78"/>
              </a:rPr>
              <a:t>ي</a:t>
            </a:r>
            <a:r>
              <a:rPr lang="fa-IR" dirty="0" smtClean="0">
                <a:solidFill>
                  <a:schemeClr val="tx1"/>
                </a:solidFill>
                <a:cs typeface="B Nazanin" pitchFamily="2" charset="-78"/>
              </a:rPr>
              <a:t> عمل</a:t>
            </a:r>
            <a:r>
              <a:rPr lang="ar-SA" dirty="0" smtClean="0">
                <a:solidFill>
                  <a:schemeClr val="tx1"/>
                </a:solidFill>
                <a:cs typeface="B Nazanin" pitchFamily="2" charset="-78"/>
              </a:rPr>
              <a:t>ي</a:t>
            </a:r>
            <a:r>
              <a:rPr lang="fa-IR" dirty="0" smtClean="0">
                <a:solidFill>
                  <a:schemeClr val="tx1"/>
                </a:solidFill>
                <a:cs typeface="B Nazanin" pitchFamily="2" charset="-78"/>
              </a:rPr>
              <a:t> دارند (ن</a:t>
            </a:r>
            <a:r>
              <a:rPr lang="ar-SA" dirty="0" smtClean="0">
                <a:solidFill>
                  <a:schemeClr val="tx1"/>
                </a:solidFill>
                <a:cs typeface="B Nazanin" pitchFamily="2" charset="-78"/>
              </a:rPr>
              <a:t>ي</a:t>
            </a:r>
            <a:r>
              <a:rPr lang="fa-IR" dirty="0" smtClean="0">
                <a:solidFill>
                  <a:schemeClr val="tx1"/>
                </a:solidFill>
                <a:cs typeface="B Nazanin" pitchFamily="2" charset="-78"/>
              </a:rPr>
              <a:t>از به آموزش هر دو بخش تئور</a:t>
            </a:r>
            <a:r>
              <a:rPr lang="ar-SA" dirty="0" smtClean="0">
                <a:solidFill>
                  <a:schemeClr val="tx1"/>
                </a:solidFill>
                <a:cs typeface="B Nazanin" pitchFamily="2" charset="-78"/>
              </a:rPr>
              <a:t>ي</a:t>
            </a:r>
            <a:r>
              <a:rPr lang="fa-IR" dirty="0" smtClean="0">
                <a:solidFill>
                  <a:schemeClr val="tx1"/>
                </a:solidFill>
                <a:cs typeface="B Nazanin" pitchFamily="2" charset="-78"/>
              </a:rPr>
              <a:t> و عمل</a:t>
            </a:r>
            <a:r>
              <a:rPr lang="ar-SA" dirty="0" smtClean="0">
                <a:solidFill>
                  <a:schemeClr val="tx1"/>
                </a:solidFill>
                <a:cs typeface="B Nazanin" pitchFamily="2" charset="-78"/>
              </a:rPr>
              <a:t>ي</a:t>
            </a:r>
            <a:r>
              <a:rPr lang="fa-IR" dirty="0" smtClean="0">
                <a:solidFill>
                  <a:schemeClr val="tx1"/>
                </a:solidFill>
                <a:cs typeface="B Nazanin" pitchFamily="2" charset="-78"/>
              </a:rPr>
              <a:t> دارند)</a:t>
            </a:r>
            <a:r>
              <a:rPr lang="en-US" dirty="0" smtClean="0">
                <a:solidFill>
                  <a:schemeClr val="tx1"/>
                </a:solidFill>
                <a:cs typeface="B Nazanin" pitchFamily="2" charset="-78"/>
              </a:rPr>
              <a:t>                         </a:t>
            </a:r>
            <a:r>
              <a:rPr lang="fa-IR" dirty="0" smtClean="0">
                <a:solidFill>
                  <a:schemeClr val="tx1"/>
                </a:solidFill>
                <a:cs typeface="B Nazanin" pitchFamily="2" charset="-78"/>
              </a:rPr>
              <a:t/>
            </a:r>
            <a:br>
              <a:rPr lang="fa-IR" dirty="0" smtClean="0">
                <a:solidFill>
                  <a:schemeClr val="tx1"/>
                </a:solidFill>
                <a:cs typeface="B Nazanin" pitchFamily="2" charset="-78"/>
              </a:rPr>
            </a:br>
            <a:r>
              <a:rPr lang="fa-IR" b="1" dirty="0" smtClean="0">
                <a:solidFill>
                  <a:srgbClr val="C00000"/>
                </a:solidFill>
                <a:cs typeface="B Nazanin" pitchFamily="2" charset="-78"/>
              </a:rPr>
              <a:t>سطح ۲</a:t>
            </a:r>
            <a:r>
              <a:rPr lang="en-US" b="1" dirty="0" smtClean="0">
                <a:solidFill>
                  <a:srgbClr val="C00000"/>
                </a:solidFill>
                <a:cs typeface="B Nazanin" pitchFamily="2" charset="-78"/>
              </a:rPr>
              <a:t>:</a:t>
            </a:r>
            <a:r>
              <a:rPr lang="fa-IR" b="1" dirty="0" smtClean="0">
                <a:solidFill>
                  <a:srgbClr val="C00000"/>
                </a:solidFill>
                <a:cs typeface="B Nazanin" pitchFamily="2" charset="-78"/>
              </a:rPr>
              <a:t> </a:t>
            </a:r>
            <a:r>
              <a:rPr lang="fa-IR" dirty="0" smtClean="0">
                <a:solidFill>
                  <a:schemeClr val="tx1"/>
                </a:solidFill>
                <a:cs typeface="B Nazanin" pitchFamily="2" charset="-78"/>
              </a:rPr>
              <a:t>افراد</a:t>
            </a:r>
            <a:r>
              <a:rPr lang="ar-SA" dirty="0" smtClean="0">
                <a:solidFill>
                  <a:schemeClr val="tx1"/>
                </a:solidFill>
                <a:cs typeface="B Nazanin" pitchFamily="2" charset="-78"/>
              </a:rPr>
              <a:t>ي</a:t>
            </a:r>
            <a:r>
              <a:rPr lang="fa-IR" dirty="0" smtClean="0">
                <a:solidFill>
                  <a:schemeClr val="tx1"/>
                </a:solidFill>
                <a:cs typeface="B Nazanin" pitchFamily="2" charset="-78"/>
              </a:rPr>
              <a:t> که دانش تئور</a:t>
            </a:r>
            <a:r>
              <a:rPr lang="ar-SA" dirty="0" smtClean="0">
                <a:solidFill>
                  <a:schemeClr val="tx1"/>
                </a:solidFill>
                <a:cs typeface="B Nazanin" pitchFamily="2" charset="-78"/>
              </a:rPr>
              <a:t>ي</a:t>
            </a:r>
            <a:r>
              <a:rPr lang="fa-IR" dirty="0" smtClean="0">
                <a:solidFill>
                  <a:schemeClr val="tx1"/>
                </a:solidFill>
                <a:cs typeface="B Nazanin" pitchFamily="2" charset="-78"/>
              </a:rPr>
              <a:t> دارند و ل</a:t>
            </a:r>
            <a:r>
              <a:rPr lang="ar-SA" dirty="0" smtClean="0">
                <a:solidFill>
                  <a:schemeClr val="tx1"/>
                </a:solidFill>
                <a:cs typeface="B Nazanin" pitchFamily="2" charset="-78"/>
              </a:rPr>
              <a:t>ي</a:t>
            </a:r>
            <a:r>
              <a:rPr lang="fa-IR" dirty="0" smtClean="0">
                <a:solidFill>
                  <a:schemeClr val="tx1"/>
                </a:solidFill>
                <a:cs typeface="B Nazanin" pitchFamily="2" charset="-78"/>
              </a:rPr>
              <a:t> توانائ</a:t>
            </a:r>
            <a:r>
              <a:rPr lang="ar-SA" dirty="0" smtClean="0">
                <a:solidFill>
                  <a:schemeClr val="tx1"/>
                </a:solidFill>
                <a:cs typeface="B Nazanin" pitchFamily="2" charset="-78"/>
              </a:rPr>
              <a:t>ي</a:t>
            </a:r>
            <a:r>
              <a:rPr lang="fa-IR" dirty="0" smtClean="0">
                <a:solidFill>
                  <a:schemeClr val="tx1"/>
                </a:solidFill>
                <a:cs typeface="B Nazanin" pitchFamily="2" charset="-78"/>
              </a:rPr>
              <a:t> عمل</a:t>
            </a:r>
            <a:r>
              <a:rPr lang="ar-SA" dirty="0" smtClean="0">
                <a:solidFill>
                  <a:schemeClr val="tx1"/>
                </a:solidFill>
                <a:cs typeface="B Nazanin" pitchFamily="2" charset="-78"/>
              </a:rPr>
              <a:t>ي</a:t>
            </a:r>
            <a:r>
              <a:rPr lang="fa-IR" dirty="0" smtClean="0">
                <a:solidFill>
                  <a:schemeClr val="tx1"/>
                </a:solidFill>
                <a:cs typeface="B Nazanin" pitchFamily="2" charset="-78"/>
              </a:rPr>
              <a:t> را ندارند (ن</a:t>
            </a:r>
            <a:r>
              <a:rPr lang="ar-SA" dirty="0" smtClean="0">
                <a:solidFill>
                  <a:schemeClr val="tx1"/>
                </a:solidFill>
                <a:cs typeface="B Nazanin" pitchFamily="2" charset="-78"/>
              </a:rPr>
              <a:t>ي</a:t>
            </a:r>
            <a:r>
              <a:rPr lang="fa-IR" dirty="0" smtClean="0">
                <a:solidFill>
                  <a:schemeClr val="tx1"/>
                </a:solidFill>
                <a:cs typeface="B Nazanin" pitchFamily="2" charset="-78"/>
              </a:rPr>
              <a:t>از به آموزش  عملی دارند)</a:t>
            </a:r>
            <a:endParaRPr lang="en-US" dirty="0">
              <a:solidFill>
                <a:schemeClr val="tx1"/>
              </a:solidFill>
              <a:cs typeface="B Nazanin" pitchFamily="2" charset="-78"/>
            </a:endParaRPr>
          </a:p>
        </p:txBody>
      </p:sp>
      <p:sp>
        <p:nvSpPr>
          <p:cNvPr id="98307" name="Content Placeholder 2"/>
          <p:cNvSpPr>
            <a:spLocks noGrp="1"/>
          </p:cNvSpPr>
          <p:nvPr>
            <p:ph idx="1"/>
          </p:nvPr>
        </p:nvSpPr>
        <p:spPr>
          <a:xfrm>
            <a:off x="480219" y="990600"/>
            <a:ext cx="8183562" cy="993775"/>
          </a:xfrm>
        </p:spPr>
        <p:txBody>
          <a:bodyPr>
            <a:normAutofit/>
          </a:bodyPr>
          <a:lstStyle/>
          <a:p>
            <a:pPr marL="0" indent="0" algn="ctr" rtl="1" eaLnBrk="1" hangingPunct="1">
              <a:buFont typeface="Wingdings 2" panose="05020102010507070707" pitchFamily="18" charset="2"/>
              <a:buNone/>
            </a:pPr>
            <a:r>
              <a:rPr lang="fa-IR" sz="4400" dirty="0" smtClean="0">
                <a:solidFill>
                  <a:schemeClr val="bg1"/>
                </a:solidFill>
                <a:cs typeface="B Titr" pitchFamily="2" charset="-78"/>
              </a:rPr>
              <a:t>سطوح 4 گانه مهارتها</a:t>
            </a:r>
            <a:endParaRPr lang="en-US" sz="44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82" y="2489200"/>
            <a:ext cx="7746218" cy="3911600"/>
          </a:xfrm>
        </p:spPr>
        <p:txBody>
          <a:bodyPr>
            <a:noAutofit/>
          </a:bodyPr>
          <a:lstStyle/>
          <a:p>
            <a:pPr marL="0" indent="0" algn="just" rtl="1">
              <a:lnSpc>
                <a:spcPct val="150000"/>
              </a:lnSpc>
              <a:buNone/>
            </a:pPr>
            <a:r>
              <a:rPr lang="fa-IR" sz="3200" b="1" dirty="0" smtClean="0">
                <a:solidFill>
                  <a:srgbClr val="C00000"/>
                </a:solidFill>
                <a:cs typeface="B Nazanin" pitchFamily="2" charset="-78"/>
              </a:rPr>
              <a:t>سطح ۳-</a:t>
            </a:r>
            <a:r>
              <a:rPr lang="fa-IR" sz="3200" dirty="0" smtClean="0">
                <a:solidFill>
                  <a:schemeClr val="tx1"/>
                </a:solidFill>
                <a:cs typeface="B Nazanin" pitchFamily="2" charset="-78"/>
              </a:rPr>
              <a:t> تجربه </a:t>
            </a:r>
            <a:r>
              <a:rPr lang="fa-IR" sz="3200" dirty="0">
                <a:solidFill>
                  <a:schemeClr val="tx1"/>
                </a:solidFill>
                <a:cs typeface="B Nazanin" pitchFamily="2" charset="-78"/>
              </a:rPr>
              <a:t>و توانائ</a:t>
            </a:r>
            <a:r>
              <a:rPr lang="ar-SA" sz="3200" dirty="0">
                <a:solidFill>
                  <a:schemeClr val="tx1"/>
                </a:solidFill>
                <a:cs typeface="B Nazanin" pitchFamily="2" charset="-78"/>
              </a:rPr>
              <a:t>ي</a:t>
            </a:r>
            <a:r>
              <a:rPr lang="fa-IR" sz="3200" dirty="0">
                <a:solidFill>
                  <a:schemeClr val="tx1"/>
                </a:solidFill>
                <a:cs typeface="B Nazanin" pitchFamily="2" charset="-78"/>
              </a:rPr>
              <a:t> عمل</a:t>
            </a:r>
            <a:r>
              <a:rPr lang="ar-SA" sz="3200" dirty="0">
                <a:solidFill>
                  <a:schemeClr val="tx1"/>
                </a:solidFill>
                <a:cs typeface="B Nazanin" pitchFamily="2" charset="-78"/>
              </a:rPr>
              <a:t>ي</a:t>
            </a:r>
            <a:r>
              <a:rPr lang="fa-IR" sz="3200" dirty="0">
                <a:solidFill>
                  <a:schemeClr val="tx1"/>
                </a:solidFill>
                <a:cs typeface="B Nazanin" pitchFamily="2" charset="-78"/>
              </a:rPr>
              <a:t> دارند ول</a:t>
            </a:r>
            <a:r>
              <a:rPr lang="ar-SA" sz="3200" dirty="0">
                <a:solidFill>
                  <a:schemeClr val="tx1"/>
                </a:solidFill>
                <a:cs typeface="B Nazanin" pitchFamily="2" charset="-78"/>
              </a:rPr>
              <a:t>ي</a:t>
            </a:r>
            <a:r>
              <a:rPr lang="fa-IR" sz="3200" dirty="0">
                <a:solidFill>
                  <a:schemeClr val="tx1"/>
                </a:solidFill>
                <a:cs typeface="B Nazanin" pitchFamily="2" charset="-78"/>
              </a:rPr>
              <a:t> فاقد دانش تئور</a:t>
            </a:r>
            <a:r>
              <a:rPr lang="ar-SA" sz="3200" dirty="0">
                <a:solidFill>
                  <a:schemeClr val="tx1"/>
                </a:solidFill>
                <a:cs typeface="B Nazanin" pitchFamily="2" charset="-78"/>
              </a:rPr>
              <a:t>ي</a:t>
            </a:r>
            <a:r>
              <a:rPr lang="fa-IR" sz="3200" dirty="0">
                <a:solidFill>
                  <a:schemeClr val="tx1"/>
                </a:solidFill>
                <a:cs typeface="B Nazanin" pitchFamily="2" charset="-78"/>
              </a:rPr>
              <a:t> م</a:t>
            </a:r>
            <a:r>
              <a:rPr lang="ar-SA" sz="3200" dirty="0">
                <a:solidFill>
                  <a:schemeClr val="tx1"/>
                </a:solidFill>
                <a:cs typeface="B Nazanin" pitchFamily="2" charset="-78"/>
              </a:rPr>
              <a:t>ي</a:t>
            </a:r>
            <a:r>
              <a:rPr lang="fa-IR" sz="3200" dirty="0">
                <a:solidFill>
                  <a:schemeClr val="tx1"/>
                </a:solidFill>
                <a:cs typeface="B Nazanin" pitchFamily="2" charset="-78"/>
              </a:rPr>
              <a:t>‌باشند (قادر به آموزش به د</a:t>
            </a:r>
            <a:r>
              <a:rPr lang="ar-SA" sz="3200" dirty="0">
                <a:solidFill>
                  <a:schemeClr val="tx1"/>
                </a:solidFill>
                <a:cs typeface="B Nazanin" pitchFamily="2" charset="-78"/>
              </a:rPr>
              <a:t>ي</a:t>
            </a:r>
            <a:r>
              <a:rPr lang="fa-IR" sz="3200" dirty="0">
                <a:solidFill>
                  <a:schemeClr val="tx1"/>
                </a:solidFill>
                <a:cs typeface="B Nazanin" pitchFamily="2" charset="-78"/>
              </a:rPr>
              <a:t>گران ن</a:t>
            </a:r>
            <a:r>
              <a:rPr lang="ar-SA" sz="3200" dirty="0">
                <a:solidFill>
                  <a:schemeClr val="tx1"/>
                </a:solidFill>
                <a:cs typeface="B Nazanin" pitchFamily="2" charset="-78"/>
              </a:rPr>
              <a:t>ي</a:t>
            </a:r>
            <a:r>
              <a:rPr lang="fa-IR" sz="3200" dirty="0">
                <a:solidFill>
                  <a:schemeClr val="tx1"/>
                </a:solidFill>
                <a:cs typeface="B Nazanin" pitchFamily="2" charset="-78"/>
              </a:rPr>
              <a:t>ستند ولی از تجربیات ایشان در آموزش عملی میتوان استفاده کرد</a:t>
            </a:r>
            <a:r>
              <a:rPr lang="fa-IR" sz="3200" dirty="0" smtClean="0">
                <a:solidFill>
                  <a:schemeClr val="tx1"/>
                </a:solidFill>
                <a:cs typeface="B Nazanin" pitchFamily="2" charset="-78"/>
              </a:rPr>
              <a:t>)</a:t>
            </a:r>
            <a:r>
              <a:rPr lang="en-US" sz="3200" dirty="0" smtClean="0">
                <a:solidFill>
                  <a:schemeClr val="tx1"/>
                </a:solidFill>
                <a:cs typeface="B Nazanin" pitchFamily="2" charset="-78"/>
              </a:rPr>
              <a:t>                  </a:t>
            </a:r>
            <a:r>
              <a:rPr lang="fa-IR" sz="3200" dirty="0">
                <a:solidFill>
                  <a:schemeClr val="tx1"/>
                </a:solidFill>
                <a:cs typeface="B Nazanin" pitchFamily="2" charset="-78"/>
              </a:rPr>
              <a:t/>
            </a:r>
            <a:br>
              <a:rPr lang="fa-IR" sz="3200" dirty="0">
                <a:solidFill>
                  <a:schemeClr val="tx1"/>
                </a:solidFill>
                <a:cs typeface="B Nazanin" pitchFamily="2" charset="-78"/>
              </a:rPr>
            </a:br>
            <a:r>
              <a:rPr lang="fa-IR" sz="3200" b="1" dirty="0">
                <a:solidFill>
                  <a:srgbClr val="C00000"/>
                </a:solidFill>
                <a:cs typeface="B Nazanin" pitchFamily="2" charset="-78"/>
              </a:rPr>
              <a:t>سطح </a:t>
            </a:r>
            <a:r>
              <a:rPr lang="fa-IR" sz="3200" b="1" dirty="0" smtClean="0">
                <a:solidFill>
                  <a:srgbClr val="C00000"/>
                </a:solidFill>
                <a:cs typeface="B Nazanin" pitchFamily="2" charset="-78"/>
              </a:rPr>
              <a:t>۴- </a:t>
            </a:r>
            <a:r>
              <a:rPr lang="fa-IR" sz="3200" dirty="0" smtClean="0">
                <a:solidFill>
                  <a:schemeClr val="tx1"/>
                </a:solidFill>
                <a:cs typeface="B Nazanin" pitchFamily="2" charset="-78"/>
              </a:rPr>
              <a:t>هم </a:t>
            </a:r>
            <a:r>
              <a:rPr lang="fa-IR" sz="3200" dirty="0">
                <a:solidFill>
                  <a:schemeClr val="tx1"/>
                </a:solidFill>
                <a:cs typeface="B Nazanin" pitchFamily="2" charset="-78"/>
              </a:rPr>
              <a:t>دانش تئور</a:t>
            </a:r>
            <a:r>
              <a:rPr lang="ar-SA" sz="3200" dirty="0">
                <a:solidFill>
                  <a:schemeClr val="tx1"/>
                </a:solidFill>
                <a:cs typeface="B Nazanin" pitchFamily="2" charset="-78"/>
              </a:rPr>
              <a:t>ي</a:t>
            </a:r>
            <a:r>
              <a:rPr lang="fa-IR" sz="3200" dirty="0">
                <a:solidFill>
                  <a:schemeClr val="tx1"/>
                </a:solidFill>
                <a:cs typeface="B Nazanin" pitchFamily="2" charset="-78"/>
              </a:rPr>
              <a:t> و هم تجربه عمل</a:t>
            </a:r>
            <a:r>
              <a:rPr lang="ar-SA" sz="3200" dirty="0">
                <a:solidFill>
                  <a:schemeClr val="tx1"/>
                </a:solidFill>
                <a:cs typeface="B Nazanin" pitchFamily="2" charset="-78"/>
              </a:rPr>
              <a:t>ي</a:t>
            </a:r>
            <a:r>
              <a:rPr lang="fa-IR" sz="3200" dirty="0">
                <a:solidFill>
                  <a:schemeClr val="tx1"/>
                </a:solidFill>
                <a:cs typeface="B Nazanin" pitchFamily="2" charset="-78"/>
              </a:rPr>
              <a:t> را تواماً دارا م</a:t>
            </a:r>
            <a:r>
              <a:rPr lang="ar-SA" sz="3200" dirty="0">
                <a:solidFill>
                  <a:schemeClr val="tx1"/>
                </a:solidFill>
                <a:cs typeface="B Nazanin" pitchFamily="2" charset="-78"/>
              </a:rPr>
              <a:t>ي</a:t>
            </a:r>
            <a:r>
              <a:rPr lang="fa-IR" sz="3200" dirty="0">
                <a:solidFill>
                  <a:schemeClr val="tx1"/>
                </a:solidFill>
                <a:cs typeface="B Nazanin" pitchFamily="2" charset="-78"/>
              </a:rPr>
              <a:t>‌باشند (م</a:t>
            </a:r>
            <a:r>
              <a:rPr lang="ar-SA" sz="3200" dirty="0">
                <a:solidFill>
                  <a:schemeClr val="tx1"/>
                </a:solidFill>
                <a:cs typeface="B Nazanin" pitchFamily="2" charset="-78"/>
              </a:rPr>
              <a:t>ي</a:t>
            </a:r>
            <a:r>
              <a:rPr lang="fa-IR" sz="3200" dirty="0">
                <a:solidFill>
                  <a:schemeClr val="tx1"/>
                </a:solidFill>
                <a:cs typeface="B Nazanin" pitchFamily="2" charset="-78"/>
              </a:rPr>
              <a:t>‌توانند د</a:t>
            </a:r>
            <a:r>
              <a:rPr lang="ar-SA" sz="3200" dirty="0">
                <a:solidFill>
                  <a:schemeClr val="tx1"/>
                </a:solidFill>
                <a:cs typeface="B Nazanin" pitchFamily="2" charset="-78"/>
              </a:rPr>
              <a:t>ي</a:t>
            </a:r>
            <a:r>
              <a:rPr lang="fa-IR" sz="3200" dirty="0">
                <a:solidFill>
                  <a:schemeClr val="tx1"/>
                </a:solidFill>
                <a:cs typeface="B Nazanin" pitchFamily="2" charset="-78"/>
              </a:rPr>
              <a:t>گران را آموزش </a:t>
            </a:r>
            <a:r>
              <a:rPr lang="fa-IR" sz="3200" dirty="0" smtClean="0">
                <a:solidFill>
                  <a:schemeClr val="tx1"/>
                </a:solidFill>
                <a:cs typeface="B Nazanin" pitchFamily="2" charset="-78"/>
              </a:rPr>
              <a:t>دهند)</a:t>
            </a:r>
            <a:r>
              <a:rPr lang="en-US" sz="3200" dirty="0" smtClean="0">
                <a:solidFill>
                  <a:schemeClr val="tx1"/>
                </a:solidFill>
                <a:cs typeface="B Nazanin" pitchFamily="2" charset="-78"/>
              </a:rPr>
              <a:t>         </a:t>
            </a:r>
            <a:r>
              <a:rPr lang="fa-IR" sz="3200" dirty="0" smtClean="0">
                <a:solidFill>
                  <a:schemeClr val="tx1"/>
                </a:solidFill>
                <a:cs typeface="B Nazanin" pitchFamily="2" charset="-78"/>
              </a:rPr>
              <a:t> </a:t>
            </a:r>
            <a:endParaRPr lang="en-US" sz="3200" dirty="0">
              <a:solidFill>
                <a:schemeClr val="tx1"/>
              </a:solidFill>
            </a:endParaRPr>
          </a:p>
        </p:txBody>
      </p:sp>
      <p:sp>
        <p:nvSpPr>
          <p:cNvPr id="6" name="Content Placeholder 2"/>
          <p:cNvSpPr txBox="1">
            <a:spLocks/>
          </p:cNvSpPr>
          <p:nvPr/>
        </p:nvSpPr>
        <p:spPr>
          <a:xfrm>
            <a:off x="480219" y="990600"/>
            <a:ext cx="8183562" cy="9937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rtl="1" fontAlgn="auto">
              <a:buFont typeface="Wingdings 2" panose="05020102010507070707" pitchFamily="18" charset="2"/>
              <a:buNone/>
            </a:pPr>
            <a:r>
              <a:rPr lang="fa-IR" sz="4400" dirty="0" smtClean="0">
                <a:solidFill>
                  <a:schemeClr val="bg1"/>
                </a:solidFill>
                <a:cs typeface="B Titr" pitchFamily="2" charset="-78"/>
              </a:rPr>
              <a:t>سطوح 4 گانه مهارتها </a:t>
            </a:r>
            <a:r>
              <a:rPr lang="fa-IR" sz="2800" dirty="0" smtClean="0">
                <a:solidFill>
                  <a:schemeClr val="bg1"/>
                </a:solidFill>
                <a:cs typeface="B Titr" pitchFamily="2" charset="-78"/>
              </a:rPr>
              <a:t>- ادامه</a:t>
            </a:r>
            <a:endParaRPr lang="en-US" sz="2800" dirty="0" smtClean="0">
              <a:solidFill>
                <a:schemeClr val="bg1"/>
              </a:solidFill>
              <a:cs typeface="B Titr" pitchFamily="2" charset="-78"/>
            </a:endParaRPr>
          </a:p>
        </p:txBody>
      </p:sp>
    </p:spTree>
    <p:extLst>
      <p:ext uri="{BB962C8B-B14F-4D97-AF65-F5344CB8AC3E}">
        <p14:creationId xmlns:p14="http://schemas.microsoft.com/office/powerpoint/2010/main" xmlns="" val="93239176"/>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03238" y="2362200"/>
            <a:ext cx="8183562" cy="3352800"/>
          </a:xfrm>
        </p:spPr>
        <p:txBody>
          <a:bodyPr/>
          <a:lstStyle/>
          <a:p>
            <a:pPr algn="just" rtl="1" eaLnBrk="1" hangingPunct="1">
              <a:lnSpc>
                <a:spcPct val="150000"/>
              </a:lnSpc>
            </a:pPr>
            <a:r>
              <a:rPr lang="fa-IR" dirty="0" smtClean="0">
                <a:solidFill>
                  <a:schemeClr val="tx1"/>
                </a:solidFill>
                <a:latin typeface="Arial" panose="020B0604020202020204" pitchFamily="34" charset="0"/>
                <a:cs typeface="B Nazanin" panose="00000400000000000000" pitchFamily="2" charset="-78"/>
              </a:rPr>
              <a:t>۱- برنامه فعل</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آموزش</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را ارز</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اب</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نموده و س</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است آموزش و اولو</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ت استراتژ</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ها را مشخص نما</a:t>
            </a:r>
            <a:r>
              <a:rPr lang="ar-SA" dirty="0" smtClean="0">
                <a:solidFill>
                  <a:schemeClr val="tx1"/>
                </a:solidFill>
                <a:latin typeface="Arial" panose="020B0604020202020204" pitchFamily="34" charset="0"/>
                <a:cs typeface="B Nazanin" panose="00000400000000000000" pitchFamily="2" charset="-78"/>
              </a:rPr>
              <a:t>يي</a:t>
            </a:r>
            <a:r>
              <a:rPr lang="fa-IR" dirty="0" smtClean="0">
                <a:solidFill>
                  <a:schemeClr val="tx1"/>
                </a:solidFill>
                <a:latin typeface="Arial" panose="020B0604020202020204" pitchFamily="34" charset="0"/>
                <a:cs typeface="B Nazanin" panose="00000400000000000000" pitchFamily="2" charset="-78"/>
              </a:rPr>
              <a:t>د.</a:t>
            </a:r>
            <a:r>
              <a:rPr lang="en-US" dirty="0" smtClean="0">
                <a:solidFill>
                  <a:schemeClr val="tx1"/>
                </a:solidFill>
                <a:latin typeface="Arial" panose="020B0604020202020204" pitchFamily="34" charset="0"/>
                <a:cs typeface="B Nazanin" panose="00000400000000000000" pitchFamily="2" charset="-78"/>
              </a:rPr>
              <a:t>                               </a:t>
            </a:r>
            <a:r>
              <a:rPr lang="fa-IR" dirty="0" smtClean="0">
                <a:solidFill>
                  <a:schemeClr val="tx1"/>
                </a:solidFill>
                <a:latin typeface="Arial" panose="020B0604020202020204" pitchFamily="34" charset="0"/>
                <a:cs typeface="B Nazanin" panose="00000400000000000000" pitchFamily="2" charset="-78"/>
              </a:rPr>
              <a:t/>
            </a:r>
            <a:br>
              <a:rPr lang="fa-IR" dirty="0" smtClean="0">
                <a:solidFill>
                  <a:schemeClr val="tx1"/>
                </a:solidFill>
                <a:latin typeface="Arial" panose="020B0604020202020204" pitchFamily="34" charset="0"/>
                <a:cs typeface="B Nazanin" panose="00000400000000000000" pitchFamily="2" charset="-78"/>
              </a:rPr>
            </a:br>
            <a:r>
              <a:rPr lang="fa-IR" dirty="0" smtClean="0">
                <a:solidFill>
                  <a:schemeClr val="tx1"/>
                </a:solidFill>
                <a:latin typeface="Arial" panose="020B0604020202020204" pitchFamily="34" charset="0"/>
                <a:cs typeface="B Nazanin" panose="00000400000000000000" pitchFamily="2" charset="-78"/>
              </a:rPr>
              <a:t>۲- برنامه‌ا</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برا</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بهبود مهارتها</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بخشها</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اجرا</a:t>
            </a:r>
            <a:r>
              <a:rPr lang="ar-SA" dirty="0" smtClean="0">
                <a:solidFill>
                  <a:schemeClr val="tx1"/>
                </a:solidFill>
                <a:latin typeface="Arial" panose="020B0604020202020204" pitchFamily="34" charset="0"/>
                <a:cs typeface="B Nazanin" panose="00000400000000000000" pitchFamily="2" charset="-78"/>
              </a:rPr>
              <a:t>يي</a:t>
            </a:r>
            <a:r>
              <a:rPr lang="fa-IR" dirty="0" smtClean="0">
                <a:solidFill>
                  <a:schemeClr val="tx1"/>
                </a:solidFill>
                <a:latin typeface="Arial" panose="020B0604020202020204" pitchFamily="34" charset="0"/>
                <a:cs typeface="B Nazanin" panose="00000400000000000000" pitchFamily="2" charset="-78"/>
              </a:rPr>
              <a:t> ونت طراح</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کن</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د.</a:t>
            </a:r>
            <a:r>
              <a:rPr lang="en-US" dirty="0" smtClean="0">
                <a:solidFill>
                  <a:schemeClr val="tx1"/>
                </a:solidFill>
                <a:latin typeface="Arial" panose="020B0604020202020204" pitchFamily="34" charset="0"/>
                <a:cs typeface="B Nazanin" panose="00000400000000000000" pitchFamily="2" charset="-78"/>
              </a:rPr>
              <a:t>   </a:t>
            </a:r>
            <a:r>
              <a:rPr lang="fa-IR" dirty="0" smtClean="0">
                <a:solidFill>
                  <a:schemeClr val="tx1"/>
                </a:solidFill>
                <a:latin typeface="Arial" panose="020B0604020202020204" pitchFamily="34" charset="0"/>
                <a:cs typeface="B Nazanin" panose="00000400000000000000" pitchFamily="2" charset="-78"/>
              </a:rPr>
              <a:t/>
            </a:r>
            <a:br>
              <a:rPr lang="fa-IR" dirty="0" smtClean="0">
                <a:solidFill>
                  <a:schemeClr val="tx1"/>
                </a:solidFill>
                <a:latin typeface="Arial" panose="020B0604020202020204" pitchFamily="34" charset="0"/>
                <a:cs typeface="B Nazanin" panose="00000400000000000000" pitchFamily="2" charset="-78"/>
              </a:rPr>
            </a:br>
            <a:r>
              <a:rPr lang="fa-IR" dirty="0" smtClean="0">
                <a:solidFill>
                  <a:schemeClr val="tx1"/>
                </a:solidFill>
                <a:latin typeface="Arial" panose="020B0604020202020204" pitchFamily="34" charset="0"/>
                <a:cs typeface="B Nazanin" panose="00000400000000000000" pitchFamily="2" charset="-78"/>
              </a:rPr>
              <a:t>۳- آموزشها</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 مربوط به بخش اجرا</a:t>
            </a:r>
            <a:r>
              <a:rPr lang="ar-SA" dirty="0" smtClean="0">
                <a:solidFill>
                  <a:schemeClr val="tx1"/>
                </a:solidFill>
                <a:latin typeface="Arial" panose="020B0604020202020204" pitchFamily="34" charset="0"/>
                <a:cs typeface="B Nazanin" panose="00000400000000000000" pitchFamily="2" charset="-78"/>
              </a:rPr>
              <a:t>يي</a:t>
            </a:r>
            <a:r>
              <a:rPr lang="fa-IR" dirty="0" smtClean="0">
                <a:solidFill>
                  <a:schemeClr val="tx1"/>
                </a:solidFill>
                <a:latin typeface="Arial" panose="020B0604020202020204" pitchFamily="34" charset="0"/>
                <a:cs typeface="B Nazanin" panose="00000400000000000000" pitchFamily="2" charset="-78"/>
              </a:rPr>
              <a:t> و نت را بکار ببند</a:t>
            </a:r>
            <a:r>
              <a:rPr lang="ar-SA" dirty="0" smtClean="0">
                <a:solidFill>
                  <a:schemeClr val="tx1"/>
                </a:solidFill>
                <a:latin typeface="Arial" panose="020B0604020202020204" pitchFamily="34" charset="0"/>
                <a:cs typeface="B Nazanin" panose="00000400000000000000" pitchFamily="2" charset="-78"/>
              </a:rPr>
              <a:t>ي</a:t>
            </a:r>
            <a:r>
              <a:rPr lang="fa-IR" dirty="0" smtClean="0">
                <a:solidFill>
                  <a:schemeClr val="tx1"/>
                </a:solidFill>
                <a:latin typeface="Arial" panose="020B0604020202020204" pitchFamily="34" charset="0"/>
                <a:cs typeface="B Nazanin" panose="00000400000000000000" pitchFamily="2" charset="-78"/>
              </a:rPr>
              <a:t>د.</a:t>
            </a:r>
            <a:endParaRPr lang="en-US" dirty="0" smtClean="0">
              <a:solidFill>
                <a:schemeClr val="tx1"/>
              </a:solidFill>
              <a:cs typeface="B Nazanin" panose="00000400000000000000" pitchFamily="2" charset="-78"/>
            </a:endParaRPr>
          </a:p>
        </p:txBody>
      </p:sp>
      <p:sp>
        <p:nvSpPr>
          <p:cNvPr id="99331" name="Content Placeholder 2"/>
          <p:cNvSpPr>
            <a:spLocks noGrp="1"/>
          </p:cNvSpPr>
          <p:nvPr>
            <p:ph idx="1"/>
          </p:nvPr>
        </p:nvSpPr>
        <p:spPr>
          <a:xfrm>
            <a:off x="503238" y="1063625"/>
            <a:ext cx="8183562" cy="765175"/>
          </a:xfrm>
        </p:spPr>
        <p:txBody>
          <a:bodyPr>
            <a:normAutofit/>
          </a:bodyPr>
          <a:lstStyle/>
          <a:p>
            <a:pPr marL="0" indent="0" algn="ctr" rtl="1" eaLnBrk="1" hangingPunct="1">
              <a:buFont typeface="Wingdings 2" panose="05020102010507070707" pitchFamily="18" charset="2"/>
              <a:buNone/>
            </a:pPr>
            <a:r>
              <a:rPr lang="fa-IR" sz="3600" dirty="0" smtClean="0">
                <a:solidFill>
                  <a:schemeClr val="bg1"/>
                </a:solidFill>
                <a:cs typeface="B Titr" pitchFamily="2" charset="-78"/>
              </a:rPr>
              <a:t>قدمها</a:t>
            </a:r>
            <a:r>
              <a:rPr lang="ar-SA" sz="3600" dirty="0" smtClean="0">
                <a:solidFill>
                  <a:schemeClr val="bg1"/>
                </a:solidFill>
                <a:cs typeface="B Titr" pitchFamily="2" charset="-78"/>
              </a:rPr>
              <a:t>ي</a:t>
            </a:r>
            <a:r>
              <a:rPr lang="fa-IR" sz="3600" dirty="0" smtClean="0">
                <a:solidFill>
                  <a:schemeClr val="bg1"/>
                </a:solidFill>
                <a:cs typeface="B Titr" pitchFamily="2" charset="-78"/>
              </a:rPr>
              <a:t> ۶ گانه برا</a:t>
            </a:r>
            <a:r>
              <a:rPr lang="ar-SA" sz="3600" dirty="0" smtClean="0">
                <a:solidFill>
                  <a:schemeClr val="bg1"/>
                </a:solidFill>
                <a:cs typeface="B Titr" pitchFamily="2" charset="-78"/>
              </a:rPr>
              <a:t>ي</a:t>
            </a:r>
            <a:r>
              <a:rPr lang="fa-IR" sz="3600" dirty="0" smtClean="0">
                <a:solidFill>
                  <a:schemeClr val="bg1"/>
                </a:solidFill>
                <a:cs typeface="B Titr" pitchFamily="2" charset="-78"/>
              </a:rPr>
              <a:t> افزا</a:t>
            </a:r>
            <a:r>
              <a:rPr lang="ar-SA" sz="3600" dirty="0" smtClean="0">
                <a:solidFill>
                  <a:schemeClr val="bg1"/>
                </a:solidFill>
                <a:cs typeface="B Titr" pitchFamily="2" charset="-78"/>
              </a:rPr>
              <a:t>ي</a:t>
            </a:r>
            <a:r>
              <a:rPr lang="fa-IR" sz="3600" dirty="0" smtClean="0">
                <a:solidFill>
                  <a:schemeClr val="bg1"/>
                </a:solidFill>
                <a:cs typeface="B Titr" pitchFamily="2" charset="-78"/>
              </a:rPr>
              <a:t>ش مهارتها</a:t>
            </a:r>
            <a:r>
              <a:rPr lang="ar-SA" sz="3600" dirty="0" smtClean="0">
                <a:solidFill>
                  <a:schemeClr val="bg1"/>
                </a:solidFill>
                <a:cs typeface="B Titr" pitchFamily="2" charset="-78"/>
              </a:rPr>
              <a:t>ي</a:t>
            </a:r>
            <a:r>
              <a:rPr lang="fa-IR" sz="3600" dirty="0" smtClean="0">
                <a:solidFill>
                  <a:schemeClr val="bg1"/>
                </a:solidFill>
                <a:cs typeface="B Titr" pitchFamily="2" charset="-78"/>
              </a:rPr>
              <a:t> اجرا</a:t>
            </a:r>
            <a:r>
              <a:rPr lang="ar-SA" sz="3600" dirty="0" smtClean="0">
                <a:solidFill>
                  <a:schemeClr val="bg1"/>
                </a:solidFill>
                <a:cs typeface="B Titr" pitchFamily="2" charset="-78"/>
              </a:rPr>
              <a:t>يي</a:t>
            </a:r>
            <a:r>
              <a:rPr lang="fa-IR" sz="3600" dirty="0" smtClean="0">
                <a:solidFill>
                  <a:schemeClr val="bg1"/>
                </a:solidFill>
                <a:cs typeface="B Titr" pitchFamily="2" charset="-78"/>
              </a:rPr>
              <a:t> نت </a:t>
            </a:r>
            <a:endParaRPr lang="en-US" sz="3600" dirty="0" smtClean="0">
              <a:solidFill>
                <a:schemeClr val="bg1"/>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1980</TotalTime>
  <Words>5890</Words>
  <Application>Microsoft Office PowerPoint</Application>
  <PresentationFormat>On-screen Show (4:3)</PresentationFormat>
  <Paragraphs>623</Paragraphs>
  <Slides>152</Slides>
  <Notes>152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54" baseType="lpstr">
      <vt:lpstr>Ion Boardroom</vt:lpstr>
      <vt:lpstr>Microsoft Graph Chart</vt:lpstr>
      <vt:lpstr>بسم الله الرحمن الرحیم</vt:lpstr>
      <vt:lpstr>Slide 2</vt:lpstr>
      <vt:lpstr>1- اصطلاحات نت تا قبل از سال 1970 2- نت بهره ور فراگیر TPM     3- نت مبتنی برشرایط CBM  و  پیشگویانه، Predictive Maintenance (PM) 4- بی نیاز ازتعمیر، MP, MF  5- نت نابLean Maintenance    6- نت مجازی (Virtual Maintenance)</vt:lpstr>
      <vt:lpstr> تا قبل از دهه 1950فعاليتهاي نت عمدتاً شامل تعميرات اصلاحي، اضطراری و بعد از خرابي بود                      (BM, EM,CM)* - در دهه 1950 نت پيشگيرانه (PM)* رايج شد                           . - در دهه 1960 نت بهره‏وریاProductive Maintenanceرواج يافت.</vt:lpstr>
      <vt:lpstr>در دهه 1970 نت بهره‏ور فراگير (TPM)* با استفاده از تجارب .قبلي در ژاپن رواج پيدا كرد. *;BM: Breakdown Maintenance, CM: Corrective Maintenance, EM: Emergency Maintenance, TPM: Total Productive Maintenance</vt:lpstr>
      <vt:lpstr>TPM يک روش کاري است که توسط کليه کارکنان و به شکل فعاليتهاي گروههاي کوچک به منظور  افزایش اثربخشي و بهبود کارتجهيزات در کارخانجات توليدي انجام مي‌شود.</vt:lpstr>
      <vt:lpstr>TPM شامل ۵ اصل زير است: - حداکثر نمودن اثر بخشي کلي تجهيزات - ايجاد يک سيستم نت بهره‌ ور براي کل دوران عمر تجهيزات - درگير نمودن کليه بخشهايي که به نحوي با برنامه‌ريزي استفاده و يا نگهداري تجهيزات سروکار دارند.</vt:lpstr>
      <vt:lpstr>اصول TPM</vt:lpstr>
      <vt:lpstr>Slide 9</vt:lpstr>
      <vt:lpstr>Slide 10</vt:lpstr>
      <vt:lpstr>به سوالات زير توجه کنيد</vt:lpstr>
      <vt:lpstr>Slide 12</vt:lpstr>
      <vt:lpstr>Slide 13</vt:lpstr>
      <vt:lpstr>Slide 14</vt:lpstr>
      <vt:lpstr>Slide 15</vt:lpstr>
      <vt:lpstr>نتایج غیر ملموس - رسيدن به خود مديريتي کامل - اپراتورها از تجهيزات مانند صاحبان اصلي آنها مواظبت مي‌کنند بدون اينکه نيازي به توصيه  مدير بالاتري داشته باشند. - حذف شکست ماشين آلات و عيوب و ايجاد اطمينان خاطر از اينکه هر کاري شدني است.</vt:lpstr>
      <vt:lpstr> مثالهايي از نتايج بکارگيري TPM در شرکتهاي توليدي</vt:lpstr>
      <vt:lpstr>هشت فعاليت اساسي TPM عبارتند از: ۱( بهبود مستمر Focused Improvement ۲( نت مستقل خودکار Autonomous Maintenance ۳ (نت برنامه‌ريزي شده Planned Maintenance ۴ (آموزش و تعليم Education &amp; Training ۵( مديريت به هنگام Early Management</vt:lpstr>
      <vt:lpstr>Slide 19</vt:lpstr>
      <vt:lpstr>بهبود مستمر ، فعاليت هايي است که توسط تيم هاي پروژه متداخل مانند مهندسين توليد ، پرسنل بخش نت و اپراتورها انجام شده و هدف آن به حداقل رساندن زيان های شش گانه ای است که باعث کاهش اثر بخشي و بهره‌وري تجهيزات مي‌گردند. </vt:lpstr>
      <vt:lpstr>شش زيان عمده در کارخانه باعث کاهش اثر بخشی تجهيزات و در نتيجه کاهش اثربخشی کل کارخانه می شود.</vt:lpstr>
      <vt:lpstr>   1-توقف ماشين به علت خرابيهاي اضطراري ۲- رکود ماشين به علت تنظيم و آماده سازي ماشينها براي شروع هر توليد جديد</vt:lpstr>
      <vt:lpstr>   ۳ - بيکاريها و توقفهاي کوتاه مدت و حرکات بدون توليد  (عملکرد سنسورها-گير کردن مواد اوليه و   قطعات در مسير و ...) ۴- کاهش سرعت توليد (يا کاهش ظرفيت توليد) به دليل اختلاف بين سرعت اسمي و عملي.</vt:lpstr>
      <vt:lpstr>    ۵- زيانهاي ناشي از توليد محصولات معيوب و دوباره کاريها در زمان توليد عادي  ۶- کاهش توليد و توليد ضايعات در فاصله زماني بين شروع راه‌اندازي ماشين و رسيدن ماشين به وضعيت عادي تولید</vt:lpstr>
      <vt:lpstr>با دو نوع فعاليت اثر بخشي تجهيزت افزايشش مي‌يابند: کمي:افزايش قابليت دسترسي تجهيزات و رساندن کارایی تجهيزات در حد سرعت مطلوب کيفي:کاهش ميزان محصولات توليدي معيوب</vt:lpstr>
      <vt:lpstr> نسبت کیفیت تولیدات   × نرخ کارایی تجهیزات  × قابلیت دسترسی تجهیزات = اثر بخشی کلی تجهیزات</vt:lpstr>
      <vt:lpstr>Slide 27</vt:lpstr>
      <vt:lpstr>Slide 28</vt:lpstr>
      <vt:lpstr>Slide 29</vt:lpstr>
      <vt:lpstr>Slide 30</vt:lpstr>
      <vt:lpstr>هدف TPM در مورد ۶ خسارت عمده</vt:lpstr>
      <vt:lpstr>Slide 32</vt:lpstr>
      <vt:lpstr> اندازه‌گيري اثربخشي يک پرس تزريق پلاستيک</vt:lpstr>
      <vt:lpstr>Slide 34</vt:lpstr>
      <vt:lpstr>محاسبه اثر بخشي</vt:lpstr>
      <vt:lpstr>Slide 36</vt:lpstr>
      <vt:lpstr>Slide 37</vt:lpstr>
      <vt:lpstr>حذف شش خسارت عمده</vt:lpstr>
      <vt:lpstr>- بازرسي و تجزيه و تحليل ضعيف روند فرسايش تجهيزات -وجود يک استقرار نامناسب از تجهيزات که امکان بازرسي آنها را مشکل ميکند. -گرد و خاک و آلودگي -مورد بي‌توجهي قرار گرفتن اشکالات بصورت عمدي و آگاهانه -اهميت اشکالات کمتر از ميزان واقعي خودشان تخمين زده شود. -ناديده گرفتن اشکالات حتي با وجود علايم روشن بروز آنها</vt:lpstr>
      <vt:lpstr>* شرايط اصلي و بنيادي دستگاه را حفظ کنيد. (تميز کاري ، آچارکشي پيچ و مهره‌ها و ...)                      * به نحوه صحيح بهره‌برداري از دستگاه توجه کنيد.            * فرسايش ها را رفع و رجوع کنيد.                               * اشکالات و ضعف هاي مربوط به دستگاه را رفع و رجوع کنيد. * مهارتها و تخصص هاي بخش توليد و نت را ارتقاء دهيد.</vt:lpstr>
      <vt:lpstr>۱- فواصل بين خرابيهاي تجهيزات (MTBF)* را به مقدار تثبيت شده‌اي برسانيد. ۲- به عمر تجهيزات بيفزاييد. ۳- تجهيزات مستهلک شده را متناوبا تعمير نموده و به وضعيت اوليه برگردانيد. ۴- عمر تجهيزات را پيش‌بيني کنيد. * Mean Time Between Failure</vt:lpstr>
      <vt:lpstr>Slide 42</vt:lpstr>
      <vt:lpstr>مطالعه موردي در مورد يک بهبود چهار مرحله‌اي در صنايع لاستيک‌سازي توکايي قبل از اقدام به بهبود شرايط، براي ۱۰۰۰ دستگاه ماشين اتوماتيک در هر ماه تقريبا ۱۰۰۰ خرابي اضطراري داشت. پس از دو سال در پايان مرحله سوم ميزان خرابيها به حدود ۹۰ مورد در ماه کاهش يافت. هشت ماه بعد در مرحله چهارم، تعداد خرابيها به حدود ۲۰ مورد در ماه کاهش يافت.</vt:lpstr>
      <vt:lpstr>Slide 44</vt:lpstr>
      <vt:lpstr>- با بکارگيري تکنيک SMED (تعويض قالب ها در دقايق منفرد یا زیر 10 دقیقه) Single Minute Exchange of Dies)  (زمانهاي آماده سازي و تنظيم را کاهش دهيد. - روش هاي آماده سازي و تنظيم را استاندار کنید.</vt:lpstr>
      <vt:lpstr>تفکيک عمليات آماده‌سازي دروني و آماده‌سازي بروني  عمليات بروني:  آماده نمودن قيد و بست ها و ابزارها و قالب ها  آماده کردن ميزکار و محل جا دادن قطعات  بخشي از عمليات مونتاژ و ...... که می توان قبل از توقف ماشين انجام داد.</vt:lpstr>
      <vt:lpstr>بهبود عمليات آماده سازي</vt:lpstr>
      <vt:lpstr>2-سازماندهي و نظم و ترتيب - به دنبال قطعات و ابزار نگرديد. - حرکات غير ضروري ننماييد (ميزکار درمحل مناسب قرار داده شود و محل هاي نگهداري به نحوه مناسب تعيين شوند) - از ابزار و قطعات نامناسب استفاده نکنيد.</vt:lpstr>
      <vt:lpstr>3-تبديل عمليات دروني به عمليات بروني - مونتاژ اوليه - استفاده از قيد و بستهاي سريع و يک حرکتي - حذف تنظيمها</vt:lpstr>
      <vt:lpstr>بهبود عمليات آماده سازي</vt:lpstr>
      <vt:lpstr>- توقف به علت وارد شدن بار زياد (برخورد دو قطعه محصول) - توقف در اثر وجود شرايط غيرطبيعي درکيفيت(مثلاً چسبندگي) - حرکت بدون توليد (جريان عبور مواد و يا محصول قطع شده است)</vt:lpstr>
      <vt:lpstr>- سهولت رفع معايب - متفاوت بودن شرايط ايجاد اشکال - تغيير محل وقوع اشکالات - مشخص نبودن دامنه زيان هاي وارده (زمان توقفات،ميزان ضايعات) - توجه به علل بزرگ بروز معايب و در نتيجه  - بي‌توجهي به عوامل کوچک موثر در بروز اشکالات</vt:lpstr>
      <vt:lpstr>تحول در تفکر کساني که در موضوع رفع اشکالات دخيل هستند تفهيم شود که: - زمينه براي بهبود و بهسازي وجود دارد. - با مقايسه شرايط موجود با شرايط ايده‌آل، اشکالات نهاني را آشکار سازيد. - هر چيزي را که حالت غير معمول دارد مورد بررسي قرار دهيد</vt:lpstr>
      <vt:lpstr>خسارات سرعت عبارتست از کاهش توليد به دليل تفاوت بين سرعت اسمي (سرعت استاندارد) با سرعت عملی بهره‌برداري</vt:lpstr>
      <vt:lpstr>   - ضعف در طراحي تجهيزات - ايجاد تغييرات در خط توليد و يا محصول - بررسي ناکافي مسائلي که در اثر افزايش سرعت بوجود       آمده است و در نتيجه کاهش مجدد سرعت</vt:lpstr>
      <vt:lpstr>1- به سرعت استاندارد هر محصول برسيد. 2- سرعت استاندارد توليد هر محصول را افزايش دهيد. 3- به سر عت طراحی شده(اسمی) برسيد. 4- از سرعت طراحی شده بالاتر برويد</vt:lpstr>
      <vt:lpstr>       اشکالات نهاني تجهيزات را مشخص نموده و بررسي کنيم که اين اشکالات تا چه حد به نکات زير مربوط هستند و اقدام در جهت اصلاح آنها. - مشکلات حل نشده به علت عدم توجه کافي به برطرف کردن مسائل کوچک     طراحي در مرحله مهندسي طرح - مشکلات در مکانيزم و سيستم تجهيزات - غير کارا بودن عمليات نگهداري و تعميرات روزمره - عدم وجود دقت کافي</vt:lpstr>
      <vt:lpstr>- توليد محصولات معيوب عليرغم تلاش برای از بين بردن اشکالات  کيفيت محصول عمدتا به دليل اشکالات مزمن است. دو نوع خسارت کیفی: - خسارات مربوط به توليد محصولات معيوب و غير قابل دوباره کاري - خسارات مربوط به دوباره کاري محصولات معيوب</vt:lpstr>
      <vt:lpstr>- تشکيل تيمهاي بهبود کيفيت برای کاهش اشکالات مزمن کيفی لازم است                                        - تيمهای بهبود علل بروزاشکالات کيفی را بررسی و تحليل  مي کنند.</vt:lpstr>
      <vt:lpstr>برخورد با مسئله به روش غلط انجام شده است. - دامنه علتها محدود شده و نیز افکار به مسائل فني       خاصي محدود شده‌اند. (به علت تخصصهاي محدود موجود)</vt:lpstr>
      <vt:lpstr>Slide 61</vt:lpstr>
      <vt:lpstr>آشنايي مهندسين به روشهاي دستيبابي به همه متغيرهاي مرتبط با تجهيزات و نحوه بهره برداري از آنها با پرداختن به عوامل زير: - شرايط عملي بهره‌برداري از هر تجهيز در کارگاه - عمليات آماده سازي و تنظيم  - وضعيت تجهيز - پرداختن به عوامل اجرايي در سطح کارگاه علاوه بر بينشهاي مهندسي (مانند عوامل انساني)</vt:lpstr>
      <vt:lpstr>- اشکالات حاد که به دليل تغييرات ناخواسته پيش مي‌آيد مانند شکستن ابزار - اشکالات مزمن که حاصل شرايط نامطلوبي است که  به تدريج طبيعي شده و نياز به نوعي راه ‌حلهاي متحول کننده دارد</vt:lpstr>
      <vt:lpstr>- بازگشت به شرايط اوليه از طريق کنترل شرايط حاضر - تعيين و تثبيت اهداف براي استانداردهاي موجود - مقايسه شرايط واقعي با استانداردهاي موجود - بررسي عوامل کنترلي (مقادير کنترلي)</vt:lpstr>
      <vt:lpstr>- شناخت کليه عواملی که احتمالا روی کيفيت موثرند. - تثبيت عوامل متغير و پارامترهای عملی  - تعريف تفاوتهاي مهم و اساسي بين شرايط طبيعی و   غير طبيعي</vt:lpstr>
      <vt:lpstr>- مقايسه شرايط توليد طبيعي با شرايط توليد معيوب - مقايسه محصولات معيوب و سالم از نظر تغييرات و نوسانات حاصله در اشکالات و معايب در طول زمان و با توجه به محل وجود عيب</vt:lpstr>
      <vt:lpstr>Slide 67</vt:lpstr>
      <vt:lpstr>- در گذشته معمولاً کار بهره‌برداري و نگهداري و تعمير هر وسيله به عهده فرد واحدي بوده بعدها به علت پيچيده‌تر شدن صنايع و رشد  آنها نت به سبک امروزي وارد صنايع شده است. - نت مستقل خودکار عبارتست از انجام بعضي کارهاي نت توسط اپراتورها. - نت مستقل خودکار کمک فراواني به افزايش اثر بخشي تجهيزات مي‌کند.</vt:lpstr>
      <vt:lpstr> باز داشتن تجهيزات از فرسايش و خرابي با استفاده صحيح از آنها و انجام فعاليتها و بازرسيهاي مهم روزانه‌اي که معمولا پرسنل نت وقت انجام آنرا ندارند.</vt:lpstr>
      <vt:lpstr>Slide 70</vt:lpstr>
      <vt:lpstr>- طرز تشخيص شرايط عادي و غير عادي (توانايي نگهداري دستگاه در حالت عادي) - چگونگی اطمينان حاصل کردن از برقرار بودن شرايط عادي  براي دستگاه - آگاهي از چگونگي واکنش سريع در برابر شرايط غير عادي </vt:lpstr>
      <vt:lpstr>۱ - تميز کاري اوليه ۲- مقابله با منابع آلوده کننده ۳- تعيين استانداردهاي تميز کاري و روانکاري ۴- بازرسي همه جانبه ۵- استانداردهاي نگهداري و تعميرات خودکار ۶- اطمينان از کيفيت فرآيند ۷- خود نظارتي</vt:lpstr>
      <vt:lpstr>تعريف: تميز کاري اوليه عبارتست از تميز کردن کلي تمامي ابزار و تجهيزات تا جايي که از آلوده کننده‌هايي چون ذرات گرد و غبار، براده‌ها، روغن و خرده‌هايي که به آنها مي‌چسبند مبري شوند.</vt:lpstr>
      <vt:lpstr>Slide 74</vt:lpstr>
      <vt:lpstr>- چه مواردي لازم است که به هر اپراتور آموزش داده شود؟ - موارد آموزش داده شده در کجا کاربرد دارد؟ - چگونه مي‌توان اين موارد را توسعه داد؟ - مديران خط چگونه مي‌توانند به اپراتور ها در موارد فوق کمک کنند؟</vt:lpstr>
      <vt:lpstr>- مهمترين منابع آلوده کننده کدامند؟ - آيا مي‌توان منابع آلوده کننده را به نحوي حذف کرد؟ - آيا راه بهتري براي تميز کاري وجود دارد؟ و ....</vt:lpstr>
      <vt:lpstr>- بهبود وضعيت منابع آلوده کننده - از بين بردن منبع آلاينده در محل توليد آن - جلوگيري از پخش مواد آلاينده در صورت عدم امکان از بين بردن آن - بهبود وضعيت قسمتهاي آلوده تجهيزات که تميزکاري آنها مشکلتر است (در صورت عدم امکان از بين بردن منبع آلاينده و يا جلوگيري از پخش مواد آلاينده) - ارائه گزارش کتبي به واحدهاي طراحي مهندسي و طراحي محصول در رابطه با کارهاي انجام شده.</vt:lpstr>
      <vt:lpstr>- منابع آلاينده‌اي که به علت محدوديت تکنولوژيکي بوجود مي‌آيند: اضافات ورقها - تراشه‌ها و مايعات خنک کننده - توليد آلودگي‌هاي غير قابل قبول: ضايعات توليدي از خود ابزار (نشت روغن هيدروليک) افتادن تراشه از روي ابزار،  نشت مايعات - منابع آلاينده‌ و ابسته به عوامل جانبي: گرد و خاک- حشرات و ..</vt:lpstr>
      <vt:lpstr>آناليز علت</vt:lpstr>
      <vt:lpstr>- تهيه استانداردهاي تميزكاري و روانكاري توسط گروههاي نت مستقل خودكار - تشريح استانداردها و نحوه اجراي آن براي كارگران - توضيح علل بكارگيري استانداردها و مشكلات اجتماعي عدم رعايت آنها - اطمينان از توان اپراتورها براي اجراي استانداردها - دادن امكانات لازم به اپراتورها جهت اجراي استانداردها - خواستن از اپراتورها مبني بر تدوين و تنظيم استانداردها توسط خودشان - بكارگيري انواع محدود روان‌كننده ها و استفاده از  رنگ و كد براي انواع آنها</vt:lpstr>
      <vt:lpstr>نوع فعالیت: برگزاری دوره های آموزشی لازم برای بازرسی فنی و عیب یابی جهت کارگران اهداف: قابلیت بازرسی چشمی از قسمتهای اصلی و جلوگیری از فرسایش غیر طبیعی و افزایش قابلیت اطمینان، یادگیری نحوه کار تجهیزات و عملیات ساده تعمیراتی و آشنایی با نحوه تجزیه و تحلیل آمار و اطلاعات رهنمودهای مدیریت: تهیه و تدوین دستورالعملهای بازرسیهای فنی و آموزشهای بازرسی و آشنا سازی افراد با نحوه جمع آوری و تجزیه و تحلیل اطلاعات</vt:lpstr>
      <vt:lpstr>- عدم دادن انگيزه و تحرك براي جلوگيري از فرسايش دستگاهها به اپراتور - عدم دادن وقت كافي براي بازرسي - عدم آموزش مهارتهاي لازم براي بازرسي - عدم تعريف دقيق وظايف بازرسي</vt:lpstr>
      <vt:lpstr>- ساده كردن بازرسي‌هاي روزانه (نيازي به بازرسي‌هاي مفصل نيست بلكه فقط بازرسي به منظور جلوگيري از خطر، خرابي و مسايل كيفيت محصول بايستي باشد       . - فواصل زماني بازرسي‌ها واقع بينانه و منطقي تعيين شوند.</vt:lpstr>
      <vt:lpstr>از تركيبي از استاندارهاي تميزكاري و روانكاري با استانداردهاي بازرسي تجربي هر گروه، استاندارد نت مستقل خودكار حاصل مي‌شود.    لیست عملیات لازم در نت مستقل خودکار برای بازرسیهای روزمره تهیه شود.</vt:lpstr>
      <vt:lpstr>- تهيه استانداردهاي نت مستقل خودكار - تجديدنظر در استانداردهاي تجربي تميزكاري و روانكاري - تجديد نظر در استانداردهاي تجربي بازرسي - مقايسه استانداردهاي بدست آمده با استانداردهاي بخش نت</vt:lpstr>
      <vt:lpstr>Slide 86</vt:lpstr>
      <vt:lpstr>كيفيت فرآيند بركيفيت محصول تأثير بسیار بالایی دارد (حتي در صورت بي‌اثر بودن آن در خرابي تجهيزات)</vt:lpstr>
      <vt:lpstr>   - شرايط كيفي بايد كمي و مشخص باشد. - تعيين شرايط كيفي به سادگي امكانپذير باشد. - شرايط كيفي نبايستي متغير باشد. - تغيير در شرايط كيفي به راحتي قابل تشخيص باشد. - ايجاد و حفظ تغييرات لازم در شرايط كيفي به راحتي ممكن باشد.</vt:lpstr>
      <vt:lpstr>    - سعي در اجراي كامل و نه ناقص                       TPM - حفظ فعاليت با پيروي دائم اپراتور از استانداردهاي بنا نهاده شده توسط خودشان                                - بهبود فعاليت براي رسيدن به شرايط كاملاً ايده‌آل</vt:lpstr>
      <vt:lpstr> خود نظارتي - ادامه</vt:lpstr>
      <vt:lpstr>نت برنامه‌ريزي شده شامل بازرسي‌هاي دوره اي به منظور تشخيص شرايطي كه باعث خرابي‌هاي اضطراري، ركود توليد و يا ساير اشكالات زيان‌آور در تجهيزات مي‌شوند و نيز انجام تعميرات پيشگيرانه براي جلوگيري از ضرر و زيان بيشتر مي‌باشد                                      فعاليتهاي نت (بازرسي ، سرويس و تعمير تجهيزات) بايستي استاندارد شده باشند (با توجه به توزيع عمر قطعات و...)</vt:lpstr>
      <vt:lpstr>- روشهاي اندازه‌گيري و تعيين دامنه و ميزان فرسايس تجهيزات - نام محلهاي مورد بازرسي - فواصل زماني بازرسيها - تعیین شاخصهاي ارزيابي ميزان فرسايش</vt:lpstr>
      <vt:lpstr>شامل روشهاي انجام سرويسهاي فني نظير:  تميزكاري و روانكاري و پريود های زماني آنها</vt:lpstr>
      <vt:lpstr>- شامل شرايط و روشهاي انجام عمليات تعمير  - فواصل زماني مناسب براي تعميرات اساسي - فواصل زماني مناسب براي تعويض قطعات  - تهيه برنامه‌هاي زماني نت (ساليانه، ماهيانه، هفتگي و ...) - ثبت سوابق خرابيهاي اضطراري براي تجزيه و تحليل و جلوگيري از تکرار آنها - ثبت سوابق تعميرات پيشگيرانه و بازرسي‌ها</vt:lpstr>
      <vt:lpstr>۱- ارزيابي تجهيزات و شناخت  وضعيت موجود آنها ۲- تعمير خرابيها و اصلاح نقاط ضعف آنها ۳- ايجاد يک سيستم مديريت اطلاعات ۴- ايجاد يک سيستم نگهداري و تعمير دوره‌اي ۵- ايجاد يک سيستم نت پيشگويانه ۶- ارزيابي سيستم نت برنامه‌ريزي شده </vt:lpstr>
      <vt:lpstr>TPM در راستاي ايجاد فضاي همکاري براي پاسخگويي  به نيازهاي آموزشي با توجه به تغييرات در کسب و کار، پيشرفت فناوري و خريد ماشين‌آلات جديد و نيز لزوم نوآوري قدم برمي‌دارد.</vt:lpstr>
      <vt:lpstr>سطح ۱ :افرادي نه دانش تئوري و نه توانائي عملي دارند (نياز به آموزش هر دو بخش تئوري و عملي دارند)                          سطح ۲: افرادي که دانش تئوري دارند و لي توانائي عملي را ندارند (نياز به آموزش  عملی دارند)</vt:lpstr>
      <vt:lpstr>Slide 98</vt:lpstr>
      <vt:lpstr>۱- برنامه فعلي آموزشي را ارزيابي نموده و سياست آموزش و اولويت استراتژيها را مشخص نماييد.                                ۲- برنامه‌اي براي بهبود مهارتهاي بخشهاي اجرايي ونت طراحي کنيد.    ۳- آموزشهاي مربوط به بخش اجرايي و نت را بکار ببنديد.</vt:lpstr>
      <vt:lpstr>قدمهاي ۶ گانه براي افزايش مهارتهاي اجرايي نت - ادامه </vt:lpstr>
      <vt:lpstr>با توجه به تنوع محصولات و کوتاهتر شدن سيکل عمر آنها، يافتن راههايي براي توسعه محصولات جديد و سرمايه‌گذاري در تجهيزات مورد نياز آنها روز به روز از اهميت بيشتري برخوردار مي‌گردند. در TPM هدف اينست که زمان بين توسعه اوليه تا توليد کامل محصول را خيلي کاهش داده و محصولات با کيفيت توليد کند.</vt:lpstr>
      <vt:lpstr> مديريت به هنگام - ادامه </vt:lpstr>
      <vt:lpstr>فعاليت بي‌نياز از تعمير هزينه‌هاي نت آتي و زيانهاي خرابي تجهيزات جديد را با توجه به اطلاعات نت تجهيزات فعلي و طراحي تجهيزاتي با قابليت اطمينان بالا، قابليت تعمير مناسب، اقتصادی بودن، قابليت عملياتی بالا و ايمني بالاتر به حداقل مي‌رساند.</vt:lpstr>
      <vt:lpstr>نگهداری کيفی شامل فعاليتهايی است که تجهيزات را در شرايطی قرار ميدهد تا وضعيت آنها رو به خرابی نرفته، محصولات معيوب توليد نکرده و تجهيزات نيز در شرايطی عالی  نگهداری و استفاده شوند. </vt:lpstr>
      <vt:lpstr>با توجه به افزايش نقش تجهيزات نسبت به کار انساني در توليد، کيفيت عمدتا به وضعيت تجهيزات بستگي دارد.      در صنايع با درجه اتوماسيون بالا ،پديده اهمیت نقش تجهیزات بيشتر مشاهده میشود.</vt:lpstr>
      <vt:lpstr>بخشهاي اداري و پشتيباني اگر چه مستقيماً ارزش افزوده‌اي ايجاد نمي‌کنند ولي پشتيباني آنها از ساير بخشها اثر تعيين کننده‌اي در موفقيت يک شرکت دارد.</vt:lpstr>
      <vt:lpstr>فعاليتهاي بخشهاي اداري و پشتيباني - ادامه</vt:lpstr>
      <vt:lpstr>- يکي از لازمه‌هاي TPM از بين بردن حوادث و آلودگي‌هاي مختلف از محيط کار مي‌باشد.                  - به کارگيري تمام و کمال TPM ايمني را به طرق مختلف بهبود خواهد داد.</vt:lpstr>
      <vt:lpstr>*تجهيزات خراب معمولاً منشأ خطرات هم هستند، لذا صفر درصد خرابي ، ايمني را نيز بهبود مي‌دهد. *با بکارگيري اصل s۵ در نت مستقل خودکار، محيط کار تميز و منظم خواهد شد. *نت مستقل خودکار و بهبود مستمر محيطهاي ناامن را از بين مي‌برد.</vt:lpstr>
      <vt:lpstr>نمونه ای از تاثیر گذاری TPM بر ایمنی و محیط زیست -ادامه</vt:lpstr>
      <vt:lpstr>الف- فاز آماده سازي شامل قدمها ۱ الي ۵  قدم ۱- مديريت ارشد تصميم خود را براي معرفي TPM اعلام مي‌کند. قدم ۲- آموزش مقدماتي TPM قدم ۳- ايجاد يک سازمان به منظور پيشبرد TPM قدم ۴- تعيين اهداف و خط مشي اصلي TPM  قدم 5- ترسيم و تنظيم يک طرح کلان TPM  (فعاليتهايي که بايستي براي رسيدن به اهداف انجام شود و 8 فعاليت اساسي TPM  )</vt:lpstr>
      <vt:lpstr> تاکيد مجدد مديريت بر اجراي TPM</vt:lpstr>
      <vt:lpstr>قدم ۱-۷ بهبود مستمر قدم ۲-۷ نت مستقل خودکار قدم ۳-۷ نت برنامه ريزي شده  قدم ۴-۷ آموزش قدم ۸  -مديريت به  هنگام - طرح سرمايه‌گذاري روي تجهيزات- طراحي و ساخت تجهيزات بي‌نياز از تعميرات MP و ...</vt:lpstr>
      <vt:lpstr>فاز اجراء شامل قدمهاي ۷ تا ۱۱</vt:lpstr>
      <vt:lpstr>قدم ۱۲ :تحکيم و تثبيت اجراي TPM و بالا بردن سطح کارآيي آن با توجه به چرخه دمينگ CAPD (خاص TPM) Check- Action- Plan- Do                           انجام- برنامه‌ريزي- اقدام- بازرسي</vt:lpstr>
      <vt:lpstr>شاخصها نتايج فعاليتهاي TPM را بايستي بطور شفاف نشان دهند. شاخصها بايستي کوششهاي انجام شده را بطور منصفانه‌اي ارزيابي کنند.     شاخصها بايستي اولويتهاي پيشرفت را  آشکار کنند.</vt:lpstr>
      <vt:lpstr>   * شاخص مديريتي * شاخص ميزان اثربخشي کارخانه * شاخص کيفيت * شاخص صرفه‌جويي در انرژي * شاخص آموزش و اخلاق</vt:lpstr>
      <vt:lpstr>Slide 118</vt:lpstr>
      <vt:lpstr>- سود عملياتي - ارزش افزوده به ازاي هر نفر نيروي انساني - بهره‌وري نيروي انساني - کاهش هزينه‌ها و ...</vt:lpstr>
      <vt:lpstr>- اثر بخشی کلي کارخانه - قابليت دسترسي - تعداد خرابي دستگاهها - تعداد اشکالات در فرايند و ...</vt:lpstr>
      <vt:lpstr> - نرخ خرابي فرايند  - هزينه خرابيهاي فرايند  - تعداد محصولات معيوب وارد شده به مرحله‌هاي بعدي  - تعداد درخواست مربوط به ضمانت بعد از خريد  - ارزش درخواستهاي مربوط به ضمانت بعد از خريد ....</vt:lpstr>
      <vt:lpstr>ميزان مصرفانرژی از قبیل:  برق ، بخار، سوخت ، آب و روغن</vt:lpstr>
      <vt:lpstr>قابليت اطمينان: تواتر خرابي ها  نرخ تعميرات اضطراري  هزينه توقفات مربوط به خرابيها  تعداد توقفات جزيي متوسط زمان بين خرابيها ((MTBF</vt:lpstr>
      <vt:lpstr>کارايي تعميرات:                                             ميزان کاهش در تعداد روزهاي توقف به منظور تعميرات  نرخ تعميرات پيشگيري (تعداد پيشگيريهاي انجام شده به تعداد پيشگيريهاي برنامه ريزي شده)</vt:lpstr>
      <vt:lpstr>هزينه‌هاي نت: - مجموعه هزينه‌هاي نت - هزينه‌هاي نت به ازاي هر واحد توليد - نرخ کاهش هزينه‌هاي نت و ...</vt:lpstr>
      <vt:lpstr>- تعداد حوادث انفرادي - تعداد حوادث کارخانه - تعداد نقاط خطرزاي شناسايي شده - تعداد بهبودهاي داده شده در کارهاي خطرناک - تعداد شکايات خارجي در مورد آلودگي</vt:lpstr>
      <vt:lpstr>- تعداد جلسات يا زمانهاي مربوط به فعاليت گروههاي کوچک - تعداد بهبودهاي انجام شده در مورد زيانهاي شش‌گانه و صرفه‌جویي هاي انجام شده - تعداد پيشنهادات بهبود - تعداد برگه‌هاي آموزش حاوي نکات مهم - تعداد افراد آموزش ديده</vt:lpstr>
      <vt:lpstr>-  تمركز روي فعاليتهايي كه ارزش افزوده با لاتري دارند مي شود. - فعاليت نت براساس شرايط واقعي تجهيزات برنامه‏ريزي مي‏شود. - از فعاليتهاي پيشگيرانه زايد جلوگيري مي‏شود.                     - مشکلات تجهيزات شناسايی شده و قبل از آنکه به یک خرابي بحرانی تبديل شوند اصلاح ميگردد.  Condition Based Maintenance  ,  Predictive Maintenance* </vt:lpstr>
      <vt:lpstr>آناليز روغن                Oil Analysis آناليز ارتعاشات           Vibration Analysis آناليز حرارت               Thermography       آناليز صوت               Accoustic Analysis اندازه‏گيري ابعاد فيزيكي Physical Dimensions Measurement اندازه‏گيري فشار           Pressure Analysis اندازه‏گيري دبي سیالات ،تجزيه و تحليل ميزان خوردگي، جابجایی سازه ها ، میزان نشتیهاو...............</vt:lpstr>
      <vt:lpstr>با همكاري طراح ، سازنده و استفاده كننده از تجهيزات، تجهیزاتی طراحي و ساخته میشوند كه در دوران عمر اقتصادي نياز به تعمير نداشته باشند.  MF: Maintenance Free MP: Maintenance Prevention</vt:lpstr>
      <vt:lpstr>نت ناب و توليد ناب عبارتست از يك رويكرد سازمان يافته براي حذف زوايد و يا زيانها از طريق بهبود مستمر و جلب رضايت مشتري</vt:lpstr>
      <vt:lpstr>- ارزش :Value نيازهای واقعی را بگيريم و مطابق آن عمل كنيم   - جريان ارزش :Valve Stream ارزشها بايد جريان پيدا كند تاموفق شود، همه افراد بايد در جريان ارزش قرار گيرند.</vt:lpstr>
      <vt:lpstr>Slide 133</vt:lpstr>
      <vt:lpstr>1- توليد اضافي(Over Production)  انجام فعاليتهاي نت پيشگيرانه و پيشگويانه بيش از حد مورد نياز - انجام فعاليتهاي پيشگيرانه غير موثر</vt:lpstr>
      <vt:lpstr>2- موجودي Inventory:  انبار كردن قطعات يدكي و مواد بيش از مقدار نياز آنها</vt:lpstr>
      <vt:lpstr>3- انتظار یا معطلی (Waiting) معطلی براي ابزار مورد نياز، قطعات يدكي و مواد،مدارك فني، حمل و نقل و ...</vt:lpstr>
      <vt:lpstr>4- حمل و نقل                  (Transprotation)  بايد حمل و نقل را به حداقل رساند. حمل و نقل به تنهايي ارزشي به محصول اضافه نمي‏كند. زمانهاي صرف شده براي قدم زدن و راه رفتن، رانندگي مرتبط با كارهاي نت و ...</vt:lpstr>
      <vt:lpstr>5- حركت (Motion) حركت كارگران و ماشين‏ها به دليل استقرار نامناسب ابزار و قطعات</vt:lpstr>
      <vt:lpstr>6- فرآيند (Processing) تمامي مراحل فرايند غير ضروری را بايستي حذف نمود.  مثلاً نقاشي قبل از جوشكاري و غيره</vt:lpstr>
      <vt:lpstr>7- ضايعات                                  (Defects) خرابي تجهيزات به دليل پائين بودن درجه نگهداري و يا انجام دوباره يك عمليات نگهداري و تعمير (به علت كارا نبودن عمليات اوليه)</vt:lpstr>
      <vt:lpstr>با استفاده از سخت افزارها ، نرم افزارها و شبكه‏هاي كامپيوتري مي‏توان يك سيستم نت مجازي را بنا نمود.</vt:lpstr>
      <vt:lpstr>كامپيوتر ها (Computers) حساسه ‏ها (Sensors) تحليلگر ها (Analyzers)  تحريك كننده ‏ها (Actuators)  روبات ها (Robots)  ابزارآلات حس ساز (Haptic Instruments)  تجهيزات تشخيص (Diagnostic Equipments)</vt:lpstr>
      <vt:lpstr>سيستمهاي مديريت كامپيوتري نت (CMMS) راهنماي فني الكترونيكي (Electronic Technical Manual) داده‏هاي فني يكپارچه (Technical Data Integrated)  نرم‏افزارهاي شبيه‏سازي (Simulation Softwares)</vt:lpstr>
      <vt:lpstr>شبكه محلي (Local Area Network) شبكه گسترده (Wide Area Network) شبكه كنترل (Control Area Network)</vt:lpstr>
      <vt:lpstr>تعميرات از راه دور Telemaintenance تعميرات بر پايه شبكه Net- Centric Maintenance تعميرات مجازي Virtual Maintenance </vt:lpstr>
      <vt:lpstr>يك تعميركار بتواند از راه دور تشخيص عيب داده و اقدام به تعمير از راه دور بنمايد                                               مثال:                نگهداري و تعمير صفحات وب، استفاده از امكانات ارتباطي براي انتقال اطلاعات از راه دور براي تعمير توسط افراد ديگر</vt:lpstr>
      <vt:lpstr>از امكانات فناوري اطلاعات براي توزيع اطلاعات ميان افراد مرتبط با تعميرات استفاده مي ‏شود.                                       قابليتها: توزيع اطلاعات و فراهم ساختن امكان تصميم‏گيري گروهي -اطلاعات مورد نياز براي تصميم گيري به سرعت به مراكز تصميم‏گيري متنقل شده و نتايج تصميم‏گيري دريافت و توزيع مي‏شود.</vt:lpstr>
      <vt:lpstr>در تعميرات مجازي از امكانات ممكن در واقعيت مجازي براي نظارت، تست، اجراي تعمير و يا آموزش تعميركاران استفاده مي‏شود . وسايل حسن ساز واكنشهاي محيط را به شكلی شبيه واقعيت به تعمير كار منتقل مي‏كنند.</vt:lpstr>
      <vt:lpstr> -آشنايي مديران و پرسنل نت با دستاوردهاي  علمی و فناورانه جديد در زمينه نت  -ایجاد و پياده سازي سیستم فراگیر نت بومي شده درصنایع كشور با محوريت توسعه دانش نيروي انساني و به کارگیری فناوری اطلاعات</vt:lpstr>
      <vt:lpstr>Slide 150</vt:lpstr>
      <vt:lpstr>فهرست منابع مورد استفاده</vt:lpstr>
      <vt:lpstr>والسلام با آرزوی موفقیت برای شماو  آرزوی ظهور منجی عالم بشریت، حضرت مهدی موعود (عج)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c:title>
  <dc:creator>Moini</dc:creator>
  <cp:lastModifiedBy>P</cp:lastModifiedBy>
  <cp:revision>300</cp:revision>
  <dcterms:created xsi:type="dcterms:W3CDTF">2006-08-16T00:00:00Z</dcterms:created>
  <dcterms:modified xsi:type="dcterms:W3CDTF">2015-05-11T13:25:15Z</dcterms:modified>
</cp:coreProperties>
</file>